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70" r:id="rId6"/>
    <p:sldId id="268" r:id="rId7"/>
    <p:sldId id="26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38"/>
    <p:restoredTop sz="94761"/>
  </p:normalViewPr>
  <p:slideViewPr>
    <p:cSldViewPr snapToGrid="0" snapToObjects="1">
      <p:cViewPr varScale="1">
        <p:scale>
          <a:sx n="102" d="100"/>
          <a:sy n="102" d="100"/>
        </p:scale>
        <p:origin x="108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amilla.nilsso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2020:22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Översilningsytors potential att rena lakvatten från PFAS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Augusti 2020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3200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dirty="0">
                <a:solidFill>
                  <a:schemeClr val="tx1"/>
                </a:solidFill>
              </a:rPr>
              <a:t>Emma Larsson, student på Uppsala universitet, med Hannes </a:t>
            </a:r>
            <a:r>
              <a:rPr lang="sv-SE" dirty="0" err="1">
                <a:solidFill>
                  <a:schemeClr val="tx1"/>
                </a:solidFill>
              </a:rPr>
              <a:t>Öckerman</a:t>
            </a:r>
            <a:r>
              <a:rPr lang="sv-SE" dirty="0">
                <a:solidFill>
                  <a:schemeClr val="tx1"/>
                </a:solidFill>
              </a:rPr>
              <a:t> på </a:t>
            </a:r>
            <a:r>
              <a:rPr lang="sv-SE" dirty="0" err="1">
                <a:solidFill>
                  <a:schemeClr val="tx1"/>
                </a:solidFill>
              </a:rPr>
              <a:t>Water</a:t>
            </a:r>
            <a:r>
              <a:rPr lang="sv-SE" dirty="0">
                <a:solidFill>
                  <a:schemeClr val="tx1"/>
                </a:solidFill>
              </a:rPr>
              <a:t> Revival Systems AB (WRS AB) som handledare.</a:t>
            </a:r>
          </a:p>
          <a:p>
            <a:r>
              <a:rPr lang="sv-SE" dirty="0">
                <a:solidFill>
                  <a:schemeClr val="tx1"/>
                </a:solidFill>
              </a:rPr>
              <a:t>Lutz </a:t>
            </a:r>
            <a:r>
              <a:rPr lang="sv-SE" dirty="0" err="1">
                <a:solidFill>
                  <a:schemeClr val="tx1"/>
                </a:solidFill>
              </a:rPr>
              <a:t>Ahrens</a:t>
            </a:r>
            <a:r>
              <a:rPr lang="sv-SE" dirty="0">
                <a:solidFill>
                  <a:schemeClr val="tx1"/>
                </a:solidFill>
              </a:rPr>
              <a:t> från Sveriges Lantbruksuniversitet (SLU) var expertstöd och Dan Berggren </a:t>
            </a:r>
            <a:r>
              <a:rPr lang="sv-SE" dirty="0" err="1">
                <a:solidFill>
                  <a:schemeClr val="tx1"/>
                </a:solidFill>
              </a:rPr>
              <a:t>Kleja</a:t>
            </a:r>
            <a:r>
              <a:rPr lang="sv-SE" dirty="0">
                <a:solidFill>
                  <a:schemeClr val="tx1"/>
                </a:solidFill>
              </a:rPr>
              <a:t> vid institutionen för mark och miljö vid SLU var ämnesgranskare. </a:t>
            </a:r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Hannes </a:t>
            </a:r>
            <a:r>
              <a:rPr lang="sv-SE" sz="2000" dirty="0" err="1">
                <a:solidFill>
                  <a:schemeClr val="tx1"/>
                </a:solidFill>
              </a:rPr>
              <a:t>Öckerman</a:t>
            </a:r>
            <a:r>
              <a:rPr lang="sv-SE" sz="2000" dirty="0">
                <a:solidFill>
                  <a:schemeClr val="tx1"/>
                </a:solidFill>
              </a:rPr>
              <a:t>, WRS AB</a:t>
            </a:r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dirty="0">
                <a:solidFill>
                  <a:schemeClr val="tx1"/>
                </a:solidFill>
              </a:rPr>
              <a:t>Avfall Sveriges avfallsanläggningssatsning samt de fyra ingående anläggningarna</a:t>
            </a:r>
            <a:endParaRPr lang="sv-S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150173"/>
            <a:ext cx="10818369" cy="4592259"/>
          </a:xfrm>
        </p:spPr>
        <p:txBody>
          <a:bodyPr>
            <a:normAutofit fontScale="40000" lnSpcReduction="20000"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sv-SE" sz="5600" dirty="0"/>
              <a:t>PFAS har uppmätts i höga halter i lakvatten på flertalet anläggningar i Sverige. Det finns därför ett behov av att utreda anläggningar och tekniker för att avskilja PFAS innan utsläpp till vatten eller omgivande miljö.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sv-SE" sz="5600" dirty="0"/>
              <a:t>Översilningsytor används som efterpoleringssteg till lakvattenanläggningar och i dessa anläggningar kan växtupptag, </a:t>
            </a:r>
            <a:r>
              <a:rPr lang="sv-SE" sz="5600" dirty="0" err="1"/>
              <a:t>sorption</a:t>
            </a:r>
            <a:r>
              <a:rPr lang="sv-SE" sz="5600" dirty="0"/>
              <a:t> och sedimentation av PFAS ske. 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sv-SE" sz="5600" dirty="0"/>
              <a:t>Det är därför av stort intresse att undersöka om översilningsytor har potential att avskilja PFAS ämnen. I kontrast till flera andra reningsmetoder som undersöks är översilningsytor en naturnära reningsmetod som både är driftextensiv och kostnadseffektiv. 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339905" cy="4258203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b="1" dirty="0"/>
              <a:t>PFAS i lakvatten: </a:t>
            </a:r>
            <a:r>
              <a:rPr lang="sv-SE" dirty="0"/>
              <a:t>En av fyra anläggningar hade en ökning av PFAS i utgående lakvatten med cirka 60 % jämfört med inkommande. Övriga tre anläggningar skiljde sig inte signifikant. Vid Anläggning 1, 2 och 4 detekterades halter av samtliga 11 PFAS i lakvattnet.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b="1" dirty="0"/>
              <a:t>PFAS i jord: </a:t>
            </a:r>
            <a:r>
              <a:rPr lang="sv-SE" dirty="0"/>
              <a:t>Tre av anläggningarna hade ökade mängder PFAS i jord på 30%, 70% resp. 200%. Fjärde anläggningen hade en minskning på 20%. Majoriteten av anläggningarnas jordprover innehöll samtliga PFAS. PFAS med längre kolkedja tenderar att ackumuleras i jord i större utsträckning.</a:t>
            </a:r>
            <a:endParaRPr lang="sv-SE" u="sng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b="1" dirty="0"/>
              <a:t>PFAS i växter: </a:t>
            </a:r>
            <a:r>
              <a:rPr lang="sv-SE" dirty="0"/>
              <a:t>Ingen signifikant skillnad i PFAS-halter mellan växter vid inlopp och utlopp detekterades vid två av anläggningarna. Vid de andra två anläggningarna sågs en minskning på 30 % resp. 90 %. Anläggning 3 var den enda anläggningen där samtliga 11 PFAS kunde detekteras i samtliga växtprov. Fördelningen av olika PFAS mellan växter och vatten undersöktes genom att beräkna BCF (</a:t>
            </a:r>
            <a:r>
              <a:rPr lang="sv-SE" i="1" dirty="0" err="1"/>
              <a:t>Bioconcentration</a:t>
            </a:r>
            <a:r>
              <a:rPr lang="sv-SE" i="1" dirty="0"/>
              <a:t> </a:t>
            </a:r>
            <a:r>
              <a:rPr lang="sv-SE" i="1" dirty="0" err="1"/>
              <a:t>Factor</a:t>
            </a:r>
            <a:r>
              <a:rPr lang="sv-SE" dirty="0"/>
              <a:t>) för växterna. Det kunde ej ses någon tydlig trend mellan kolkedjelängd och log(BCF) för dessa PFAS i denna studie.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sv-SE" b="1" dirty="0"/>
              <a:t>Massflöden av PFAS</a:t>
            </a:r>
            <a:endParaRPr lang="sv-SE" dirty="0"/>
          </a:p>
          <a:p>
            <a:pPr>
              <a:lnSpc>
                <a:spcPct val="120000"/>
              </a:lnSpc>
            </a:pPr>
            <a:r>
              <a:rPr lang="sv-SE" dirty="0"/>
              <a:t>Vid Anläggning 1, 2 och 3 är flödet av PFAS in till översilningsytan relativt lika flödet ut. Vid Anläggning 4 sker en ökning av det utgående flödet jämfört med det inkommande flödet, vilket kan bero på att en ackumulering med urlakning som följd har skett någonstans på översilningsytan.</a:t>
            </a:r>
          </a:p>
          <a:p>
            <a:pPr>
              <a:lnSpc>
                <a:spcPct val="120000"/>
              </a:lnSpc>
            </a:pPr>
            <a:r>
              <a:rPr lang="sv-SE" dirty="0"/>
              <a:t>Vid en beräkning av massflödet av PFAS vid respektive anläggning ses att inflödet vid Anläggning 1 är 0,18 g/dag (66 g/år) och utflödet 0,15 g/dag (55 g/år). Vid Anläggning 2 är motsvarande siﬀror 0,49 g/dag (179 g/år) för både inflöde och utflöde. Vid Anläggning 3 är inflödet 4,27 g/dag (1560 g/år) och utflödet 3,98 g/dag (1450 g/år). Vid Anläggning 4 är inflödet 0,78 g/dag (285 g/år) och utflödet 1,23 g/dag (450 g/år). </a:t>
            </a:r>
          </a:p>
          <a:p>
            <a:pPr>
              <a:lnSpc>
                <a:spcPct val="120000"/>
              </a:lnSpc>
            </a:pPr>
            <a:r>
              <a:rPr lang="sv-SE" dirty="0"/>
              <a:t>För att undersöka översilningsytornas potential att rena lakvattnet från PFAS beräknades ett teoretiskt upptag av PFAS11 och PFOS i växternas biomassa som årligen skulle kunna skördas och forslas bort. Då översilningsytorna vid Anläggning 1, 2 och 3 består av </a:t>
            </a:r>
            <a:r>
              <a:rPr lang="sv-SE" dirty="0" err="1"/>
              <a:t>rörflen</a:t>
            </a:r>
            <a:r>
              <a:rPr lang="sv-SE" dirty="0"/>
              <a:t> eller bladvass, vilka tillhör samma släkte, baserades beräkningarna på en biomassaproduktion på 10-60 ton TS/ha/år. Ingen beräkning gjordes för Anläggning 4, då denna översilningsyta har en varierad växtlighet.</a:t>
            </a:r>
          </a:p>
          <a:p>
            <a:pPr>
              <a:lnSpc>
                <a:spcPct val="120000"/>
              </a:lnSpc>
            </a:pPr>
            <a:endParaRPr lang="sv-SE" dirty="0"/>
          </a:p>
          <a:p>
            <a:pPr>
              <a:lnSpc>
                <a:spcPct val="120000"/>
              </a:lnSpc>
            </a:pPr>
            <a:endParaRPr lang="sv-SE" dirty="0"/>
          </a:p>
          <a:p>
            <a:pPr>
              <a:lnSpc>
                <a:spcPct val="120000"/>
              </a:lnSpc>
            </a:pPr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AA88A814-F83F-714C-AEDD-691869737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810412"/>
              </p:ext>
            </p:extLst>
          </p:nvPr>
        </p:nvGraphicFramePr>
        <p:xfrm>
          <a:off x="7941733" y="4279073"/>
          <a:ext cx="373432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2652">
                  <a:extLst>
                    <a:ext uri="{9D8B030D-6E8A-4147-A177-3AD203B41FA5}">
                      <a16:colId xmlns:a16="http://schemas.microsoft.com/office/drawing/2014/main" val="2023441315"/>
                    </a:ext>
                  </a:extLst>
                </a:gridCol>
                <a:gridCol w="1117107">
                  <a:extLst>
                    <a:ext uri="{9D8B030D-6E8A-4147-A177-3AD203B41FA5}">
                      <a16:colId xmlns:a16="http://schemas.microsoft.com/office/drawing/2014/main" val="3001617280"/>
                    </a:ext>
                  </a:extLst>
                </a:gridCol>
                <a:gridCol w="1324569">
                  <a:extLst>
                    <a:ext uri="{9D8B030D-6E8A-4147-A177-3AD203B41FA5}">
                      <a16:colId xmlns:a16="http://schemas.microsoft.com/office/drawing/2014/main" val="2199679338"/>
                    </a:ext>
                  </a:extLst>
                </a:gridCol>
              </a:tblGrid>
              <a:tr h="168767"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Anläggning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0"/>
                      <a:r>
                        <a:rPr lang="sv-SE" sz="1400">
                          <a:effectLst/>
                        </a:rPr>
                        <a:t>PFOS [%]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PFAS11 [%]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2020978"/>
                  </a:ext>
                </a:extLst>
              </a:tr>
              <a:tr h="163653"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1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0,25-1,5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0,07-0,44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1824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0,11-0,05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0,05-0,30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0972511"/>
                  </a:ext>
                </a:extLst>
              </a:tr>
              <a:tr h="163653"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3</a:t>
                      </a:r>
                      <a:endParaRPr lang="sv-S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0,10-0,60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0,03-0,19</a:t>
                      </a:r>
                      <a:endParaRPr lang="sv-S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5169557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E185F6EB-30CF-D844-9B01-55281D24D5FA}"/>
              </a:ext>
            </a:extLst>
          </p:cNvPr>
          <p:cNvSpPr/>
          <p:nvPr/>
        </p:nvSpPr>
        <p:spPr>
          <a:xfrm>
            <a:off x="7941733" y="5132513"/>
            <a:ext cx="3734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/>
              <a:t>Potentiell bortforsling av PFOS och PFAS11 i växternas biomassa.</a:t>
            </a:r>
          </a:p>
        </p:txBody>
      </p:sp>
    </p:spTree>
    <p:extLst>
      <p:ext uri="{BB962C8B-B14F-4D97-AF65-F5344CB8AC3E}">
        <p14:creationId xmlns:p14="http://schemas.microsoft.com/office/powerpoint/2010/main" val="176983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Höga halter PFOS i lakvatten och jord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Rening av PFOS i jord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Totalt ökat upptag i växterna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PFAS i lakvatten är till stor del anläggningsspecifikt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800" dirty="0"/>
              <a:t>Stor variation mellan anläggningarna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800" dirty="0"/>
              <a:t>Avfallsmängd och avfallstyp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Ingen klar minskning av PFAS i lakvattnet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Utsläpp mellan 55-1450 g PFAS11/år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Översilningsytor ger låg avskiljning av PFAS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Motiverar ej en </a:t>
            </a:r>
            <a:r>
              <a:rPr lang="sv-SE" sz="1800" dirty="0" err="1"/>
              <a:t>uppskalning</a:t>
            </a:r>
            <a:r>
              <a:rPr lang="sv-SE" sz="1800" dirty="0"/>
              <a:t> av dessa ytor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B9FD2E4E-5D9B-E142-BF31-A5E7F3F88F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Camilla Nilsson, v</a:t>
            </a:r>
            <a:r>
              <a:rPr lang="sv-SE" dirty="0"/>
              <a:t>ikarierande rådgivare deponi- och avfallsanläggningar, </a:t>
            </a:r>
            <a:r>
              <a:rPr lang="sv-SE" dirty="0">
                <a:hlinkClick r:id="rId3"/>
              </a:rPr>
              <a:t>camilla.nilsson@avfallsverige.se</a:t>
            </a:r>
            <a:r>
              <a:rPr lang="sv-SE" dirty="0"/>
              <a:t> </a:t>
            </a:r>
          </a:p>
          <a:p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127</TotalTime>
  <Words>746</Words>
  <Application>Microsoft Macintosh PowerPoint</Application>
  <PresentationFormat>Bredbild</PresentationFormat>
  <Paragraphs>53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Wingdings</vt:lpstr>
      <vt:lpstr>AvfallSverige-mall</vt:lpstr>
      <vt:lpstr>Översilningsytors potential att rena lakvatten från PFAS</vt:lpstr>
      <vt:lpstr>PowerPoint-presentation</vt:lpstr>
      <vt:lpstr>Bakgrund</vt:lpstr>
      <vt:lpstr>Resultat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Camilla Nilsson</dc:creator>
  <cp:lastModifiedBy>Josefin Berglund</cp:lastModifiedBy>
  <cp:revision>17</cp:revision>
  <dcterms:created xsi:type="dcterms:W3CDTF">2020-08-11T11:46:51Z</dcterms:created>
  <dcterms:modified xsi:type="dcterms:W3CDTF">2020-09-22T09:53:05Z</dcterms:modified>
</cp:coreProperties>
</file>