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2"/>
  </p:notesMasterIdLst>
  <p:sldIdLst>
    <p:sldId id="264" r:id="rId5"/>
    <p:sldId id="265" r:id="rId6"/>
    <p:sldId id="266" r:id="rId7"/>
    <p:sldId id="267" r:id="rId8"/>
    <p:sldId id="270" r:id="rId9"/>
    <p:sldId id="268" r:id="rId10"/>
    <p:sldId id="269" r:id="rId11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556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0236CDC-83B1-4BBA-A0EF-F5176D4A6AC8}" v="16" dt="2022-10-11T09:37:34.02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Ljust format 1 - Dekorfärg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D7B26C5-4107-4FEC-AEDC-1716B250A1EF}" styleName="Ljust forma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just format 1 - Dekorfärg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940675A-B579-460E-94D1-54222C63F5DA}" styleName="Inget format, tabellrutnät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Ljust format 2 - Dekorfärg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850"/>
    <p:restoredTop sz="94684"/>
  </p:normalViewPr>
  <p:slideViewPr>
    <p:cSldViewPr snapToGrid="0" snapToObjects="1">
      <p:cViewPr varScale="1">
        <p:scale>
          <a:sx n="128" d="100"/>
          <a:sy n="128" d="100"/>
        </p:scale>
        <p:origin x="720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nny Sahlin" userId="684f1343-08e3-48c5-a5f6-c6a1122086f8" providerId="ADAL" clId="{E0236CDC-83B1-4BBA-A0EF-F5176D4A6AC8}"/>
    <pc:docChg chg="undo custSel addSld modSld">
      <pc:chgData name="Jenny Sahlin" userId="684f1343-08e3-48c5-a5f6-c6a1122086f8" providerId="ADAL" clId="{E0236CDC-83B1-4BBA-A0EF-F5176D4A6AC8}" dt="2022-10-11T10:31:57.855" v="1006" actId="20577"/>
      <pc:docMkLst>
        <pc:docMk/>
      </pc:docMkLst>
      <pc:sldChg chg="modSp mod">
        <pc:chgData name="Jenny Sahlin" userId="684f1343-08e3-48c5-a5f6-c6a1122086f8" providerId="ADAL" clId="{E0236CDC-83B1-4BBA-A0EF-F5176D4A6AC8}" dt="2022-10-06T12:54:22.989" v="552" actId="404"/>
        <pc:sldMkLst>
          <pc:docMk/>
          <pc:sldMk cId="1070780119" sldId="266"/>
        </pc:sldMkLst>
        <pc:spChg chg="mod">
          <ac:chgData name="Jenny Sahlin" userId="684f1343-08e3-48c5-a5f6-c6a1122086f8" providerId="ADAL" clId="{E0236CDC-83B1-4BBA-A0EF-F5176D4A6AC8}" dt="2022-10-06T12:54:22.989" v="552" actId="404"/>
          <ac:spMkLst>
            <pc:docMk/>
            <pc:sldMk cId="1070780119" sldId="266"/>
            <ac:spMk id="3" creationId="{5A6304C6-AD8C-DA49-A719-7CC886847963}"/>
          </ac:spMkLst>
        </pc:spChg>
      </pc:sldChg>
      <pc:sldChg chg="modSp mod">
        <pc:chgData name="Jenny Sahlin" userId="684f1343-08e3-48c5-a5f6-c6a1122086f8" providerId="ADAL" clId="{E0236CDC-83B1-4BBA-A0EF-F5176D4A6AC8}" dt="2022-10-11T09:37:56.405" v="955" actId="20577"/>
        <pc:sldMkLst>
          <pc:docMk/>
          <pc:sldMk cId="1183912390" sldId="267"/>
        </pc:sldMkLst>
        <pc:spChg chg="mod">
          <ac:chgData name="Jenny Sahlin" userId="684f1343-08e3-48c5-a5f6-c6a1122086f8" providerId="ADAL" clId="{E0236CDC-83B1-4BBA-A0EF-F5176D4A6AC8}" dt="2022-10-11T09:37:56.405" v="955" actId="20577"/>
          <ac:spMkLst>
            <pc:docMk/>
            <pc:sldMk cId="1183912390" sldId="267"/>
            <ac:spMk id="3" creationId="{687D9A21-1E20-9246-B39A-E6E61DCD37E4}"/>
          </ac:spMkLst>
        </pc:spChg>
      </pc:sldChg>
      <pc:sldChg chg="addSp delSp modSp mod">
        <pc:chgData name="Jenny Sahlin" userId="684f1343-08e3-48c5-a5f6-c6a1122086f8" providerId="ADAL" clId="{E0236CDC-83B1-4BBA-A0EF-F5176D4A6AC8}" dt="2022-10-11T10:31:57.855" v="1006" actId="20577"/>
        <pc:sldMkLst>
          <pc:docMk/>
          <pc:sldMk cId="871741531" sldId="268"/>
        </pc:sldMkLst>
        <pc:spChg chg="mod">
          <ac:chgData name="Jenny Sahlin" userId="684f1343-08e3-48c5-a5f6-c6a1122086f8" providerId="ADAL" clId="{E0236CDC-83B1-4BBA-A0EF-F5176D4A6AC8}" dt="2022-10-11T10:31:57.855" v="1006" actId="20577"/>
          <ac:spMkLst>
            <pc:docMk/>
            <pc:sldMk cId="871741531" sldId="268"/>
            <ac:spMk id="3" creationId="{1F5EF221-8C43-1E4F-8D84-27D8FEA14357}"/>
          </ac:spMkLst>
        </pc:spChg>
        <pc:picChg chg="add del">
          <ac:chgData name="Jenny Sahlin" userId="684f1343-08e3-48c5-a5f6-c6a1122086f8" providerId="ADAL" clId="{E0236CDC-83B1-4BBA-A0EF-F5176D4A6AC8}" dt="2022-09-30T05:59:01.154" v="409"/>
          <ac:picMkLst>
            <pc:docMk/>
            <pc:sldMk cId="871741531" sldId="268"/>
            <ac:picMk id="5" creationId="{FB99B0A0-18B3-E291-BC2B-6DBADB0710AC}"/>
          </ac:picMkLst>
        </pc:picChg>
        <pc:picChg chg="add del mod">
          <ac:chgData name="Jenny Sahlin" userId="684f1343-08e3-48c5-a5f6-c6a1122086f8" providerId="ADAL" clId="{E0236CDC-83B1-4BBA-A0EF-F5176D4A6AC8}" dt="2022-09-30T05:59:36.890" v="416"/>
          <ac:picMkLst>
            <pc:docMk/>
            <pc:sldMk cId="871741531" sldId="268"/>
            <ac:picMk id="6" creationId="{CC326C85-FB8B-4750-FA6A-625F648737BA}"/>
          </ac:picMkLst>
        </pc:picChg>
      </pc:sldChg>
      <pc:sldChg chg="addSp delSp modSp add mod">
        <pc:chgData name="Jenny Sahlin" userId="684f1343-08e3-48c5-a5f6-c6a1122086f8" providerId="ADAL" clId="{E0236CDC-83B1-4BBA-A0EF-F5176D4A6AC8}" dt="2022-09-30T06:00:19.873" v="427" actId="1076"/>
        <pc:sldMkLst>
          <pc:docMk/>
          <pc:sldMk cId="1861130327" sldId="270"/>
        </pc:sldMkLst>
        <pc:spChg chg="mod">
          <ac:chgData name="Jenny Sahlin" userId="684f1343-08e3-48c5-a5f6-c6a1122086f8" providerId="ADAL" clId="{E0236CDC-83B1-4BBA-A0EF-F5176D4A6AC8}" dt="2022-09-30T05:59:44.989" v="419" actId="27636"/>
          <ac:spMkLst>
            <pc:docMk/>
            <pc:sldMk cId="1861130327" sldId="270"/>
            <ac:spMk id="3" creationId="{687D9A21-1E20-9246-B39A-E6E61DCD37E4}"/>
          </ac:spMkLst>
        </pc:spChg>
        <pc:spChg chg="mod">
          <ac:chgData name="Jenny Sahlin" userId="684f1343-08e3-48c5-a5f6-c6a1122086f8" providerId="ADAL" clId="{E0236CDC-83B1-4BBA-A0EF-F5176D4A6AC8}" dt="2022-09-30T06:00:11.614" v="425" actId="1076"/>
          <ac:spMkLst>
            <pc:docMk/>
            <pc:sldMk cId="1861130327" sldId="270"/>
            <ac:spMk id="4" creationId="{AD10E139-71E2-6F4B-8C4D-8D198283C89B}"/>
          </ac:spMkLst>
        </pc:spChg>
        <pc:picChg chg="add del mod">
          <ac:chgData name="Jenny Sahlin" userId="684f1343-08e3-48c5-a5f6-c6a1122086f8" providerId="ADAL" clId="{E0236CDC-83B1-4BBA-A0EF-F5176D4A6AC8}" dt="2022-09-30T05:58:36.643" v="406"/>
          <ac:picMkLst>
            <pc:docMk/>
            <pc:sldMk cId="1861130327" sldId="270"/>
            <ac:picMk id="5" creationId="{AE6E8218-F310-C855-07A8-9A22871102BB}"/>
          </ac:picMkLst>
        </pc:picChg>
        <pc:picChg chg="add del">
          <ac:chgData name="Jenny Sahlin" userId="684f1343-08e3-48c5-a5f6-c6a1122086f8" providerId="ADAL" clId="{E0236CDC-83B1-4BBA-A0EF-F5176D4A6AC8}" dt="2022-09-30T05:58:32.212" v="404"/>
          <ac:picMkLst>
            <pc:docMk/>
            <pc:sldMk cId="1861130327" sldId="270"/>
            <ac:picMk id="6" creationId="{B892AE9C-C9C9-EDEC-DB7E-D61245569E4E}"/>
          </ac:picMkLst>
        </pc:picChg>
        <pc:picChg chg="add del mod">
          <ac:chgData name="Jenny Sahlin" userId="684f1343-08e3-48c5-a5f6-c6a1122086f8" providerId="ADAL" clId="{E0236CDC-83B1-4BBA-A0EF-F5176D4A6AC8}" dt="2022-09-30T05:58:30.105" v="402"/>
          <ac:picMkLst>
            <pc:docMk/>
            <pc:sldMk cId="1861130327" sldId="270"/>
            <ac:picMk id="7" creationId="{14A1DAF2-8FF8-EAE5-5E48-4C03801E227D}"/>
          </ac:picMkLst>
        </pc:picChg>
        <pc:picChg chg="add mod">
          <ac:chgData name="Jenny Sahlin" userId="684f1343-08e3-48c5-a5f6-c6a1122086f8" providerId="ADAL" clId="{E0236CDC-83B1-4BBA-A0EF-F5176D4A6AC8}" dt="2022-09-30T06:00:19.873" v="427" actId="1076"/>
          <ac:picMkLst>
            <pc:docMk/>
            <pc:sldMk cId="1861130327" sldId="270"/>
            <ac:picMk id="8" creationId="{8B457D9F-3CC7-AF51-809B-B4AE114DA702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4623F8-B430-2046-B694-FB0FAFDB97CB}" type="datetimeFigureOut">
              <a:rPr lang="sv-SE" smtClean="0"/>
              <a:t>2022-12-02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1C78AF-77EE-8146-868A-7BEA0BB9E5F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312909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örstasida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og_vit_sta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62296" y="3578111"/>
            <a:ext cx="4067408" cy="1840394"/>
          </a:xfrm>
          <a:prstGeom prst="rect">
            <a:avLst/>
          </a:prstGeom>
        </p:spPr>
      </p:pic>
      <p:sp>
        <p:nvSpPr>
          <p:cNvPr id="6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524000" y="2113755"/>
            <a:ext cx="9144000" cy="584371"/>
          </a:xfr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Presentatör och datum</a:t>
            </a:r>
          </a:p>
        </p:txBody>
      </p:sp>
      <p:sp>
        <p:nvSpPr>
          <p:cNvPr id="9" name="Rubrik 6"/>
          <p:cNvSpPr>
            <a:spLocks noGrp="1"/>
          </p:cNvSpPr>
          <p:nvPr>
            <p:ph type="title" hasCustomPrompt="1"/>
          </p:nvPr>
        </p:nvSpPr>
        <p:spPr>
          <a:xfrm>
            <a:off x="838200" y="1275328"/>
            <a:ext cx="10515600" cy="684101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PRESENTATIONS RUBRIK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å grundsida">
    <p:bg>
      <p:bgPr>
        <a:solidFill>
          <a:srgbClr val="5556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lbild bak grundsid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3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alphaModFix amt="99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11168829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11160126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ta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524000" y="4913963"/>
            <a:ext cx="9144000" cy="1527658"/>
          </a:xfr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Förnamn Efternamn</a:t>
            </a:r>
            <a:br>
              <a:rPr lang="sv-SE" dirty="0"/>
            </a:br>
            <a:r>
              <a:rPr lang="sv-SE" dirty="0" err="1"/>
              <a:t>Mobilnr</a:t>
            </a:r>
            <a:r>
              <a:rPr lang="sv-SE" dirty="0"/>
              <a:t>, </a:t>
            </a:r>
            <a:r>
              <a:rPr lang="sv-SE" dirty="0" err="1"/>
              <a:t>Telefonnr</a:t>
            </a:r>
            <a:r>
              <a:rPr lang="sv-SE" dirty="0"/>
              <a:t>, e-postadress</a:t>
            </a:r>
            <a:br>
              <a:rPr lang="sv-SE" dirty="0"/>
            </a:br>
            <a:r>
              <a:rPr lang="sv-SE" dirty="0" err="1"/>
              <a:t>avfallsverige.se</a:t>
            </a:r>
            <a:endParaRPr lang="sv-SE" dirty="0"/>
          </a:p>
        </p:txBody>
      </p:sp>
      <p:pic>
        <p:nvPicPr>
          <p:cNvPr id="5" name="Picture 2" descr="log_green_sta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53597" y="1444510"/>
            <a:ext cx="5084778" cy="2300175"/>
          </a:xfrm>
          <a:prstGeom prst="rect">
            <a:avLst/>
          </a:prstGeom>
        </p:spPr>
      </p:pic>
      <p:sp>
        <p:nvSpPr>
          <p:cNvPr id="6" name="textruta 5"/>
          <p:cNvSpPr txBox="1"/>
          <p:nvPr userDrawn="1"/>
        </p:nvSpPr>
        <p:spPr>
          <a:xfrm>
            <a:off x="5206524" y="4329592"/>
            <a:ext cx="17789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800" b="1" dirty="0">
                <a:solidFill>
                  <a:schemeClr val="bg2"/>
                </a:solidFill>
              </a:rPr>
              <a:t>TACK!</a:t>
            </a:r>
            <a:endParaRPr lang="sv-SE" sz="2400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20897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ista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524000" y="4913963"/>
            <a:ext cx="9144000" cy="1527658"/>
          </a:xfr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Förnamn Efternamn</a:t>
            </a:r>
            <a:br>
              <a:rPr lang="sv-SE" dirty="0"/>
            </a:br>
            <a:r>
              <a:rPr lang="sv-SE" dirty="0" err="1"/>
              <a:t>Mobilnr</a:t>
            </a:r>
            <a:r>
              <a:rPr lang="sv-SE" dirty="0"/>
              <a:t>, </a:t>
            </a:r>
            <a:r>
              <a:rPr lang="sv-SE" dirty="0" err="1"/>
              <a:t>Telefonnr</a:t>
            </a:r>
            <a:r>
              <a:rPr lang="sv-SE" dirty="0"/>
              <a:t>, e-postadress</a:t>
            </a:r>
            <a:br>
              <a:rPr lang="sv-SE" dirty="0"/>
            </a:br>
            <a:r>
              <a:rPr lang="sv-SE" dirty="0" err="1"/>
              <a:t>avfallsverige.se</a:t>
            </a:r>
            <a:endParaRPr lang="sv-SE" dirty="0"/>
          </a:p>
        </p:txBody>
      </p:sp>
      <p:pic>
        <p:nvPicPr>
          <p:cNvPr id="5" name="Picture 2" descr="log_green_sta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53597" y="1444510"/>
            <a:ext cx="5084778" cy="2300175"/>
          </a:xfrm>
          <a:prstGeom prst="rect">
            <a:avLst/>
          </a:prstGeom>
        </p:spPr>
      </p:pic>
      <p:sp>
        <p:nvSpPr>
          <p:cNvPr id="6" name="textruta 5"/>
          <p:cNvSpPr txBox="1"/>
          <p:nvPr userDrawn="1"/>
        </p:nvSpPr>
        <p:spPr>
          <a:xfrm>
            <a:off x="4645680" y="4329592"/>
            <a:ext cx="29006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800" b="1" dirty="0">
                <a:solidFill>
                  <a:schemeClr val="bg2"/>
                </a:solidFill>
              </a:rPr>
              <a:t>THANK YOU</a:t>
            </a:r>
            <a:endParaRPr lang="sv-SE" sz="2400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1005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ternativ Första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524000" y="2113755"/>
            <a:ext cx="9144000" cy="584371"/>
          </a:xfr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Presentatör och datum</a:t>
            </a:r>
          </a:p>
        </p:txBody>
      </p:sp>
      <p:sp>
        <p:nvSpPr>
          <p:cNvPr id="7" name="Rubrik 6"/>
          <p:cNvSpPr>
            <a:spLocks noGrp="1"/>
          </p:cNvSpPr>
          <p:nvPr>
            <p:ph type="title" hasCustomPrompt="1"/>
          </p:nvPr>
        </p:nvSpPr>
        <p:spPr>
          <a:xfrm>
            <a:off x="838200" y="1275328"/>
            <a:ext cx="10515600" cy="684101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r>
              <a:rPr lang="sv-SE" dirty="0"/>
              <a:t>PRESENTATIONS RUBRIK</a:t>
            </a:r>
          </a:p>
        </p:txBody>
      </p:sp>
      <p:pic>
        <p:nvPicPr>
          <p:cNvPr id="8" name="Picture 2" descr="log_green_sta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65225" y="3578111"/>
            <a:ext cx="4068384" cy="1840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6238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t grund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pic>
        <p:nvPicPr>
          <p:cNvPr id="5" name="Picture 4" descr="log_green_ligg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158"/>
          </a:xfrm>
          <a:prstGeom prst="rect">
            <a:avLst/>
          </a:prstGeom>
        </p:spPr>
      </p:pic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2000">
                <a:solidFill>
                  <a:schemeClr val="tx2"/>
                </a:solidFill>
              </a:defRPr>
            </a:lvl3pPr>
            <a:lvl4pPr>
              <a:defRPr sz="20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69415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ön grundsida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å grundsid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öd grundsida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jusblå grundsid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nröd grundsida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jusgrön grundsida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515938" y="500062"/>
            <a:ext cx="10515600" cy="7154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formatet för bakgrundsrubriken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515938" y="1580298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442709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7" r:id="rId8"/>
    <p:sldLayoutId id="2147483658" r:id="rId9"/>
    <p:sldLayoutId id="2147483662" r:id="rId10"/>
    <p:sldLayoutId id="2147483659" r:id="rId11"/>
    <p:sldLayoutId id="2147483660" r:id="rId12"/>
    <p:sldLayoutId id="2147483663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23" userDrawn="1">
          <p15:clr>
            <a:srgbClr val="F26B43"/>
          </p15:clr>
        </p15:guide>
        <p15:guide id="2" pos="325" userDrawn="1">
          <p15:clr>
            <a:srgbClr val="F26B43"/>
          </p15:clr>
        </p15:guide>
        <p15:guide id="3" pos="7355" userDrawn="1">
          <p15:clr>
            <a:srgbClr val="F26B43"/>
          </p15:clr>
        </p15:guide>
        <p15:guide id="4" orient="horz" pos="356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vfallsverige.se/" TargetMode="Externa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derrubrik 1"/>
          <p:cNvSpPr>
            <a:spLocks noGrp="1"/>
          </p:cNvSpPr>
          <p:nvPr>
            <p:ph type="subTitle" idx="1"/>
          </p:nvPr>
        </p:nvSpPr>
        <p:spPr>
          <a:xfrm>
            <a:off x="1524000" y="2113755"/>
            <a:ext cx="9144000" cy="395269"/>
          </a:xfrm>
        </p:spPr>
        <p:txBody>
          <a:bodyPr/>
          <a:lstStyle/>
          <a:p>
            <a:r>
              <a:rPr lang="sv-SE" dirty="0"/>
              <a:t>Rapport 2022:22</a:t>
            </a:r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>
          <a:xfrm>
            <a:off x="838200" y="616226"/>
            <a:ext cx="10515600" cy="1343203"/>
          </a:xfrm>
        </p:spPr>
        <p:txBody>
          <a:bodyPr>
            <a:normAutofit/>
          </a:bodyPr>
          <a:lstStyle/>
          <a:p>
            <a:r>
              <a:rPr lang="sv-SE" sz="4000" dirty="0"/>
              <a:t>Kapacitetsutredning 2022</a:t>
            </a:r>
            <a:br>
              <a:rPr lang="sv-SE" sz="4000" dirty="0"/>
            </a:br>
            <a:r>
              <a:rPr lang="sv-SE" sz="2200" dirty="0"/>
              <a:t>Energiåtervinning och mängder restavfall till år 2027</a:t>
            </a:r>
            <a:endParaRPr lang="sv-SE" sz="4000" dirty="0"/>
          </a:p>
        </p:txBody>
      </p:sp>
      <p:sp>
        <p:nvSpPr>
          <p:cNvPr id="4" name="Underrubrik 1">
            <a:extLst>
              <a:ext uri="{FF2B5EF4-FFF2-40B4-BE49-F238E27FC236}">
                <a16:creationId xmlns:a16="http://schemas.microsoft.com/office/drawing/2014/main" id="{51CDAAEA-E451-6E4A-8182-3FAB62012F74}"/>
              </a:ext>
            </a:extLst>
          </p:cNvPr>
          <p:cNvSpPr txBox="1">
            <a:spLocks/>
          </p:cNvSpPr>
          <p:nvPr/>
        </p:nvSpPr>
        <p:spPr>
          <a:xfrm>
            <a:off x="1501697" y="2605507"/>
            <a:ext cx="9144000" cy="3952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0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dirty="0"/>
              <a:t>December 2022</a:t>
            </a:r>
          </a:p>
        </p:txBody>
      </p:sp>
    </p:spTree>
    <p:extLst>
      <p:ext uri="{BB962C8B-B14F-4D97-AF65-F5344CB8AC3E}">
        <p14:creationId xmlns:p14="http://schemas.microsoft.com/office/powerpoint/2010/main" val="925900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 5">
            <a:extLst>
              <a:ext uri="{FF2B5EF4-FFF2-40B4-BE49-F238E27FC236}">
                <a16:creationId xmlns:a16="http://schemas.microsoft.com/office/drawing/2014/main" id="{A81EBA25-F9FC-9444-8372-339677D02A0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8" name="Rubrik 7">
            <a:extLst>
              <a:ext uri="{FF2B5EF4-FFF2-40B4-BE49-F238E27FC236}">
                <a16:creationId xmlns:a16="http://schemas.microsoft.com/office/drawing/2014/main" id="{D4C68242-003B-9E4A-91C1-577E63AB1C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dirty="0"/>
              <a:t>Projektinformation</a:t>
            </a:r>
          </a:p>
        </p:txBody>
      </p:sp>
      <p:sp>
        <p:nvSpPr>
          <p:cNvPr id="11" name="Platshållare för text 10">
            <a:extLst>
              <a:ext uri="{FF2B5EF4-FFF2-40B4-BE49-F238E27FC236}">
                <a16:creationId xmlns:a16="http://schemas.microsoft.com/office/drawing/2014/main" id="{E5B19FCA-C79B-424E-AE84-04A7C935B287}"/>
              </a:ext>
            </a:extLst>
          </p:cNvPr>
          <p:cNvSpPr txBox="1"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32060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>
                <a:solidFill>
                  <a:srgbClr val="68A2A6"/>
                </a:solidFill>
              </a:rPr>
              <a:t>Genomförare:</a:t>
            </a:r>
          </a:p>
          <a:p>
            <a:r>
              <a:rPr lang="sv-SE" sz="2000" dirty="0">
                <a:solidFill>
                  <a:schemeClr val="tx1"/>
                </a:solidFill>
              </a:rPr>
              <a:t>Jenny Sahlin, </a:t>
            </a:r>
            <a:r>
              <a:rPr lang="sv-SE" sz="2000" dirty="0" err="1">
                <a:solidFill>
                  <a:schemeClr val="tx1"/>
                </a:solidFill>
              </a:rPr>
              <a:t>Profu</a:t>
            </a:r>
            <a:r>
              <a:rPr lang="sv-SE" sz="2000" dirty="0">
                <a:solidFill>
                  <a:schemeClr val="tx1"/>
                </a:solidFill>
              </a:rPr>
              <a:t> AB</a:t>
            </a:r>
          </a:p>
          <a:p>
            <a:endParaRPr lang="sv-SE" sz="2000" dirty="0"/>
          </a:p>
          <a:p>
            <a:r>
              <a:rPr lang="sv-SE" sz="2000" dirty="0">
                <a:solidFill>
                  <a:srgbClr val="68A2A6"/>
                </a:solidFill>
              </a:rPr>
              <a:t>Projektledare:</a:t>
            </a:r>
          </a:p>
          <a:p>
            <a:r>
              <a:rPr lang="sv-SE" sz="2000" dirty="0">
                <a:solidFill>
                  <a:schemeClr val="tx1"/>
                </a:solidFill>
              </a:rPr>
              <a:t>Jenny Sahlin, </a:t>
            </a:r>
            <a:r>
              <a:rPr lang="sv-SE" sz="2000" dirty="0" err="1">
                <a:solidFill>
                  <a:schemeClr val="tx1"/>
                </a:solidFill>
              </a:rPr>
              <a:t>Profu</a:t>
            </a:r>
            <a:r>
              <a:rPr lang="sv-SE" sz="2000" dirty="0">
                <a:solidFill>
                  <a:schemeClr val="tx1"/>
                </a:solidFill>
              </a:rPr>
              <a:t> AB</a:t>
            </a:r>
          </a:p>
          <a:p>
            <a:endParaRPr lang="sv-SE" sz="2000" dirty="0"/>
          </a:p>
          <a:p>
            <a:r>
              <a:rPr lang="sv-SE" sz="2000" dirty="0">
                <a:solidFill>
                  <a:srgbClr val="68A2A6"/>
                </a:solidFill>
              </a:rPr>
              <a:t>Finansiär(er):</a:t>
            </a:r>
          </a:p>
          <a:p>
            <a:r>
              <a:rPr lang="sv-SE" sz="2000" dirty="0">
                <a:solidFill>
                  <a:schemeClr val="tx1"/>
                </a:solidFill>
              </a:rPr>
              <a:t>Avfall Sveriges Utvecklingssatsning Energiåtervinning</a:t>
            </a:r>
          </a:p>
        </p:txBody>
      </p:sp>
    </p:spTree>
    <p:extLst>
      <p:ext uri="{BB962C8B-B14F-4D97-AF65-F5344CB8AC3E}">
        <p14:creationId xmlns:p14="http://schemas.microsoft.com/office/powerpoint/2010/main" val="2070675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66BDF98-E1AE-BD40-A7A8-34F968D01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200" dirty="0"/>
              <a:t>Bakgrund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A6304C6-AD8C-DA49-A719-7CC88684796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9453011" cy="4258203"/>
          </a:xfrm>
        </p:spPr>
        <p:txBody>
          <a:bodyPr>
            <a:no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sv-SE" sz="2400" dirty="0"/>
              <a:t>Energiåtervinning från avfall är en essentiell del av både avfalls- och fjärrvärmesystemet i Sverige och kapaciteten har byggts ut under lång tid. 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sv-SE" sz="2400" dirty="0"/>
              <a:t>Kapacitetsutredning 2022 beskriver befintlig och planerad kapacitet för energiåtervinning till år 2027. Kapaciteten jämförs med mängder avfall från hushåll och verksamheter efter källsortering till biologisk behandling och materialåtervinning. 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sv-SE" sz="2400" dirty="0"/>
              <a:t>Årets utredning innehåller även en fördjupning om plast och plaståtervinning och diskuterar deras inverkan på mängder avfall till energiåtervinning.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sv-SE" sz="2400" dirty="0"/>
              <a:t>Utan tillräcklig kunskap om väntade förändringar  är det svårt att anpassa sig efter utvecklingen och planera verksamheten</a:t>
            </a:r>
          </a:p>
        </p:txBody>
      </p:sp>
    </p:spTree>
    <p:extLst>
      <p:ext uri="{BB962C8B-B14F-4D97-AF65-F5344CB8AC3E}">
        <p14:creationId xmlns:p14="http://schemas.microsoft.com/office/powerpoint/2010/main" val="10707801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B06418E-9900-E646-9474-81CD92A328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200" dirty="0"/>
              <a:t>Resultat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87D9A21-1E20-9246-B39A-E6E61DCD37E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9999663" cy="4258203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dirty="0"/>
              <a:t>I figur på nästa sida jämförs kapacitet med mängden avfall inklusive en prognos till år 2027.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sv-SE" dirty="0"/>
              <a:t>Kapaciteten för energiåtervinning är cirka 7,1 miljoner ton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sv-SE" dirty="0"/>
              <a:t>Jämförelsen visar ett fortsatt nationellt överskott på kapacitet på omkring 1,4 miljoner ton och fylls till del av importerat avfall.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sv-SE" dirty="0"/>
              <a:t>De streckade linjerna visar en osäkerhet för mängden svenskt restavfall till energiåtervinning. Osäkerheten beror dels på den ekonomiska utvecklingen samt på konsumtion, sortering och separat insamling.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dirty="0"/>
              <a:t>Under senare år ser vi en ökad eftersortering av källsorterade avfallet, för att minska andelarna återvunnet material till energiåtervinning. Fokus ligger på att sortera ut matavfall, metall och plast. </a:t>
            </a:r>
          </a:p>
          <a:p>
            <a:endParaRPr lang="sv-SE" sz="1800" dirty="0"/>
          </a:p>
        </p:txBody>
      </p:sp>
    </p:spTree>
    <p:extLst>
      <p:ext uri="{BB962C8B-B14F-4D97-AF65-F5344CB8AC3E}">
        <p14:creationId xmlns:p14="http://schemas.microsoft.com/office/powerpoint/2010/main" val="11839123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B06418E-9900-E646-9474-81CD92A328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200" dirty="0"/>
              <a:t>Resultat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87D9A21-1E20-9246-B39A-E6E61DCD37E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AD10E139-71E2-6F4B-8C4D-8D198283C89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8B457D9F-3CC7-AF51-809B-B4AE114DA7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4004" y="962526"/>
            <a:ext cx="7840112" cy="477303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611303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73639A-B709-AB4A-B384-F69AACAF85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200" dirty="0"/>
              <a:t>Slutsatser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1F5EF221-8C43-1E4F-8D84-27D8FEA1435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9711428" cy="4258203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Kapaciteten för energiåtervinning i Sverige är cirka 7,1 miljoner ton år 2022. Under 2021/22 togs mindre anläggningar i drift i Säffle och Munkedal. Båda tar emot  utsorterade avfallsfraktioner. Det planeras också för minskning av kapacitet vid några anläggningar.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Import av avfallsbränsle för utvinning av el och fjärrvärme ligger omkring 1,4-1,6 miljoner ton sedan några år tillbaka.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sv-SE" sz="1600" dirty="0"/>
              <a:t>Mest import sker från Norge och Storbritannien.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sv-SE" sz="1600" dirty="0"/>
              <a:t>Behovet av import, om man ska fylla kapaciteten beräknas vara mellan 0,9-1,9 miljoner ton fram till år 2027, beroende på mängden svenskt avfall som uppkommer och lämnas till energiåtervinning.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Kartläggningen av plaståtervinning visar att flertalet investeringar sker för mer kapacitet, både för utökad sortering, tvättning och återvinning inom landet.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sv-SE" sz="1600" dirty="0"/>
              <a:t>Det finns en efterfrågan och betalningsvilja för några plastavfallsslag, men fortfarande saknas bra återvinningsalternativ för många sorters plastavfall. </a:t>
            </a:r>
          </a:p>
          <a:p>
            <a:endParaRPr lang="sv-SE" sz="1600" dirty="0"/>
          </a:p>
        </p:txBody>
      </p:sp>
    </p:spTree>
    <p:extLst>
      <p:ext uri="{BB962C8B-B14F-4D97-AF65-F5344CB8AC3E}">
        <p14:creationId xmlns:p14="http://schemas.microsoft.com/office/powerpoint/2010/main" val="8717415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0C75405-E0AD-3E4D-A5AF-2AE73C42B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SE" sz="3200" dirty="0"/>
              <a:t>Rapportinformation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0ADCDA3-280B-4B40-998E-17282984CED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sv-SE" kern="0" dirty="0"/>
              <a:t>Rapporten finns för nedladdning (kostnadsfritt för Avfall Sveriges medlemmar) från </a:t>
            </a:r>
            <a:r>
              <a:rPr lang="sv-SE" kern="0" dirty="0">
                <a:hlinkClick r:id="rId2"/>
              </a:rPr>
              <a:t>www.avfallsverige.se</a:t>
            </a:r>
            <a:endParaRPr lang="sv-SE" kern="0" dirty="0"/>
          </a:p>
          <a:p>
            <a:endParaRPr lang="sv-SE" kern="0" dirty="0"/>
          </a:p>
          <a:p>
            <a:r>
              <a:rPr lang="sv-SE" kern="0" dirty="0"/>
              <a:t>Mer information om detta projekt kan du få från:</a:t>
            </a:r>
          </a:p>
          <a:p>
            <a:r>
              <a:rPr lang="sv-SE" dirty="0"/>
              <a:t>Fredrika </a:t>
            </a:r>
            <a:r>
              <a:rPr lang="sv-SE" dirty="0" err="1"/>
              <a:t>Stranne</a:t>
            </a:r>
            <a:r>
              <a:rPr lang="sv-SE" dirty="0"/>
              <a:t>, rådgivare för deponerings- och avfallsanläggningar</a:t>
            </a:r>
          </a:p>
          <a:p>
            <a:r>
              <a:rPr lang="sv-SE" dirty="0"/>
              <a:t>E-post: </a:t>
            </a:r>
            <a:r>
              <a:rPr lang="sv-SE" dirty="0" err="1"/>
              <a:t>fredrika.stranne@avfallsverige.se</a:t>
            </a:r>
            <a:endParaRPr lang="sv-SE" dirty="0"/>
          </a:p>
        </p:txBody>
      </p:sp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47A8CD13-ABA9-554D-AD69-465ACB141EA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1580263107"/>
      </p:ext>
    </p:extLst>
  </p:cSld>
  <p:clrMapOvr>
    <a:masterClrMapping/>
  </p:clrMapOvr>
</p:sld>
</file>

<file path=ppt/theme/theme1.xml><?xml version="1.0" encoding="utf-8"?>
<a:theme xmlns:a="http://schemas.openxmlformats.org/drawingml/2006/main" name="AvfallSverige-mall">
  <a:themeElements>
    <a:clrScheme name="Avfall Sverige">
      <a:dk1>
        <a:sysClr val="windowText" lastClr="000000"/>
      </a:dk1>
      <a:lt1>
        <a:sysClr val="window" lastClr="FFFFFF"/>
      </a:lt1>
      <a:dk2>
        <a:srgbClr val="007079"/>
      </a:dk2>
      <a:lt2>
        <a:srgbClr val="669C9F"/>
      </a:lt2>
      <a:accent1>
        <a:srgbClr val="004C73"/>
      </a:accent1>
      <a:accent2>
        <a:srgbClr val="51B8CF"/>
      </a:accent2>
      <a:accent3>
        <a:srgbClr val="9B064A"/>
      </a:accent3>
      <a:accent4>
        <a:srgbClr val="EC9C00"/>
      </a:accent4>
      <a:accent5>
        <a:srgbClr val="44A12B"/>
      </a:accent5>
      <a:accent6>
        <a:srgbClr val="CC003A"/>
      </a:accent6>
      <a:hlink>
        <a:srgbClr val="0000FF"/>
      </a:hlink>
      <a:folHlink>
        <a:srgbClr val="800080"/>
      </a:folHlink>
    </a:clrScheme>
    <a:fontScheme name="Georgia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apportpresentation-mall 190429" id="{B66FCBE3-748F-3C4D-8ABD-947A9AFB897E}" vid="{BA1568FF-1C9B-9F49-924E-93DC5DC385A9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11B21C5C6A6AF4A8372B6F62A4EF135" ma:contentTypeVersion="15" ma:contentTypeDescription="Skapa ett nytt dokument." ma:contentTypeScope="" ma:versionID="93122b3198657a9038241997f5f88d01">
  <xsd:schema xmlns:xsd="http://www.w3.org/2001/XMLSchema" xmlns:xs="http://www.w3.org/2001/XMLSchema" xmlns:p="http://schemas.microsoft.com/office/2006/metadata/properties" xmlns:ns2="e8196715-887b-4b86-ac62-ba4c9d878925" xmlns:ns3="6a772ed1-4566-4f44-89da-888ab3374b10" targetNamespace="http://schemas.microsoft.com/office/2006/metadata/properties" ma:root="true" ma:fieldsID="373f199150d34c3dea8e87bb0a31ca12" ns2:_="" ns3:_="">
    <xsd:import namespace="e8196715-887b-4b86-ac62-ba4c9d878925"/>
    <xsd:import namespace="6a772ed1-4566-4f44-89da-888ab3374b1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8196715-887b-4b86-ac62-ba4c9d87892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Bildmarkeringar" ma:readOnly="false" ma:fieldId="{5cf76f15-5ced-4ddc-b409-7134ff3c332f}" ma:taxonomyMulti="true" ma:sspId="c15c482b-e89a-40da-90ad-9a081501038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a772ed1-4566-4f44-89da-888ab3374b10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a0a63b1c-6d3a-4322-b0db-8667e44081be}" ma:internalName="TaxCatchAll" ma:showField="CatchAllData" ma:web="6a772ed1-4566-4f44-89da-888ab3374b1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8196715-887b-4b86-ac62-ba4c9d878925">
      <Terms xmlns="http://schemas.microsoft.com/office/infopath/2007/PartnerControls"/>
    </lcf76f155ced4ddcb4097134ff3c332f>
    <TaxCatchAll xmlns="6a772ed1-4566-4f44-89da-888ab3374b10" xsi:nil="true"/>
  </documentManagement>
</p:properties>
</file>

<file path=customXml/itemProps1.xml><?xml version="1.0" encoding="utf-8"?>
<ds:datastoreItem xmlns:ds="http://schemas.openxmlformats.org/officeDocument/2006/customXml" ds:itemID="{0C4156A6-1771-4B25-A01E-D804B8C2427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8196715-887b-4b86-ac62-ba4c9d878925"/>
    <ds:schemaRef ds:uri="6a772ed1-4566-4f44-89da-888ab3374b1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8CF451D-4F90-484F-9B50-3351CD21CBD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DF1243E-FF87-4F87-AC3D-56317CD13DAB}">
  <ds:schemaRefs>
    <ds:schemaRef ds:uri="http://schemas.microsoft.com/office/2006/metadata/properties"/>
    <ds:schemaRef ds:uri="http://schemas.microsoft.com/office/infopath/2007/PartnerControls"/>
    <ds:schemaRef ds:uri="e8196715-887b-4b86-ac62-ba4c9d878925"/>
    <ds:schemaRef ds:uri="6a772ed1-4566-4f44-89da-888ab3374b10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Rapportpresentation-mall 191204 (1)</Template>
  <TotalTime>1263</TotalTime>
  <Words>428</Words>
  <Application>Microsoft Macintosh PowerPoint</Application>
  <PresentationFormat>Bredbild</PresentationFormat>
  <Paragraphs>37</Paragraphs>
  <Slides>7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7</vt:i4>
      </vt:variant>
    </vt:vector>
  </HeadingPairs>
  <TitlesOfParts>
    <vt:vector size="12" baseType="lpstr">
      <vt:lpstr>Arial</vt:lpstr>
      <vt:lpstr>Calibri</vt:lpstr>
      <vt:lpstr>Georgia</vt:lpstr>
      <vt:lpstr>Wingdings</vt:lpstr>
      <vt:lpstr>AvfallSverige-mall</vt:lpstr>
      <vt:lpstr>Kapacitetsutredning 2022 Energiåtervinning och mängder restavfall till år 2027</vt:lpstr>
      <vt:lpstr>Projektinformation</vt:lpstr>
      <vt:lpstr>Bakgrund</vt:lpstr>
      <vt:lpstr>Resultat</vt:lpstr>
      <vt:lpstr>Resultat</vt:lpstr>
      <vt:lpstr>Slutsatser</vt:lpstr>
      <vt:lpstr>Rapportinformation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Rapporttitel</dc:title>
  <dc:creator>Jenny Sahlin</dc:creator>
  <cp:lastModifiedBy>Jessica Christiansen</cp:lastModifiedBy>
  <cp:revision>3</cp:revision>
  <dcterms:created xsi:type="dcterms:W3CDTF">2022-09-29T13:39:52Z</dcterms:created>
  <dcterms:modified xsi:type="dcterms:W3CDTF">2022-12-02T09:26:12Z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0x010100D11B21C5C6A6AF4A8372B6F62A4EF135</vt:lpwstr>
  </property>
  <property fmtid="{D5CDD505-2E9C-101B-9397-08002B2CF9AE}" pid="3" name="MediaServiceImageTags">
    <vt:lpwstr/>
  </property>
</Properties>
</file>