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sldIdLst>
    <p:sldId id="264" r:id="rId5"/>
    <p:sldId id="265" r:id="rId6"/>
    <p:sldId id="266" r:id="rId7"/>
    <p:sldId id="267" r:id="rId8"/>
    <p:sldId id="270" r:id="rId9"/>
    <p:sldId id="268" r:id="rId10"/>
    <p:sldId id="269"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56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just format 1 - Dekorfärg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just format 1 - Dekorfärg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57"/>
    <p:restoredTop sz="94684"/>
  </p:normalViewPr>
  <p:slideViewPr>
    <p:cSldViewPr snapToGrid="0" snapToObjects="1">
      <p:cViewPr varScale="1">
        <p:scale>
          <a:sx n="110" d="100"/>
          <a:sy n="110" d="100"/>
        </p:scale>
        <p:origin x="208" y="5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Arbetsmiljöfaktorer</a:t>
            </a:r>
            <a:r>
              <a:rPr lang="en-US" baseline="0"/>
              <a:t> [antal respondenter]</a:t>
            </a:r>
            <a:endParaRPr lang="en-US"/>
          </a:p>
        </c:rich>
      </c:tx>
      <c:layout>
        <c:manualLayout>
          <c:xMode val="edge"/>
          <c:yMode val="edge"/>
          <c:x val="0.26183489264463244"/>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43179874587026457"/>
          <c:y val="0.10285635052689961"/>
          <c:w val="0.54623559869426586"/>
          <c:h val="0.8328112376136011"/>
        </c:manualLayout>
      </c:layout>
      <c:barChart>
        <c:barDir val="bar"/>
        <c:grouping val="clustered"/>
        <c:varyColors val="0"/>
        <c:ser>
          <c:idx val="0"/>
          <c:order val="0"/>
          <c:tx>
            <c:strRef>
              <c:f>'Endast completed'!$AF$27</c:f>
              <c:strCache>
                <c:ptCount val="1"/>
                <c:pt idx="0">
                  <c:v>Antal</c:v>
                </c:pt>
              </c:strCache>
            </c:strRef>
          </c:tx>
          <c:spPr>
            <a:solidFill>
              <a:schemeClr val="accent1"/>
            </a:solidFill>
            <a:ln>
              <a:noFill/>
            </a:ln>
            <a:effectLst/>
          </c:spPr>
          <c:invertIfNegative val="0"/>
          <c:cat>
            <c:strRef>
              <c:f>'Endast completed'!$AE$28:$AE$52</c:f>
              <c:strCache>
                <c:ptCount val="25"/>
                <c:pt idx="0">
                  <c:v>Transport- och gångytor</c:v>
                </c:pt>
                <c:pt idx="1">
                  <c:v> Personalrum</c:v>
                </c:pt>
                <c:pt idx="2">
                  <c:v>Container</c:v>
                </c:pt>
                <c:pt idx="3">
                  <c:v>Manuella lyft och andra ergonomiska risker</c:v>
                </c:pt>
                <c:pt idx="4">
                  <c:v> Farligt avfall</c:v>
                </c:pt>
                <c:pt idx="5">
                  <c:v>Brandrisker</c:v>
                </c:pt>
                <c:pt idx="6">
                  <c:v>Hot och våld</c:v>
                </c:pt>
                <c:pt idx="7">
                  <c:v>Ramp</c:v>
                </c:pt>
                <c:pt idx="8">
                  <c:v>Arbetsfordon</c:v>
                </c:pt>
                <c:pt idx="9">
                  <c:v> Kemiska arbetsmiljörisker</c:v>
                </c:pt>
                <c:pt idx="10">
                  <c:v>Maskiner</c:v>
                </c:pt>
                <c:pt idx="11">
                  <c:v> Fallrisk till lägre nivå och/eller halka/snubbla på samma nivå</c:v>
                </c:pt>
                <c:pt idx="12">
                  <c:v>Buller</c:v>
                </c:pt>
                <c:pt idx="13">
                  <c:v>Ensamarbete</c:v>
                </c:pt>
                <c:pt idx="14">
                  <c:v>Komprimator</c:v>
                </c:pt>
                <c:pt idx="15">
                  <c:v>Lagrat avfall</c:v>
                </c:pt>
                <c:pt idx="16">
                  <c:v>Allmänhetens/besökarnas fordon</c:v>
                </c:pt>
                <c:pt idx="17">
                  <c:v>Farligt gods</c:v>
                </c:pt>
                <c:pt idx="18">
                  <c:v>Vibrationer</c:v>
                </c:pt>
                <c:pt idx="19">
                  <c:v>Påverkan av väder och vind</c:v>
                </c:pt>
                <c:pt idx="20">
                  <c:v>Sociala arbetsmiljöfaktorer</c:v>
                </c:pt>
                <c:pt idx="21">
                  <c:v> Rasrisk</c:v>
                </c:pt>
                <c:pt idx="22">
                  <c:v>Besiktningspliktig utrustning</c:v>
                </c:pt>
                <c:pt idx="23">
                  <c:v>Lagrat gods</c:v>
                </c:pt>
                <c:pt idx="24">
                  <c:v>Annan</c:v>
                </c:pt>
              </c:strCache>
            </c:strRef>
          </c:cat>
          <c:val>
            <c:numRef>
              <c:f>'Endast completed'!$AF$28:$AF$52</c:f>
              <c:numCache>
                <c:formatCode>0</c:formatCode>
                <c:ptCount val="25"/>
                <c:pt idx="0">
                  <c:v>18</c:v>
                </c:pt>
                <c:pt idx="1">
                  <c:v>16</c:v>
                </c:pt>
                <c:pt idx="2">
                  <c:v>16</c:v>
                </c:pt>
                <c:pt idx="3">
                  <c:v>16</c:v>
                </c:pt>
                <c:pt idx="4">
                  <c:v>16</c:v>
                </c:pt>
                <c:pt idx="5">
                  <c:v>16</c:v>
                </c:pt>
                <c:pt idx="6">
                  <c:v>16</c:v>
                </c:pt>
                <c:pt idx="7">
                  <c:v>15</c:v>
                </c:pt>
                <c:pt idx="8">
                  <c:v>15</c:v>
                </c:pt>
                <c:pt idx="9">
                  <c:v>15</c:v>
                </c:pt>
                <c:pt idx="10">
                  <c:v>14</c:v>
                </c:pt>
                <c:pt idx="11">
                  <c:v>13</c:v>
                </c:pt>
                <c:pt idx="12">
                  <c:v>13</c:v>
                </c:pt>
                <c:pt idx="13">
                  <c:v>12</c:v>
                </c:pt>
                <c:pt idx="14">
                  <c:v>10</c:v>
                </c:pt>
                <c:pt idx="15">
                  <c:v>10</c:v>
                </c:pt>
                <c:pt idx="16">
                  <c:v>9</c:v>
                </c:pt>
                <c:pt idx="17">
                  <c:v>9</c:v>
                </c:pt>
                <c:pt idx="18">
                  <c:v>9</c:v>
                </c:pt>
                <c:pt idx="19">
                  <c:v>9</c:v>
                </c:pt>
                <c:pt idx="20">
                  <c:v>9</c:v>
                </c:pt>
                <c:pt idx="21">
                  <c:v>8</c:v>
                </c:pt>
                <c:pt idx="22">
                  <c:v>8</c:v>
                </c:pt>
                <c:pt idx="23">
                  <c:v>4</c:v>
                </c:pt>
                <c:pt idx="24">
                  <c:v>2</c:v>
                </c:pt>
              </c:numCache>
            </c:numRef>
          </c:val>
          <c:extLst>
            <c:ext xmlns:c16="http://schemas.microsoft.com/office/drawing/2014/chart" uri="{C3380CC4-5D6E-409C-BE32-E72D297353CC}">
              <c16:uniqueId val="{00000000-A2A6-46C8-BCCD-B249C9BB3984}"/>
            </c:ext>
          </c:extLst>
        </c:ser>
        <c:dLbls>
          <c:showLegendKey val="0"/>
          <c:showVal val="0"/>
          <c:showCatName val="0"/>
          <c:showSerName val="0"/>
          <c:showPercent val="0"/>
          <c:showBubbleSize val="0"/>
        </c:dLbls>
        <c:gapWidth val="182"/>
        <c:axId val="1021520056"/>
        <c:axId val="1021518416"/>
      </c:barChart>
      <c:catAx>
        <c:axId val="102152005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sv-SE"/>
          </a:p>
        </c:txPr>
        <c:crossAx val="1021518416"/>
        <c:crosses val="autoZero"/>
        <c:auto val="1"/>
        <c:lblAlgn val="ctr"/>
        <c:lblOffset val="100"/>
        <c:noMultiLvlLbl val="0"/>
      </c:catAx>
      <c:valAx>
        <c:axId val="1021518416"/>
        <c:scaling>
          <c:orientation val="minMax"/>
          <c:max val="19"/>
          <c:min val="0"/>
        </c:scaling>
        <c:delete val="0"/>
        <c:axPos val="t"/>
        <c:majorGridlines>
          <c:spPr>
            <a:ln w="9525" cap="rnd" cmpd="sng" algn="ctr">
              <a:solidFill>
                <a:schemeClr val="tx1">
                  <a:lumMod val="15000"/>
                  <a:lumOff val="85000"/>
                </a:schemeClr>
              </a:solidFill>
              <a:round/>
            </a:ln>
            <a:effectLst/>
          </c:spPr>
        </c:majorGridlines>
        <c:minorGridlines>
          <c:spPr>
            <a:ln w="9525" cap="flat" cmpd="sng" algn="ctr">
              <a:noFill/>
              <a:round/>
            </a:ln>
            <a:effectLst/>
          </c:spPr>
        </c:minorGridlines>
        <c:numFmt formatCode="0" sourceLinked="1"/>
        <c:majorTickMark val="cross"/>
        <c:minorTickMark val="in"/>
        <c:tickLblPos val="nextTo"/>
        <c:spPr>
          <a:noFill/>
          <a:ln cap="flat">
            <a:solidFill>
              <a:schemeClr val="accent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021520056"/>
        <c:crosses val="autoZero"/>
        <c:crossBetween val="between"/>
        <c:majorUnit val="1"/>
        <c:minorUnit val="1"/>
      </c:valAx>
      <c:spPr>
        <a:noFill/>
        <a:ln>
          <a:noFill/>
        </a:ln>
        <a:effectLst/>
      </c:spPr>
    </c:plotArea>
    <c:plotVisOnly val="1"/>
    <c:dispBlanksAs val="gap"/>
    <c:showDLblsOverMax val="0"/>
  </c:chart>
  <c:spPr>
    <a:noFill/>
    <a:ln>
      <a:noFill/>
    </a:ln>
    <a:effectLst/>
  </c:spPr>
  <c:txPr>
    <a:bodyPr/>
    <a:lstStyle/>
    <a:p>
      <a:pPr>
        <a:defRPr/>
      </a:pPr>
      <a:endParaRPr lang="sv-S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4623F8-B430-2046-B694-FB0FAFDB97CB}" type="datetimeFigureOut">
              <a:rPr lang="sv-SE" smtClean="0"/>
              <a:t>2023-03-23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1C78AF-77EE-8146-868A-7BEA0BB9E5F5}" type="slidenum">
              <a:rPr lang="sv-SE" smtClean="0"/>
              <a:t>‹#›</a:t>
            </a:fld>
            <a:endParaRPr lang="sv-SE"/>
          </a:p>
        </p:txBody>
      </p:sp>
    </p:spTree>
    <p:extLst>
      <p:ext uri="{BB962C8B-B14F-4D97-AF65-F5344CB8AC3E}">
        <p14:creationId xmlns:p14="http://schemas.microsoft.com/office/powerpoint/2010/main" val="1431290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sida">
    <p:bg>
      <p:bgPr>
        <a:solidFill>
          <a:schemeClr val="tx2"/>
        </a:solidFill>
        <a:effectLst/>
      </p:bgPr>
    </p:bg>
    <p:spTree>
      <p:nvGrpSpPr>
        <p:cNvPr id="1" name=""/>
        <p:cNvGrpSpPr/>
        <p:nvPr/>
      </p:nvGrpSpPr>
      <p:grpSpPr>
        <a:xfrm>
          <a:off x="0" y="0"/>
          <a:ext cx="0" cy="0"/>
          <a:chOff x="0" y="0"/>
          <a:chExt cx="0" cy="0"/>
        </a:xfrm>
      </p:grpSpPr>
      <p:pic>
        <p:nvPicPr>
          <p:cNvPr id="5" name="Picture 4" descr="log_vit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2296" y="3578111"/>
            <a:ext cx="4067408" cy="1840394"/>
          </a:xfrm>
          <a:prstGeom prst="rect">
            <a:avLst/>
          </a:prstGeom>
        </p:spPr>
      </p:pic>
      <p:sp>
        <p:nvSpPr>
          <p:cNvPr id="6"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9" name="Rubrik 6"/>
          <p:cNvSpPr>
            <a:spLocks noGrp="1"/>
          </p:cNvSpPr>
          <p:nvPr>
            <p:ph type="title" hasCustomPrompt="1"/>
          </p:nvPr>
        </p:nvSpPr>
        <p:spPr>
          <a:xfrm>
            <a:off x="838200" y="1275328"/>
            <a:ext cx="10515600" cy="684101"/>
          </a:xfrm>
        </p:spPr>
        <p:txBody>
          <a:bodyPr/>
          <a:lstStyle>
            <a:lvl1pPr algn="ctr">
              <a:defRPr>
                <a:solidFill>
                  <a:schemeClr val="bg1"/>
                </a:solidFill>
              </a:defRPr>
            </a:lvl1pPr>
          </a:lstStyle>
          <a:p>
            <a:r>
              <a:rPr lang="sv-SE" dirty="0"/>
              <a:t>PRESENTATIONS RUBRIK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å grundsida">
    <p:bg>
      <p:bgPr>
        <a:solidFill>
          <a:srgbClr val="55565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lbild bak grundsida">
    <p:bg>
      <p:bgPr>
        <a:solidFill>
          <a:schemeClr val="bg1"/>
        </a:solidFill>
        <a:effectLst/>
      </p:bgPr>
    </p:bg>
    <p:spTree>
      <p:nvGrpSpPr>
        <p:cNvPr id="1" name=""/>
        <p:cNvGrpSpPr/>
        <p:nvPr/>
      </p:nvGrpSpPr>
      <p:grpSpPr>
        <a:xfrm>
          <a:off x="0" y="0"/>
          <a:ext cx="0" cy="0"/>
          <a:chOff x="0" y="0"/>
          <a:chExt cx="0" cy="0"/>
        </a:xfrm>
      </p:grpSpPr>
      <p:sp>
        <p:nvSpPr>
          <p:cNvPr id="4" name="Platshållare för bild 3"/>
          <p:cNvSpPr>
            <a:spLocks noGrp="1"/>
          </p:cNvSpPr>
          <p:nvPr>
            <p:ph type="pic" sz="quarter" idx="12"/>
          </p:nvPr>
        </p:nvSpPr>
        <p:spPr>
          <a:xfrm>
            <a:off x="0" y="0"/>
            <a:ext cx="12192000" cy="6858000"/>
          </a:xfrm>
        </p:spPr>
        <p:txBody>
          <a:bodyPr/>
          <a:lstStyle/>
          <a:p>
            <a:r>
              <a:rPr lang="sv-SE"/>
              <a:t>Klicka på ikonen för att lägga till en bild</a:t>
            </a:r>
          </a:p>
        </p:txBody>
      </p:sp>
      <p:pic>
        <p:nvPicPr>
          <p:cNvPr id="6" name="Picture 7" descr="logvit.png"/>
          <p:cNvPicPr>
            <a:picLocks noChangeAspect="1"/>
          </p:cNvPicPr>
          <p:nvPr userDrawn="1"/>
        </p:nvPicPr>
        <p:blipFill>
          <a:blip r:embed="rId2" cstate="screen">
            <a:alphaModFix amt="99000"/>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
        <p:nvSpPr>
          <p:cNvPr id="2" name="Rubrik 1"/>
          <p:cNvSpPr>
            <a:spLocks noGrp="1"/>
          </p:cNvSpPr>
          <p:nvPr>
            <p:ph type="title" hasCustomPrompt="1"/>
          </p:nvPr>
        </p:nvSpPr>
        <p:spPr>
          <a:xfrm>
            <a:off x="507234" y="512763"/>
            <a:ext cx="11168829"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11160126"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0"/>
            <a:ext cx="5084778" cy="2300175"/>
          </a:xfrm>
          <a:prstGeom prst="rect">
            <a:avLst/>
          </a:prstGeom>
        </p:spPr>
      </p:pic>
      <p:sp>
        <p:nvSpPr>
          <p:cNvPr id="6" name="textruta 5"/>
          <p:cNvSpPr txBox="1"/>
          <p:nvPr userDrawn="1"/>
        </p:nvSpPr>
        <p:spPr>
          <a:xfrm>
            <a:off x="5206524" y="4329592"/>
            <a:ext cx="1778924" cy="523220"/>
          </a:xfrm>
          <a:prstGeom prst="rect">
            <a:avLst/>
          </a:prstGeom>
          <a:noFill/>
        </p:spPr>
        <p:txBody>
          <a:bodyPr wrap="square" rtlCol="0">
            <a:spAutoFit/>
          </a:bodyPr>
          <a:lstStyle/>
          <a:p>
            <a:pPr algn="ctr"/>
            <a:r>
              <a:rPr lang="sv-SE" sz="2800" b="1" dirty="0">
                <a:solidFill>
                  <a:schemeClr val="bg2"/>
                </a:solidFill>
              </a:rPr>
              <a:t>TACK!</a:t>
            </a:r>
            <a:endParaRPr lang="sv-SE" sz="2400" b="1" dirty="0">
              <a:solidFill>
                <a:schemeClr val="bg2"/>
              </a:solidFill>
            </a:endParaRPr>
          </a:p>
        </p:txBody>
      </p:sp>
    </p:spTree>
    <p:extLst>
      <p:ext uri="{BB962C8B-B14F-4D97-AF65-F5344CB8AC3E}">
        <p14:creationId xmlns:p14="http://schemas.microsoft.com/office/powerpoint/2010/main" val="1982089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0"/>
            <a:ext cx="5084778" cy="2300175"/>
          </a:xfrm>
          <a:prstGeom prst="rect">
            <a:avLst/>
          </a:prstGeom>
        </p:spPr>
      </p:pic>
      <p:sp>
        <p:nvSpPr>
          <p:cNvPr id="6" name="textruta 5"/>
          <p:cNvSpPr txBox="1"/>
          <p:nvPr userDrawn="1"/>
        </p:nvSpPr>
        <p:spPr>
          <a:xfrm>
            <a:off x="4645680" y="4329592"/>
            <a:ext cx="2900612" cy="523220"/>
          </a:xfrm>
          <a:prstGeom prst="rect">
            <a:avLst/>
          </a:prstGeom>
          <a:noFill/>
        </p:spPr>
        <p:txBody>
          <a:bodyPr wrap="square" rtlCol="0">
            <a:spAutoFit/>
          </a:bodyPr>
          <a:lstStyle/>
          <a:p>
            <a:pPr algn="ctr"/>
            <a:r>
              <a:rPr lang="sv-SE" sz="2800" b="1" dirty="0">
                <a:solidFill>
                  <a:schemeClr val="bg2"/>
                </a:solidFill>
              </a:rPr>
              <a:t>THANK YOU</a:t>
            </a:r>
            <a:endParaRPr lang="sv-SE" sz="2400" b="1" dirty="0">
              <a:solidFill>
                <a:schemeClr val="bg2"/>
              </a:solidFill>
            </a:endParaRPr>
          </a:p>
        </p:txBody>
      </p:sp>
    </p:spTree>
    <p:extLst>
      <p:ext uri="{BB962C8B-B14F-4D97-AF65-F5344CB8AC3E}">
        <p14:creationId xmlns:p14="http://schemas.microsoft.com/office/powerpoint/2010/main" val="1811005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lternativ För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7" name="Rubrik 6"/>
          <p:cNvSpPr>
            <a:spLocks noGrp="1"/>
          </p:cNvSpPr>
          <p:nvPr>
            <p:ph type="title" hasCustomPrompt="1"/>
          </p:nvPr>
        </p:nvSpPr>
        <p:spPr>
          <a:xfrm>
            <a:off x="838200" y="1275328"/>
            <a:ext cx="10515600" cy="684101"/>
          </a:xfrm>
        </p:spPr>
        <p:txBody>
          <a:bodyPr/>
          <a:lstStyle>
            <a:lvl1pPr algn="ctr">
              <a:defRPr>
                <a:solidFill>
                  <a:schemeClr val="bg2"/>
                </a:solidFill>
              </a:defRPr>
            </a:lvl1pPr>
          </a:lstStyle>
          <a:p>
            <a:r>
              <a:rPr lang="sv-SE" dirty="0"/>
              <a:t>PRESENTATIONS RUBRIK</a:t>
            </a:r>
          </a:p>
        </p:txBody>
      </p:sp>
      <p:pic>
        <p:nvPicPr>
          <p:cNvPr id="8"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5225" y="3578111"/>
            <a:ext cx="4068384" cy="1840394"/>
          </a:xfrm>
          <a:prstGeom prst="rect">
            <a:avLst/>
          </a:prstGeom>
        </p:spPr>
      </p:pic>
    </p:spTree>
    <p:extLst>
      <p:ext uri="{BB962C8B-B14F-4D97-AF65-F5344CB8AC3E}">
        <p14:creationId xmlns:p14="http://schemas.microsoft.com/office/powerpoint/2010/main" val="173623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t grund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tx2"/>
                </a:solidFill>
              </a:defRPr>
            </a:lvl1pPr>
          </a:lstStyle>
          <a:p>
            <a:r>
              <a:rPr lang="sv-SE" dirty="0"/>
              <a:t>Rubrik</a:t>
            </a:r>
          </a:p>
        </p:txBody>
      </p:sp>
      <p:pic>
        <p:nvPicPr>
          <p:cNvPr id="5" name="Picture 4" descr="log_green_ligg.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158"/>
          </a:xfrm>
          <a:prstGeom prst="rect">
            <a:avLst/>
          </a:prstGeom>
        </p:spPr>
      </p:pic>
      <p:sp>
        <p:nvSpPr>
          <p:cNvPr id="13" name="Platshållare för text 12"/>
          <p:cNvSpPr>
            <a:spLocks noGrp="1"/>
          </p:cNvSpPr>
          <p:nvPr>
            <p:ph type="body" sz="quarter" idx="11"/>
          </p:nvPr>
        </p:nvSpPr>
        <p:spPr>
          <a:xfrm>
            <a:off x="515937" y="1397530"/>
            <a:ext cx="7008123" cy="4258203"/>
          </a:xfrm>
        </p:spPr>
        <p:txBody>
          <a:bodyPr>
            <a:normAutofit/>
          </a:bodyPr>
          <a:lstStyle>
            <a:lvl1pPr>
              <a:defRPr sz="2000">
                <a:solidFill>
                  <a:schemeClr val="tx2"/>
                </a:solidFill>
              </a:defRPr>
            </a:lvl1pPr>
            <a:lvl2pPr>
              <a:defRPr sz="2000">
                <a:solidFill>
                  <a:schemeClr val="tx2"/>
                </a:solidFill>
              </a:defRPr>
            </a:lvl2pPr>
            <a:lvl3pPr>
              <a:defRPr sz="2000">
                <a:solidFill>
                  <a:schemeClr val="tx2"/>
                </a:solidFill>
              </a:defRPr>
            </a:lvl3pPr>
            <a:lvl4pPr>
              <a:defRPr sz="2000">
                <a:solidFill>
                  <a:schemeClr val="tx2"/>
                </a:solidFill>
              </a:defRPr>
            </a:lvl4pPr>
            <a:lvl5pPr>
              <a:defRPr sz="2000">
                <a:solidFill>
                  <a:schemeClr val="tx2"/>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normAutofit/>
          </a:bodyPr>
          <a:lstStyle>
            <a:lvl1pPr>
              <a:defRPr sz="2000"/>
            </a:lvl1pPr>
          </a:lstStyle>
          <a:p>
            <a:r>
              <a:rPr lang="sv-SE"/>
              <a:t>Klicka på ikonen för att lägga till en bild</a:t>
            </a:r>
            <a:endParaRPr lang="sv-SE" dirty="0"/>
          </a:p>
        </p:txBody>
      </p:sp>
    </p:spTree>
    <p:extLst>
      <p:ext uri="{BB962C8B-B14F-4D97-AF65-F5344CB8AC3E}">
        <p14:creationId xmlns:p14="http://schemas.microsoft.com/office/powerpoint/2010/main" val="66941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å grundsida">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öd grundsida">
    <p:bg>
      <p:bgPr>
        <a:solidFill>
          <a:schemeClr val="accent6"/>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jusblå grundsida">
    <p:bg>
      <p:bgPr>
        <a:solidFill>
          <a:schemeClr val="accent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nröd grundsida">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jusgrön grundsida">
    <p:bg>
      <p:bgPr>
        <a:solidFill>
          <a:schemeClr val="accent5"/>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15938" y="500062"/>
            <a:ext cx="10515600" cy="715421"/>
          </a:xfrm>
          <a:prstGeom prst="rect">
            <a:avLst/>
          </a:prstGeom>
        </p:spPr>
        <p:txBody>
          <a:bodyPr vert="horz" lIns="91440" tIns="45720" rIns="91440" bIns="45720" rtlCol="0" anchor="ctr">
            <a:normAutofit/>
          </a:bodyPr>
          <a:lstStyle/>
          <a:p>
            <a:r>
              <a:rPr lang="sv-SE" dirty="0"/>
              <a:t>Klicka här för att ändra formatet för bakgrundsrubriken</a:t>
            </a:r>
          </a:p>
        </p:txBody>
      </p:sp>
      <p:sp>
        <p:nvSpPr>
          <p:cNvPr id="3" name="Platshållare för text 2"/>
          <p:cNvSpPr>
            <a:spLocks noGrp="1"/>
          </p:cNvSpPr>
          <p:nvPr>
            <p:ph type="body" idx="1"/>
          </p:nvPr>
        </p:nvSpPr>
        <p:spPr>
          <a:xfrm>
            <a:off x="515938" y="1580298"/>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42709561"/>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7" r:id="rId8"/>
    <p:sldLayoutId id="2147483658" r:id="rId9"/>
    <p:sldLayoutId id="2147483662"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 userDrawn="1">
          <p15:clr>
            <a:srgbClr val="F26B43"/>
          </p15:clr>
        </p15:guide>
        <p15:guide id="2" pos="325" userDrawn="1">
          <p15:clr>
            <a:srgbClr val="F26B43"/>
          </p15:clr>
        </p15:guide>
        <p15:guide id="3" pos="7355" userDrawn="1">
          <p15:clr>
            <a:srgbClr val="F26B43"/>
          </p15:clr>
        </p15:guide>
        <p15:guide id="4" orient="horz" pos="356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camilla.nilsson@avfallsverige.se" TargetMode="External"/><Relationship Id="rId2" Type="http://schemas.openxmlformats.org/officeDocument/2006/relationships/hyperlink" Target="http://www.avfallsverige.se/" TargetMode="Externa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1524000" y="2113755"/>
            <a:ext cx="9144000" cy="395269"/>
          </a:xfrm>
        </p:spPr>
        <p:txBody>
          <a:bodyPr/>
          <a:lstStyle/>
          <a:p>
            <a:r>
              <a:rPr lang="sv-SE" dirty="0"/>
              <a:t>Rapport 2023:07</a:t>
            </a:r>
          </a:p>
        </p:txBody>
      </p:sp>
      <p:sp>
        <p:nvSpPr>
          <p:cNvPr id="3" name="Rubrik 2"/>
          <p:cNvSpPr>
            <a:spLocks noGrp="1"/>
          </p:cNvSpPr>
          <p:nvPr>
            <p:ph type="title"/>
          </p:nvPr>
        </p:nvSpPr>
        <p:spPr/>
        <p:txBody>
          <a:bodyPr>
            <a:normAutofit/>
          </a:bodyPr>
          <a:lstStyle/>
          <a:p>
            <a:r>
              <a:rPr lang="sv-SE" sz="4000" dirty="0"/>
              <a:t>Skyddsronder på ÅVC</a:t>
            </a:r>
          </a:p>
        </p:txBody>
      </p:sp>
      <p:sp>
        <p:nvSpPr>
          <p:cNvPr id="4" name="Underrubrik 1">
            <a:extLst>
              <a:ext uri="{FF2B5EF4-FFF2-40B4-BE49-F238E27FC236}">
                <a16:creationId xmlns:a16="http://schemas.microsoft.com/office/drawing/2014/main" id="{51CDAAEA-E451-6E4A-8182-3FAB62012F74}"/>
              </a:ext>
            </a:extLst>
          </p:cNvPr>
          <p:cNvSpPr txBox="1">
            <a:spLocks/>
          </p:cNvSpPr>
          <p:nvPr/>
        </p:nvSpPr>
        <p:spPr>
          <a:xfrm>
            <a:off x="1501697" y="2605507"/>
            <a:ext cx="9144000" cy="3952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sv-SE" dirty="0"/>
              <a:t>Februari 2023</a:t>
            </a:r>
          </a:p>
        </p:txBody>
      </p:sp>
    </p:spTree>
    <p:extLst>
      <p:ext uri="{BB962C8B-B14F-4D97-AF65-F5344CB8AC3E}">
        <p14:creationId xmlns:p14="http://schemas.microsoft.com/office/powerpoint/2010/main" val="925900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bild 4" descr="En bild som visar utomhus, himmel, person, person&#10;&#10;Automatiskt genererad beskrivning">
            <a:extLst>
              <a:ext uri="{FF2B5EF4-FFF2-40B4-BE49-F238E27FC236}">
                <a16:creationId xmlns:a16="http://schemas.microsoft.com/office/drawing/2014/main" id="{F2E7C129-D0E0-8DA0-9E1C-6B9375C9A738}"/>
              </a:ext>
            </a:extLst>
          </p:cNvPr>
          <p:cNvPicPr>
            <a:picLocks noGrp="1" noChangeAspect="1"/>
          </p:cNvPicPr>
          <p:nvPr>
            <p:ph type="pic" sz="quarter" idx="12"/>
          </p:nvPr>
        </p:nvPicPr>
        <p:blipFill>
          <a:blip r:embed="rId2" cstate="screen">
            <a:extLst>
              <a:ext uri="{28A0092B-C50C-407E-A947-70E740481C1C}">
                <a14:useLocalDpi xmlns:a14="http://schemas.microsoft.com/office/drawing/2010/main"/>
              </a:ext>
            </a:extLst>
          </a:blip>
          <a:srcRect/>
          <a:stretch>
            <a:fillRect/>
          </a:stretch>
        </p:blipFill>
        <p:spPr/>
      </p:pic>
      <p:sp>
        <p:nvSpPr>
          <p:cNvPr id="11" name="Platshållare för text 10">
            <a:extLst>
              <a:ext uri="{FF2B5EF4-FFF2-40B4-BE49-F238E27FC236}">
                <a16:creationId xmlns:a16="http://schemas.microsoft.com/office/drawing/2014/main" id="{E5B19FCA-C79B-424E-AE84-04A7C935B287}"/>
              </a:ext>
            </a:extLst>
          </p:cNvPr>
          <p:cNvSpPr txBox="1">
            <a:spLocks noGrp="1"/>
          </p:cNvSpPr>
          <p:nvPr>
            <p:ph type="body" sz="quarter" idx="11"/>
          </p:nvPr>
        </p:nvSpPr>
        <p:spPr>
          <a:xfrm>
            <a:off x="515937" y="1397530"/>
            <a:ext cx="7008123" cy="3760004"/>
          </a:xfrm>
          <a:prstGeom prst="rect">
            <a:avLst/>
          </a:prstGeom>
          <a:noFill/>
        </p:spPr>
        <p:txBody>
          <a:bodyPr wrap="square" rtlCol="0">
            <a:spAutoFit/>
          </a:bodyPr>
          <a:lstStyle/>
          <a:p>
            <a:r>
              <a:rPr lang="sv-SE" sz="2000" dirty="0">
                <a:solidFill>
                  <a:srgbClr val="68A2A6"/>
                </a:solidFill>
              </a:rPr>
              <a:t>Genomförare:</a:t>
            </a:r>
          </a:p>
          <a:p>
            <a:r>
              <a:rPr lang="sv-SE" sz="2000" dirty="0">
                <a:solidFill>
                  <a:schemeClr val="tx1"/>
                </a:solidFill>
              </a:rPr>
              <a:t>Hanna </a:t>
            </a:r>
            <a:r>
              <a:rPr lang="sv-SE" dirty="0" err="1">
                <a:solidFill>
                  <a:schemeClr val="tx1"/>
                </a:solidFill>
              </a:rPr>
              <a:t>G</a:t>
            </a:r>
            <a:r>
              <a:rPr lang="sv-SE" sz="2000" dirty="0" err="1">
                <a:solidFill>
                  <a:schemeClr val="tx1"/>
                </a:solidFill>
              </a:rPr>
              <a:t>ustavssson</a:t>
            </a:r>
            <a:r>
              <a:rPr lang="sv-SE" sz="2000" dirty="0">
                <a:solidFill>
                  <a:schemeClr val="tx1"/>
                </a:solidFill>
              </a:rPr>
              <a:t>, Malin </a:t>
            </a:r>
            <a:r>
              <a:rPr lang="sv-SE" sz="2000" dirty="0" err="1">
                <a:solidFill>
                  <a:schemeClr val="tx1"/>
                </a:solidFill>
              </a:rPr>
              <a:t>Hagh</a:t>
            </a:r>
            <a:r>
              <a:rPr lang="sv-SE" sz="2000" dirty="0">
                <a:solidFill>
                  <a:schemeClr val="tx1"/>
                </a:solidFill>
              </a:rPr>
              <a:t>, Malin Hillerström, Louise </a:t>
            </a:r>
            <a:r>
              <a:rPr lang="sv-SE" sz="2000" dirty="0" err="1">
                <a:solidFill>
                  <a:schemeClr val="tx1"/>
                </a:solidFill>
              </a:rPr>
              <a:t>Larborn</a:t>
            </a:r>
            <a:r>
              <a:rPr lang="sv-SE" sz="2000" dirty="0">
                <a:solidFill>
                  <a:schemeClr val="tx1"/>
                </a:solidFill>
              </a:rPr>
              <a:t>,</a:t>
            </a:r>
            <a:r>
              <a:rPr lang="sv-SE" dirty="0">
                <a:solidFill>
                  <a:schemeClr val="tx1"/>
                </a:solidFill>
              </a:rPr>
              <a:t> Märta Selander,</a:t>
            </a:r>
            <a:r>
              <a:rPr lang="sv-SE" sz="2000" dirty="0">
                <a:solidFill>
                  <a:schemeClr val="tx1"/>
                </a:solidFill>
              </a:rPr>
              <a:t> Tomas </a:t>
            </a:r>
            <a:r>
              <a:rPr lang="sv-SE" sz="2000" dirty="0" err="1">
                <a:solidFill>
                  <a:schemeClr val="tx1"/>
                </a:solidFill>
              </a:rPr>
              <a:t>Thernström</a:t>
            </a:r>
            <a:r>
              <a:rPr lang="sv-SE" sz="2000" dirty="0">
                <a:solidFill>
                  <a:schemeClr val="tx1"/>
                </a:solidFill>
              </a:rPr>
              <a:t>, alla på Ramboll</a:t>
            </a:r>
          </a:p>
          <a:p>
            <a:endParaRPr lang="sv-SE" sz="2000" dirty="0"/>
          </a:p>
          <a:p>
            <a:r>
              <a:rPr lang="sv-SE" sz="2000" dirty="0">
                <a:solidFill>
                  <a:srgbClr val="68A2A6"/>
                </a:solidFill>
              </a:rPr>
              <a:t>Projektledare:</a:t>
            </a:r>
          </a:p>
          <a:p>
            <a:r>
              <a:rPr lang="sv-SE" sz="2000" dirty="0">
                <a:solidFill>
                  <a:schemeClr val="tx1"/>
                </a:solidFill>
              </a:rPr>
              <a:t>Thomas </a:t>
            </a:r>
            <a:r>
              <a:rPr lang="sv-SE" sz="2000" dirty="0" err="1">
                <a:solidFill>
                  <a:schemeClr val="tx1"/>
                </a:solidFill>
              </a:rPr>
              <a:t>Thernström</a:t>
            </a:r>
            <a:r>
              <a:rPr lang="sv-SE" sz="2000" dirty="0">
                <a:solidFill>
                  <a:schemeClr val="tx1"/>
                </a:solidFill>
              </a:rPr>
              <a:t>, Ramboll</a:t>
            </a:r>
          </a:p>
          <a:p>
            <a:endParaRPr lang="sv-SE" sz="2000" dirty="0"/>
          </a:p>
          <a:p>
            <a:r>
              <a:rPr lang="sv-SE" sz="2000" dirty="0">
                <a:solidFill>
                  <a:srgbClr val="68A2A6"/>
                </a:solidFill>
              </a:rPr>
              <a:t>Finansiär(er):</a:t>
            </a:r>
          </a:p>
          <a:p>
            <a:r>
              <a:rPr lang="sv-SE" sz="2000" dirty="0">
                <a:solidFill>
                  <a:schemeClr val="tx1"/>
                </a:solidFill>
              </a:rPr>
              <a:t>Avfall Sveriges utvecklingssatsning</a:t>
            </a:r>
          </a:p>
        </p:txBody>
      </p:sp>
      <p:sp>
        <p:nvSpPr>
          <p:cNvPr id="3" name="Rubrik 2">
            <a:extLst>
              <a:ext uri="{FF2B5EF4-FFF2-40B4-BE49-F238E27FC236}">
                <a16:creationId xmlns:a16="http://schemas.microsoft.com/office/drawing/2014/main" id="{A8E6208D-4582-C8E6-7E89-E085E9ECB69F}"/>
              </a:ext>
            </a:extLst>
          </p:cNvPr>
          <p:cNvSpPr>
            <a:spLocks noGrp="1"/>
          </p:cNvSpPr>
          <p:nvPr>
            <p:ph type="title"/>
          </p:nvPr>
        </p:nvSpPr>
        <p:spPr/>
        <p:txBody>
          <a:bodyPr>
            <a:normAutofit/>
          </a:bodyPr>
          <a:lstStyle/>
          <a:p>
            <a:r>
              <a:rPr lang="sv-SE" sz="3200" dirty="0"/>
              <a:t>Projektinformation</a:t>
            </a:r>
          </a:p>
        </p:txBody>
      </p:sp>
    </p:spTree>
    <p:extLst>
      <p:ext uri="{BB962C8B-B14F-4D97-AF65-F5344CB8AC3E}">
        <p14:creationId xmlns:p14="http://schemas.microsoft.com/office/powerpoint/2010/main" val="2070675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6BDF98-E1AE-BD40-A7A8-34F968D016D0}"/>
              </a:ext>
            </a:extLst>
          </p:cNvPr>
          <p:cNvSpPr>
            <a:spLocks noGrp="1"/>
          </p:cNvSpPr>
          <p:nvPr>
            <p:ph type="title"/>
          </p:nvPr>
        </p:nvSpPr>
        <p:spPr/>
        <p:txBody>
          <a:bodyPr/>
          <a:lstStyle/>
          <a:p>
            <a:r>
              <a:rPr lang="sv-SE" sz="3200" dirty="0"/>
              <a:t>Bakgrund</a:t>
            </a:r>
            <a:endParaRPr lang="sv-SE" dirty="0"/>
          </a:p>
        </p:txBody>
      </p:sp>
      <p:sp>
        <p:nvSpPr>
          <p:cNvPr id="3" name="Platshållare för text 2">
            <a:extLst>
              <a:ext uri="{FF2B5EF4-FFF2-40B4-BE49-F238E27FC236}">
                <a16:creationId xmlns:a16="http://schemas.microsoft.com/office/drawing/2014/main" id="{5A6304C6-AD8C-DA49-A719-7CC886847963}"/>
              </a:ext>
            </a:extLst>
          </p:cNvPr>
          <p:cNvSpPr>
            <a:spLocks noGrp="1"/>
          </p:cNvSpPr>
          <p:nvPr>
            <p:ph type="body" sz="quarter" idx="11"/>
          </p:nvPr>
        </p:nvSpPr>
        <p:spPr/>
        <p:txBody>
          <a:bodyPr>
            <a:normAutofit fontScale="85000" lnSpcReduction="20000"/>
          </a:bodyPr>
          <a:lstStyle/>
          <a:p>
            <a:pPr marL="342900" indent="-342900">
              <a:lnSpc>
                <a:spcPct val="110000"/>
              </a:lnSpc>
              <a:buFont typeface="Arial" panose="020B0604020202020204" pitchFamily="34" charset="0"/>
              <a:buChar char="•"/>
            </a:pPr>
            <a:r>
              <a:rPr lang="sv-SE" dirty="0"/>
              <a:t>Arbetsmiljön på en återvinningscentral  (ÅVC) är komplex med flera olika typer av arbetsmoment som innebär olika risker, så som trafik från både besökare och arbetsfordon, hantering av avfall och kundbemötande. </a:t>
            </a:r>
          </a:p>
          <a:p>
            <a:pPr marL="342900" indent="-342900">
              <a:lnSpc>
                <a:spcPct val="110000"/>
              </a:lnSpc>
              <a:buFont typeface="Arial" panose="020B0604020202020204" pitchFamily="34" charset="0"/>
              <a:buChar char="•"/>
            </a:pPr>
            <a:r>
              <a:rPr lang="sv-SE" dirty="0"/>
              <a:t>I Sverige är det lagstiftat att arbetsgivare systematiskt ska arbeta med att förbättra arbetsmiljön, vilket öppnar upp för en mängd rättigheter, skyldigheter och möjligheter för arbetsgivare och arbetstagare. Lagstiftningen gäller för alla verksamheter i Sverige. En del av arbetsmiljöarbetet är att utföra skyddsronder. Skyddsronden syftar till att göra en översyn över arbetsmiljöfaktorerna på en arbetsplats, identifiera brister och ge förslag på åtgärder för att förbättra arbetsmiljön – för allas säkerhet på </a:t>
            </a:r>
            <a:r>
              <a:rPr lang="sv-SE" dirty="0" err="1"/>
              <a:t>ÅVC:n</a:t>
            </a:r>
            <a:r>
              <a:rPr lang="sv-SE" dirty="0"/>
              <a:t>. </a:t>
            </a:r>
          </a:p>
          <a:p>
            <a:pPr marL="342900" indent="-342900">
              <a:lnSpc>
                <a:spcPct val="110000"/>
              </a:lnSpc>
              <a:buFont typeface="Arial" panose="020B0604020202020204" pitchFamily="34" charset="0"/>
              <a:buChar char="•"/>
            </a:pPr>
            <a:r>
              <a:rPr lang="sv-SE" dirty="0"/>
              <a:t>En kunskapssammanställning om skyddsronder har tagits fram utifrån enkäter, platsbesök och intervjuer med kommuner och kommunala avfallsbolag. </a:t>
            </a:r>
          </a:p>
        </p:txBody>
      </p:sp>
      <p:pic>
        <p:nvPicPr>
          <p:cNvPr id="4" name="Platshållare för bild 4">
            <a:extLst>
              <a:ext uri="{FF2B5EF4-FFF2-40B4-BE49-F238E27FC236}">
                <a16:creationId xmlns:a16="http://schemas.microsoft.com/office/drawing/2014/main" id="{04D09B7C-7550-A14C-479E-A19E94255B03}"/>
              </a:ext>
            </a:extLst>
          </p:cNvPr>
          <p:cNvPicPr>
            <a:picLocks noGrp="1" noChangeAspect="1"/>
          </p:cNvPicPr>
          <p:nvPr>
            <p:ph type="pic" sz="quarter" idx="12"/>
          </p:nvPr>
        </p:nvPicPr>
        <p:blipFill>
          <a:blip r:embed="rId2" cstate="screen">
            <a:extLst>
              <a:ext uri="{28A0092B-C50C-407E-A947-70E740481C1C}">
                <a14:useLocalDpi xmlns:a14="http://schemas.microsoft.com/office/drawing/2010/main"/>
              </a:ext>
            </a:extLst>
          </a:blip>
          <a:srcRect/>
          <a:stretch/>
        </p:blipFill>
        <p:spPr>
          <a:xfrm>
            <a:off x="7941734" y="1397530"/>
            <a:ext cx="3734330" cy="4258203"/>
          </a:xfrm>
        </p:spPr>
      </p:pic>
    </p:spTree>
    <p:extLst>
      <p:ext uri="{BB962C8B-B14F-4D97-AF65-F5344CB8AC3E}">
        <p14:creationId xmlns:p14="http://schemas.microsoft.com/office/powerpoint/2010/main" val="107078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06418E-9900-E646-9474-81CD92A328B1}"/>
              </a:ext>
            </a:extLst>
          </p:cNvPr>
          <p:cNvSpPr>
            <a:spLocks noGrp="1"/>
          </p:cNvSpPr>
          <p:nvPr>
            <p:ph type="title"/>
          </p:nvPr>
        </p:nvSpPr>
        <p:spPr/>
        <p:txBody>
          <a:bodyPr/>
          <a:lstStyle/>
          <a:p>
            <a:r>
              <a:rPr lang="sv-SE" sz="3200" dirty="0"/>
              <a:t>Resultat</a:t>
            </a:r>
            <a:endParaRPr lang="sv-SE" dirty="0"/>
          </a:p>
        </p:txBody>
      </p:sp>
      <p:sp>
        <p:nvSpPr>
          <p:cNvPr id="3" name="Platshållare för text 2">
            <a:extLst>
              <a:ext uri="{FF2B5EF4-FFF2-40B4-BE49-F238E27FC236}">
                <a16:creationId xmlns:a16="http://schemas.microsoft.com/office/drawing/2014/main" id="{687D9A21-1E20-9246-B39A-E6E61DCD37E4}"/>
              </a:ext>
            </a:extLst>
          </p:cNvPr>
          <p:cNvSpPr>
            <a:spLocks noGrp="1"/>
          </p:cNvSpPr>
          <p:nvPr>
            <p:ph type="body" sz="quarter" idx="11"/>
          </p:nvPr>
        </p:nvSpPr>
        <p:spPr>
          <a:xfrm>
            <a:off x="515937" y="1397530"/>
            <a:ext cx="4772343" cy="4258203"/>
          </a:xfrm>
        </p:spPr>
        <p:txBody>
          <a:bodyPr>
            <a:normAutofit fontScale="92500" lnSpcReduction="10000"/>
          </a:bodyPr>
          <a:lstStyle/>
          <a:p>
            <a:pPr marL="342900" indent="-342900">
              <a:lnSpc>
                <a:spcPct val="100000"/>
              </a:lnSpc>
              <a:buFont typeface="Arial" panose="020B0604020202020204" pitchFamily="34" charset="0"/>
              <a:buChar char="•"/>
            </a:pPr>
            <a:r>
              <a:rPr lang="sv-SE" dirty="0"/>
              <a:t>Arbetsmiljöfaktorerna och identifierade brister under utförda skyddsronder har varit liknande hos de undersökta kommunerna och kommunala avfallsbolagen. </a:t>
            </a:r>
          </a:p>
          <a:p>
            <a:pPr marL="342900" indent="-342900">
              <a:lnSpc>
                <a:spcPct val="100000"/>
              </a:lnSpc>
              <a:buFont typeface="Arial" panose="020B0604020202020204" pitchFamily="34" charset="0"/>
              <a:buChar char="•"/>
            </a:pPr>
            <a:r>
              <a:rPr lang="sv-SE" dirty="0"/>
              <a:t>Identifierade brister kan till exempel vara brandsläckare som varit blockerade, problem med kundernas trafik då de kör för fort eller mycket backning eller oordning inom någon del av arbetsplatsen. </a:t>
            </a:r>
          </a:p>
          <a:p>
            <a:pPr marL="342900" indent="-342900">
              <a:lnSpc>
                <a:spcPct val="100000"/>
              </a:lnSpc>
              <a:buFont typeface="Arial" panose="020B0604020202020204" pitchFamily="34" charset="0"/>
              <a:buChar char="•"/>
            </a:pPr>
            <a:r>
              <a:rPr lang="sv-SE" dirty="0"/>
              <a:t>En mall för checklista för skyddsronder på ÅVC har tagits fram utifrån arbetsmiljöfaktorerna som identifierats. </a:t>
            </a:r>
          </a:p>
        </p:txBody>
      </p:sp>
      <p:graphicFrame>
        <p:nvGraphicFramePr>
          <p:cNvPr id="5" name="Diagram 2">
            <a:extLst>
              <a:ext uri="{FF2B5EF4-FFF2-40B4-BE49-F238E27FC236}">
                <a16:creationId xmlns:a16="http://schemas.microsoft.com/office/drawing/2014/main" id="{F97E6C5D-7C5A-4012-A39B-656EA6F6E8C4}"/>
              </a:ext>
            </a:extLst>
          </p:cNvPr>
          <p:cNvGraphicFramePr>
            <a:graphicFrameLocks noGrp="1"/>
          </p:cNvGraphicFramePr>
          <p:nvPr>
            <p:ph type="pic" sz="quarter" idx="12"/>
            <p:extLst>
              <p:ext uri="{D42A27DB-BD31-4B8C-83A1-F6EECF244321}">
                <p14:modId xmlns:p14="http://schemas.microsoft.com/office/powerpoint/2010/main" val="114159742"/>
              </p:ext>
            </p:extLst>
          </p:nvPr>
        </p:nvGraphicFramePr>
        <p:xfrm>
          <a:off x="5394960" y="1397000"/>
          <a:ext cx="6281103" cy="42592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3022776C-1912-BA1A-DD3C-40C71CC8F16F}"/>
              </a:ext>
            </a:extLst>
          </p:cNvPr>
          <p:cNvSpPr txBox="1"/>
          <p:nvPr/>
        </p:nvSpPr>
        <p:spPr>
          <a:xfrm>
            <a:off x="6096000" y="5461000"/>
            <a:ext cx="6096000" cy="1077218"/>
          </a:xfrm>
          <a:prstGeom prst="rect">
            <a:avLst/>
          </a:prstGeom>
          <a:noFill/>
        </p:spPr>
        <p:txBody>
          <a:bodyPr wrap="square">
            <a:spAutoFit/>
          </a:bodyPr>
          <a:lstStyle/>
          <a:p>
            <a:pPr>
              <a:spcBef>
                <a:spcPts val="300"/>
              </a:spcBef>
              <a:spcAft>
                <a:spcPts val="300"/>
              </a:spcAft>
            </a:pPr>
            <a:r>
              <a:rPr lang="sv-SE" sz="1600" i="1" dirty="0">
                <a:solidFill>
                  <a:schemeClr val="tx2"/>
                </a:solidFill>
              </a:rPr>
              <a:t>De arbetsmiljöfaktorer som respondenterna uppger att de undersöker under skyddsronder. Diagrammet visar antal respondenters som uppger att de undersöker respektive arbetsmiljöfaktor.</a:t>
            </a:r>
          </a:p>
        </p:txBody>
      </p:sp>
    </p:spTree>
    <p:extLst>
      <p:ext uri="{BB962C8B-B14F-4D97-AF65-F5344CB8AC3E}">
        <p14:creationId xmlns:p14="http://schemas.microsoft.com/office/powerpoint/2010/main" val="1183912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06418E-9900-E646-9474-81CD92A328B1}"/>
              </a:ext>
            </a:extLst>
          </p:cNvPr>
          <p:cNvSpPr>
            <a:spLocks noGrp="1"/>
          </p:cNvSpPr>
          <p:nvPr>
            <p:ph type="title"/>
          </p:nvPr>
        </p:nvSpPr>
        <p:spPr/>
        <p:txBody>
          <a:bodyPr/>
          <a:lstStyle/>
          <a:p>
            <a:r>
              <a:rPr lang="sv-SE" sz="3200" dirty="0"/>
              <a:t>Resultat</a:t>
            </a:r>
            <a:endParaRPr lang="sv-SE" dirty="0"/>
          </a:p>
        </p:txBody>
      </p:sp>
      <p:sp>
        <p:nvSpPr>
          <p:cNvPr id="3" name="Platshållare för text 2">
            <a:extLst>
              <a:ext uri="{FF2B5EF4-FFF2-40B4-BE49-F238E27FC236}">
                <a16:creationId xmlns:a16="http://schemas.microsoft.com/office/drawing/2014/main" id="{687D9A21-1E20-9246-B39A-E6E61DCD37E4}"/>
              </a:ext>
            </a:extLst>
          </p:cNvPr>
          <p:cNvSpPr>
            <a:spLocks noGrp="1"/>
          </p:cNvSpPr>
          <p:nvPr>
            <p:ph type="body" sz="quarter" idx="11"/>
          </p:nvPr>
        </p:nvSpPr>
        <p:spPr>
          <a:xfrm>
            <a:off x="515938" y="1397530"/>
            <a:ext cx="6133438" cy="4258203"/>
          </a:xfrm>
        </p:spPr>
        <p:txBody>
          <a:bodyPr>
            <a:normAutofit lnSpcReduction="10000"/>
          </a:bodyPr>
          <a:lstStyle/>
          <a:p>
            <a:r>
              <a:rPr lang="sv-SE" dirty="0"/>
              <a:t>För att det ska vara enkelt och tydligt hur och när en skyddsrond genomförs rekommenderas att ta fram en kort beskrivning eller rutin för skyddsronder inom egna verksamheten. I rutinen bör det framgå:</a:t>
            </a:r>
          </a:p>
          <a:p>
            <a:pPr marL="342900" indent="-342900">
              <a:buFont typeface="Arial" panose="020B0604020202020204" pitchFamily="34" charset="0"/>
              <a:buChar char="•"/>
            </a:pPr>
            <a:r>
              <a:rPr lang="sv-SE" dirty="0"/>
              <a:t>Syftet med skyddsrond</a:t>
            </a:r>
          </a:p>
          <a:p>
            <a:pPr marL="342900" indent="-342900">
              <a:buFont typeface="Arial" panose="020B0604020202020204" pitchFamily="34" charset="0"/>
              <a:buChar char="•"/>
            </a:pPr>
            <a:r>
              <a:rPr lang="sv-SE" dirty="0"/>
              <a:t>När skyddsronder ska genomföras</a:t>
            </a:r>
          </a:p>
          <a:p>
            <a:pPr marL="342900" indent="-342900">
              <a:buFont typeface="Arial" panose="020B0604020202020204" pitchFamily="34" charset="0"/>
              <a:buChar char="•"/>
            </a:pPr>
            <a:r>
              <a:rPr lang="sv-SE" dirty="0"/>
              <a:t>Vilka roller som ska delta</a:t>
            </a:r>
          </a:p>
          <a:p>
            <a:pPr marL="342900" indent="-342900">
              <a:buFont typeface="Arial" panose="020B0604020202020204" pitchFamily="34" charset="0"/>
              <a:buChar char="•"/>
            </a:pPr>
            <a:r>
              <a:rPr lang="sv-SE" dirty="0"/>
              <a:t>Vilken roll är ansvarig för att driva igenom skyddsronderna</a:t>
            </a:r>
          </a:p>
          <a:p>
            <a:pPr marL="342900" indent="-342900">
              <a:buFont typeface="Arial" panose="020B0604020202020204" pitchFamily="34" charset="0"/>
              <a:buChar char="•"/>
            </a:pPr>
            <a:r>
              <a:rPr lang="sv-SE" dirty="0"/>
              <a:t>Hur skyddsronden ska dokumenteras</a:t>
            </a:r>
          </a:p>
          <a:p>
            <a:pPr marL="342900" indent="-342900">
              <a:buFont typeface="Arial" panose="020B0604020202020204" pitchFamily="34" charset="0"/>
              <a:buChar char="•"/>
            </a:pPr>
            <a:r>
              <a:rPr lang="sv-SE" dirty="0"/>
              <a:t>Hur arbetet med identifierade brister och åtgärder ska följas upp efter genomförd skyddsrond</a:t>
            </a:r>
          </a:p>
          <a:p>
            <a:endParaRPr lang="sv-SE" dirty="0"/>
          </a:p>
        </p:txBody>
      </p:sp>
      <p:pic>
        <p:nvPicPr>
          <p:cNvPr id="8" name="Picture Placeholder 7">
            <a:extLst>
              <a:ext uri="{FF2B5EF4-FFF2-40B4-BE49-F238E27FC236}">
                <a16:creationId xmlns:a16="http://schemas.microsoft.com/office/drawing/2014/main" id="{B735F8C3-EAF0-C721-F2A2-41FC8A22B900}"/>
              </a:ext>
            </a:extLst>
          </p:cNvPr>
          <p:cNvPicPr>
            <a:picLocks noGrp="1" noChangeAspect="1"/>
          </p:cNvPicPr>
          <p:nvPr>
            <p:ph type="pic" sz="quarter" idx="12"/>
          </p:nvPr>
        </p:nvPicPr>
        <p:blipFill>
          <a:blip r:embed="rId2" cstate="screen">
            <a:extLst>
              <a:ext uri="{28A0092B-C50C-407E-A947-70E740481C1C}">
                <a14:useLocalDpi xmlns:a14="http://schemas.microsoft.com/office/drawing/2010/main"/>
              </a:ext>
            </a:extLst>
          </a:blip>
          <a:srcRect t="334" b="334"/>
          <a:stretch>
            <a:fillRect/>
          </a:stretch>
        </p:blipFill>
        <p:spPr>
          <a:xfrm>
            <a:off x="6924675" y="1397000"/>
            <a:ext cx="4751388" cy="4719638"/>
          </a:xfrm>
          <a:prstGeom prst="rect">
            <a:avLst/>
          </a:prstGeom>
        </p:spPr>
      </p:pic>
    </p:spTree>
    <p:extLst>
      <p:ext uri="{BB962C8B-B14F-4D97-AF65-F5344CB8AC3E}">
        <p14:creationId xmlns:p14="http://schemas.microsoft.com/office/powerpoint/2010/main" val="426319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73639A-B709-AB4A-B384-F69AACAF85CC}"/>
              </a:ext>
            </a:extLst>
          </p:cNvPr>
          <p:cNvSpPr>
            <a:spLocks noGrp="1"/>
          </p:cNvSpPr>
          <p:nvPr>
            <p:ph type="title"/>
          </p:nvPr>
        </p:nvSpPr>
        <p:spPr/>
        <p:txBody>
          <a:bodyPr/>
          <a:lstStyle/>
          <a:p>
            <a:r>
              <a:rPr lang="sv-SE" sz="3200" dirty="0"/>
              <a:t>Slutsatser</a:t>
            </a:r>
            <a:endParaRPr lang="sv-SE" dirty="0"/>
          </a:p>
        </p:txBody>
      </p:sp>
      <p:sp>
        <p:nvSpPr>
          <p:cNvPr id="3" name="Platshållare för text 2">
            <a:extLst>
              <a:ext uri="{FF2B5EF4-FFF2-40B4-BE49-F238E27FC236}">
                <a16:creationId xmlns:a16="http://schemas.microsoft.com/office/drawing/2014/main" id="{1F5EF221-8C43-1E4F-8D84-27D8FEA14357}"/>
              </a:ext>
            </a:extLst>
          </p:cNvPr>
          <p:cNvSpPr>
            <a:spLocks noGrp="1"/>
          </p:cNvSpPr>
          <p:nvPr>
            <p:ph type="body" sz="quarter" idx="11"/>
          </p:nvPr>
        </p:nvSpPr>
        <p:spPr/>
        <p:txBody>
          <a:bodyPr>
            <a:normAutofit/>
          </a:bodyPr>
          <a:lstStyle/>
          <a:p>
            <a:pPr marL="342900" indent="-342900">
              <a:buFont typeface="Arial" panose="020B0604020202020204" pitchFamily="34" charset="0"/>
              <a:buChar char="•"/>
            </a:pPr>
            <a:r>
              <a:rPr lang="sv-SE" dirty="0"/>
              <a:t>De flesta arbetar snarlikt. Det förekommer månadsvisa möten där arbetsmiljö lyfts, det finns rutiner och instruktioner för arbetsmoment, möten med skyddskommittéer genomförs och skyddsronder utförs. Det är helhetsbilden av arbetsmiljön som behövs.</a:t>
            </a:r>
          </a:p>
          <a:p>
            <a:pPr marL="342900" indent="-342900">
              <a:buFont typeface="Arial" panose="020B0604020202020204" pitchFamily="34" charset="0"/>
              <a:buChar char="•"/>
            </a:pPr>
            <a:r>
              <a:rPr lang="sv-SE" dirty="0"/>
              <a:t>I och med den komplexa arbetsmiljön på ÅVC:er är det viktigt att vara observant för verksamhetens olika arbetsmoment och eventuella arbetsmiljörisker.</a:t>
            </a:r>
          </a:p>
          <a:p>
            <a:pPr marL="342900" indent="-342900">
              <a:buFont typeface="Arial" panose="020B0604020202020204" pitchFamily="34" charset="0"/>
              <a:buChar char="•"/>
            </a:pPr>
            <a:r>
              <a:rPr lang="sv-SE" dirty="0"/>
              <a:t>En mall för skyddsrondens checklista har tagits fram. Denna och beskrivna risker i rapporten kan vara ett stöd för att identifiera och diskutera arbetsmiljörisker inom den egna verksamheten.  </a:t>
            </a:r>
          </a:p>
        </p:txBody>
      </p:sp>
      <p:pic>
        <p:nvPicPr>
          <p:cNvPr id="4" name="Platshållare för bild 4">
            <a:extLst>
              <a:ext uri="{FF2B5EF4-FFF2-40B4-BE49-F238E27FC236}">
                <a16:creationId xmlns:a16="http://schemas.microsoft.com/office/drawing/2014/main" id="{AF33D6DB-87FF-8B0E-CE27-AC85D8F7D76B}"/>
              </a:ext>
            </a:extLst>
          </p:cNvPr>
          <p:cNvPicPr>
            <a:picLocks noGrp="1" noChangeAspect="1"/>
          </p:cNvPicPr>
          <p:nvPr>
            <p:ph type="pic" sz="quarter" idx="12"/>
          </p:nvPr>
        </p:nvPicPr>
        <p:blipFill>
          <a:blip r:embed="rId2" cstate="screen">
            <a:extLst>
              <a:ext uri="{28A0092B-C50C-407E-A947-70E740481C1C}">
                <a14:useLocalDpi xmlns:a14="http://schemas.microsoft.com/office/drawing/2010/main"/>
              </a:ext>
            </a:extLst>
          </a:blip>
          <a:srcRect/>
          <a:stretch/>
        </p:blipFill>
        <p:spPr>
          <a:xfrm>
            <a:off x="7941734" y="1397530"/>
            <a:ext cx="3734330" cy="4258203"/>
          </a:xfrm>
        </p:spPr>
      </p:pic>
    </p:spTree>
    <p:extLst>
      <p:ext uri="{BB962C8B-B14F-4D97-AF65-F5344CB8AC3E}">
        <p14:creationId xmlns:p14="http://schemas.microsoft.com/office/powerpoint/2010/main" val="871741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C75405-E0AD-3E4D-A5AF-2AE73C42BD30}"/>
              </a:ext>
            </a:extLst>
          </p:cNvPr>
          <p:cNvSpPr>
            <a:spLocks noGrp="1"/>
          </p:cNvSpPr>
          <p:nvPr>
            <p:ph type="title"/>
          </p:nvPr>
        </p:nvSpPr>
        <p:spPr/>
        <p:txBody>
          <a:bodyPr>
            <a:noAutofit/>
          </a:bodyPr>
          <a:lstStyle/>
          <a:p>
            <a:r>
              <a:rPr lang="sv-SE" sz="3200" dirty="0"/>
              <a:t>Rapportinformation</a:t>
            </a:r>
          </a:p>
        </p:txBody>
      </p:sp>
      <p:sp>
        <p:nvSpPr>
          <p:cNvPr id="3" name="Platshållare för text 2">
            <a:extLst>
              <a:ext uri="{FF2B5EF4-FFF2-40B4-BE49-F238E27FC236}">
                <a16:creationId xmlns:a16="http://schemas.microsoft.com/office/drawing/2014/main" id="{D0ADCDA3-280B-4B40-998E-17282984CED1}"/>
              </a:ext>
            </a:extLst>
          </p:cNvPr>
          <p:cNvSpPr>
            <a:spLocks noGrp="1"/>
          </p:cNvSpPr>
          <p:nvPr>
            <p:ph type="body" sz="quarter" idx="11"/>
          </p:nvPr>
        </p:nvSpPr>
        <p:spPr/>
        <p:txBody>
          <a:bodyPr/>
          <a:lstStyle/>
          <a:p>
            <a:r>
              <a:rPr lang="sv-SE" kern="0" dirty="0"/>
              <a:t>Rapporten finns för nedladdning (kostnadsfritt för Avfall Sveriges medlemmar) från </a:t>
            </a:r>
            <a:r>
              <a:rPr lang="sv-SE" kern="0" dirty="0">
                <a:hlinkClick r:id="rId2"/>
              </a:rPr>
              <a:t>www.avfallsverige.se</a:t>
            </a:r>
            <a:endParaRPr lang="sv-SE" kern="0" dirty="0"/>
          </a:p>
          <a:p>
            <a:endParaRPr lang="sv-SE" kern="0" dirty="0"/>
          </a:p>
          <a:p>
            <a:r>
              <a:rPr lang="sv-SE" kern="0" dirty="0"/>
              <a:t>Mer information om detta projekt kan du få från:</a:t>
            </a:r>
          </a:p>
          <a:p>
            <a:r>
              <a:rPr lang="sv-SE" kern="0" dirty="0"/>
              <a:t>Camilla Nilsson, rådgivare för ÅVC, återbruk på ÅVC, insamling av farligt avfall och elavfall</a:t>
            </a:r>
          </a:p>
          <a:p>
            <a:r>
              <a:rPr lang="sv-SE" kern="0" dirty="0"/>
              <a:t>E-post: </a:t>
            </a:r>
            <a:r>
              <a:rPr lang="sv-SE" kern="0" dirty="0">
                <a:hlinkClick r:id="rId3"/>
              </a:rPr>
              <a:t>camilla.nilsson@avfallsverige.se</a:t>
            </a:r>
            <a:r>
              <a:rPr lang="sv-SE" kern="0" dirty="0"/>
              <a:t> </a:t>
            </a:r>
          </a:p>
          <a:p>
            <a:endParaRPr lang="sv-SE" dirty="0"/>
          </a:p>
        </p:txBody>
      </p:sp>
      <p:sp>
        <p:nvSpPr>
          <p:cNvPr id="4" name="Platshållare för bild 3">
            <a:extLst>
              <a:ext uri="{FF2B5EF4-FFF2-40B4-BE49-F238E27FC236}">
                <a16:creationId xmlns:a16="http://schemas.microsoft.com/office/drawing/2014/main" id="{47A8CD13-ABA9-554D-AD69-465ACB141EA8}"/>
              </a:ext>
            </a:extLst>
          </p:cNvPr>
          <p:cNvSpPr>
            <a:spLocks noGrp="1"/>
          </p:cNvSpPr>
          <p:nvPr>
            <p:ph type="pic" sz="quarter" idx="12"/>
          </p:nvPr>
        </p:nvSpPr>
        <p:spPr/>
      </p:sp>
    </p:spTree>
    <p:extLst>
      <p:ext uri="{BB962C8B-B14F-4D97-AF65-F5344CB8AC3E}">
        <p14:creationId xmlns:p14="http://schemas.microsoft.com/office/powerpoint/2010/main" val="1580263107"/>
      </p:ext>
    </p:extLst>
  </p:cSld>
  <p:clrMapOvr>
    <a:masterClrMapping/>
  </p:clrMapOvr>
</p:sld>
</file>

<file path=ppt/theme/theme1.xml><?xml version="1.0" encoding="utf-8"?>
<a:theme xmlns:a="http://schemas.openxmlformats.org/drawingml/2006/main" name="AvfallSverige-mall">
  <a:themeElements>
    <a:clrScheme name="Avfall Sverige">
      <a:dk1>
        <a:sysClr val="windowText" lastClr="000000"/>
      </a:dk1>
      <a:lt1>
        <a:sysClr val="window" lastClr="FFFFFF"/>
      </a:lt1>
      <a:dk2>
        <a:srgbClr val="007079"/>
      </a:dk2>
      <a:lt2>
        <a:srgbClr val="669C9F"/>
      </a:lt2>
      <a:accent1>
        <a:srgbClr val="004C73"/>
      </a:accent1>
      <a:accent2>
        <a:srgbClr val="51B8CF"/>
      </a:accent2>
      <a:accent3>
        <a:srgbClr val="9B064A"/>
      </a:accent3>
      <a:accent4>
        <a:srgbClr val="EC9C00"/>
      </a:accent4>
      <a:accent5>
        <a:srgbClr val="44A12B"/>
      </a:accent5>
      <a:accent6>
        <a:srgbClr val="CC003A"/>
      </a:accent6>
      <a:hlink>
        <a:srgbClr val="0000FF"/>
      </a:hlink>
      <a:folHlink>
        <a:srgbClr val="800080"/>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apportpresentation-mall 190429" id="{B66FCBE3-748F-3C4D-8ABD-947A9AFB897E}" vid="{BA1568FF-1C9B-9F49-924E-93DC5DC385A9}"/>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amboll">
    <a:dk1>
      <a:sysClr val="windowText" lastClr="000000"/>
    </a:dk1>
    <a:lt1>
      <a:sysClr val="window" lastClr="FFFFFF"/>
    </a:lt1>
    <a:dk2>
      <a:srgbClr val="009DE0"/>
    </a:dk2>
    <a:lt2>
      <a:srgbClr val="797766"/>
    </a:lt2>
    <a:accent1>
      <a:srgbClr val="A7D3F5"/>
    </a:accent1>
    <a:accent2>
      <a:srgbClr val="5CA551"/>
    </a:accent2>
    <a:accent3>
      <a:srgbClr val="A1BF36"/>
    </a:accent3>
    <a:accent4>
      <a:srgbClr val="C40079"/>
    </a:accent4>
    <a:accent5>
      <a:srgbClr val="C63418"/>
    </a:accent5>
    <a:accent6>
      <a:srgbClr val="D0CFC5"/>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F745EA3137B046BCB8D6CCCB4DD954" ma:contentTypeVersion="4" ma:contentTypeDescription="Create a new document." ma:contentTypeScope="" ma:versionID="4655778260eabca93be10eb0c626b62d">
  <xsd:schema xmlns:xsd="http://www.w3.org/2001/XMLSchema" xmlns:xs="http://www.w3.org/2001/XMLSchema" xmlns:p="http://schemas.microsoft.com/office/2006/metadata/properties" xmlns:ns2="630c64c3-9c19-465b-8c00-3e7df33ab43e" targetNamespace="http://schemas.microsoft.com/office/2006/metadata/properties" ma:root="true" ma:fieldsID="e4fc0c7a716257ec6e4b0f498ba62002" ns2:_="">
    <xsd:import namespace="630c64c3-9c19-465b-8c00-3e7df33ab4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0c64c3-9c19-465b-8c00-3e7df33ab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ED8016-D85E-41F4-B296-8A77C80DA5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0c64c3-9c19-465b-8c00-3e7df33ab4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1E6461-65E0-4224-89CA-BDC4970568E7}">
  <ds:schemaRefs>
    <ds:schemaRef ds:uri="http://www.w3.org/XML/1998/namespace"/>
    <ds:schemaRef ds:uri="http://schemas.microsoft.com/office/2006/documentManagement/types"/>
    <ds:schemaRef ds:uri="http://purl.org/dc/terms/"/>
    <ds:schemaRef ds:uri="http://purl.org/dc/elements/1.1/"/>
    <ds:schemaRef ds:uri="http://schemas.openxmlformats.org/package/2006/metadata/core-properties"/>
    <ds:schemaRef ds:uri="http://purl.org/dc/dcmitype/"/>
    <ds:schemaRef ds:uri="http://schemas.microsoft.com/office/infopath/2007/PartnerControls"/>
    <ds:schemaRef ds:uri="630c64c3-9c19-465b-8c00-3e7df33ab43e"/>
    <ds:schemaRef ds:uri="http://schemas.microsoft.com/office/2006/metadata/properties"/>
  </ds:schemaRefs>
</ds:datastoreItem>
</file>

<file path=customXml/itemProps3.xml><?xml version="1.0" encoding="utf-8"?>
<ds:datastoreItem xmlns:ds="http://schemas.openxmlformats.org/officeDocument/2006/customXml" ds:itemID="{BAD9E311-05EB-467F-AA97-ECAE9A2C61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AvfallSverige-mall</Template>
  <TotalTime>238</TotalTime>
  <Words>494</Words>
  <Application>Microsoft Macintosh PowerPoint</Application>
  <PresentationFormat>Bredbild</PresentationFormat>
  <Paragraphs>40</Paragraphs>
  <Slides>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Calibri</vt:lpstr>
      <vt:lpstr>Georgia</vt:lpstr>
      <vt:lpstr>AvfallSverige-mall</vt:lpstr>
      <vt:lpstr>Skyddsronder på ÅVC</vt:lpstr>
      <vt:lpstr>Projektinformation</vt:lpstr>
      <vt:lpstr>Bakgrund</vt:lpstr>
      <vt:lpstr>Resultat</vt:lpstr>
      <vt:lpstr>Resultat</vt:lpstr>
      <vt:lpstr>Slutsatser</vt:lpstr>
      <vt:lpstr>Rapportinformation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Rapporttitel</dc:title>
  <dc:creator>Camilla Nilsson</dc:creator>
  <cp:lastModifiedBy>Jessica Christiansen</cp:lastModifiedBy>
  <cp:revision>6</cp:revision>
  <dcterms:created xsi:type="dcterms:W3CDTF">2021-08-17T08:47:27Z</dcterms:created>
  <dcterms:modified xsi:type="dcterms:W3CDTF">2023-03-23T14:43:26Z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0x01010054F745EA3137B046BCB8D6CCCB4DD954</vt:lpwstr>
  </property>
</Properties>
</file>