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4" r:id="rId2"/>
    <p:sldId id="265" r:id="rId3"/>
    <p:sldId id="266" r:id="rId4"/>
    <p:sldId id="270" r:id="rId5"/>
    <p:sldId id="271" r:id="rId6"/>
    <p:sldId id="267" r:id="rId7"/>
    <p:sldId id="272" r:id="rId8"/>
    <p:sldId id="273" r:id="rId9"/>
    <p:sldId id="268" r:id="rId10"/>
    <p:sldId id="269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08"/>
    <p:restoredTop sz="94684"/>
  </p:normalViewPr>
  <p:slideViewPr>
    <p:cSldViewPr snapToGrid="0" snapToObjects="1">
      <p:cViewPr varScale="1">
        <p:scale>
          <a:sx n="123" d="100"/>
          <a:sy n="123" d="100"/>
        </p:scale>
        <p:origin x="20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623F8-B430-2046-B694-FB0FAFDB97CB}" type="datetimeFigureOut">
              <a:rPr lang="sv-SE" smtClean="0"/>
              <a:t>2023-12-13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C78AF-77EE-8146-868A-7BEA0BB9E5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29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296" y="3578111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bak grun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alphaModFix amt="9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5206524" y="4329592"/>
            <a:ext cx="17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TACK!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4645680" y="4329592"/>
            <a:ext cx="290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THANK YOU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0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  <p:pic>
        <p:nvPicPr>
          <p:cNvPr id="8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225" y="3578111"/>
            <a:ext cx="4068384" cy="18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5" name="Picture 4" descr="log_green_lig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2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5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las.svensson@avfallsverige.se" TargetMode="External"/><Relationship Id="rId2" Type="http://schemas.openxmlformats.org/officeDocument/2006/relationships/hyperlink" Target="http://www.avfallsverige.se/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524000" y="2113755"/>
            <a:ext cx="9144000" cy="395269"/>
          </a:xfrm>
        </p:spPr>
        <p:txBody>
          <a:bodyPr/>
          <a:lstStyle/>
          <a:p>
            <a:r>
              <a:rPr lang="sv-SE" dirty="0"/>
              <a:t>Rapport 2023:24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838200" y="415636"/>
            <a:ext cx="10515600" cy="1888177"/>
          </a:xfrm>
        </p:spPr>
        <p:txBody>
          <a:bodyPr>
            <a:normAutofit/>
          </a:bodyPr>
          <a:lstStyle/>
          <a:p>
            <a:r>
              <a:rPr lang="sv-SE" sz="4000" dirty="0"/>
              <a:t>Dioxinprovtagning vid start/stopp-förhållanden</a:t>
            </a:r>
          </a:p>
        </p:txBody>
      </p:sp>
      <p:sp>
        <p:nvSpPr>
          <p:cNvPr id="4" name="Underrubrik 1">
            <a:extLst>
              <a:ext uri="{FF2B5EF4-FFF2-40B4-BE49-F238E27FC236}">
                <a16:creationId xmlns:a16="http://schemas.microsoft.com/office/drawing/2014/main" id="{51CDAAEA-E451-6E4A-8182-3FAB62012F74}"/>
              </a:ext>
            </a:extLst>
          </p:cNvPr>
          <p:cNvSpPr txBox="1">
            <a:spLocks/>
          </p:cNvSpPr>
          <p:nvPr/>
        </p:nvSpPr>
        <p:spPr>
          <a:xfrm>
            <a:off x="1501697" y="2605507"/>
            <a:ext cx="9144000" cy="395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925900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C75405-E0AD-3E4D-A5AF-2AE73C42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Rapportinformation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ADCDA3-280B-4B40-998E-17282984CE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kern="0" dirty="0"/>
              <a:t>Rapporten finns för nedladdning (kostnadsfritt för Avfall Sveriges medlemmar) från </a:t>
            </a:r>
            <a:r>
              <a:rPr lang="sv-SE" kern="0" dirty="0">
                <a:hlinkClick r:id="rId2"/>
              </a:rPr>
              <a:t>www.avfallsverige.se</a:t>
            </a:r>
            <a:endParaRPr lang="sv-SE" kern="0" dirty="0"/>
          </a:p>
          <a:p>
            <a:endParaRPr lang="sv-SE" kern="0" dirty="0"/>
          </a:p>
          <a:p>
            <a:r>
              <a:rPr lang="sv-SE" kern="0" dirty="0"/>
              <a:t>Mer information om detta projekt kan du få från:</a:t>
            </a:r>
          </a:p>
          <a:p>
            <a:r>
              <a:rPr lang="sv-SE" kern="0" dirty="0"/>
              <a:t>Klas Svensson, rådgivare för energiåtervinning</a:t>
            </a:r>
          </a:p>
          <a:p>
            <a:r>
              <a:rPr lang="sv-SE" kern="0" dirty="0">
                <a:hlinkClick r:id="rId3"/>
              </a:rPr>
              <a:t>klas.svensson@avfallsverige.se</a:t>
            </a:r>
            <a:r>
              <a:rPr lang="sv-SE" kern="0" dirty="0"/>
              <a:t> </a:t>
            </a:r>
          </a:p>
          <a:p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7A8CD13-ABA9-554D-AD69-465ACB141EA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0263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D4C68242-003B-9E4A-91C1-577E63AB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Projektinformation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5B19FCA-C79B-424E-AE84-04A7C935B28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3206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Eva </a:t>
            </a:r>
            <a:r>
              <a:rPr lang="sv-SE" sz="2000" dirty="0" err="1">
                <a:solidFill>
                  <a:schemeClr val="tx1"/>
                </a:solidFill>
              </a:rPr>
              <a:t>Weidemann</a:t>
            </a:r>
            <a:r>
              <a:rPr lang="sv-SE" sz="2000" dirty="0">
                <a:solidFill>
                  <a:schemeClr val="tx1"/>
                </a:solidFill>
              </a:rPr>
              <a:t> och Lisa Lundin, Umeå Universitet </a:t>
            </a:r>
            <a:endParaRPr lang="sv-SE" sz="2000" dirty="0"/>
          </a:p>
          <a:p>
            <a:endParaRPr lang="sv-SE" sz="2000" dirty="0">
              <a:solidFill>
                <a:srgbClr val="68A2A6"/>
              </a:solidFill>
            </a:endParaRPr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Eva </a:t>
            </a:r>
            <a:r>
              <a:rPr lang="sv-SE" sz="2000" dirty="0" err="1">
                <a:solidFill>
                  <a:schemeClr val="tx1"/>
                </a:solidFill>
              </a:rPr>
              <a:t>Weidemann</a:t>
            </a:r>
            <a:r>
              <a:rPr lang="sv-SE" sz="2000" dirty="0">
                <a:solidFill>
                  <a:schemeClr val="tx1"/>
                </a:solidFill>
              </a:rPr>
              <a:t>, Umeå Universitet 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Finansiär(er):</a:t>
            </a:r>
          </a:p>
          <a:p>
            <a:r>
              <a:rPr lang="sv-SE" sz="2000" dirty="0">
                <a:solidFill>
                  <a:schemeClr val="tx1"/>
                </a:solidFill>
              </a:rPr>
              <a:t>Avfall Sveriges Utvecklingssatsning Energiåtervinning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D6407EE5-2E45-ADA5-33CA-693B37B5F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0149" y="2097881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67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6BDF98-E1AE-BD40-A7A8-34F968D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Bakgrund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6304C6-AD8C-DA49-A719-7CC8868479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sv-SE" b="1" dirty="0"/>
              <a:t>Dioxiner vid Avfallsförbränning: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Begreppet "dioxiner" vid avfallsförbränning inkluderar 17 giftiga </a:t>
            </a:r>
            <a:r>
              <a:rPr lang="sv-SE" dirty="0" err="1"/>
              <a:t>polyklorerade</a:t>
            </a:r>
            <a:r>
              <a:rPr lang="sv-SE" dirty="0"/>
              <a:t> </a:t>
            </a:r>
            <a:r>
              <a:rPr lang="sv-SE" dirty="0" err="1"/>
              <a:t>dibensodioxiner</a:t>
            </a:r>
            <a:r>
              <a:rPr lang="sv-SE" dirty="0"/>
              <a:t> och </a:t>
            </a:r>
            <a:r>
              <a:rPr lang="sv-SE" dirty="0" err="1"/>
              <a:t>dibensofuraner</a:t>
            </a:r>
            <a:r>
              <a:rPr lang="sv-SE" dirty="0"/>
              <a:t>. Dessa bildas under processen och finns i rökgaser och fasta restprodukter.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De 17 giftiga dioxinerna varierar i giftighet, där vissa anses vara över 3000 gånger farligare än andra enligt WHO2005-TEQ.</a:t>
            </a:r>
          </a:p>
          <a:p>
            <a:r>
              <a:rPr lang="sv-SE" b="1" dirty="0"/>
              <a:t>Dioxinbildning och påverkande faktorer: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Dioxiner bryts ner under förbränning men kan återbildas vid energiåtervinning under optimala förhållanden.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Bildningen kräver syre, kol, klor, katalyserande metaller och tillräcklig temperatur och tid. Dålig förbränning ökar dioxinbildningen.</a:t>
            </a:r>
          </a:p>
          <a:p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C1D8037C-E04A-F645-8BD9-2762DBB785D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078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6BDF98-E1AE-BD40-A7A8-34F968D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Metod och genomförande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6304C6-AD8C-DA49-A719-7CC8868479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9162453" cy="4258203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Målet med det här projektet var att undersöka dioxinavskiljningskapaciteten över ett vått reningssteg vid start- och stoppförhållanden, med syftet att öka kunskapsläget kring hur våt rökgasrening med koldopade fyllkroppar klarar av att parera för ökad dioxinbildning vid start- och stoppförhållanden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Periodiska mätningar görs för att följa lagkravet på dioxinutsläpp. Kritik riktas mot att dessa bokas under normal drift, vilket kan missa problematiska förhållanden.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Semikontinuerliga långtidsprovtagningssystem, som AMESA-D, ger en mer komplett bild av dioxinutsläpp över längre perioder.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Avancerad rökgasrening, inklusive koldopade fyllkroppar, bidrar till att minska dioxinutsläpp under drift och start/stopp.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1480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6BDF98-E1AE-BD40-A7A8-34F968D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Metod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9A7809F-C8E6-8DDE-7B80-F06999BFB0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6" y="1397531"/>
            <a:ext cx="10599367" cy="2031470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sv-S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Provtagningen ägde rum i samband med revision 2021 och prover togs ut parallellt före och efter det våta rökgasreningssteget under hela </a:t>
            </a:r>
            <a:r>
              <a:rPr lang="sv-SE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nedeldning</a:t>
            </a:r>
            <a:r>
              <a:rPr lang="sv-S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och avkylningstiden samt under torkeldning, uppstart och till 100 % drift på avfallsbränsle, Figur 1. Samtliga fyllkroppar, i hela skrubbersystemet, byttes ut under revisionsstoppet.</a:t>
            </a:r>
          </a:p>
          <a:p>
            <a:endParaRPr lang="sv-SE" sz="2400" dirty="0"/>
          </a:p>
        </p:txBody>
      </p:sp>
      <p:pic>
        <p:nvPicPr>
          <p:cNvPr id="7" name="Bildobjekt 6" descr="En bild som visar text, skärmbild, Teckensnitt, linje&#10;&#10;Automatiskt genererad beskrivning">
            <a:extLst>
              <a:ext uri="{FF2B5EF4-FFF2-40B4-BE49-F238E27FC236}">
                <a16:creationId xmlns:a16="http://schemas.microsoft.com/office/drawing/2014/main" id="{969C1D5D-74B0-9546-A611-1DD95A402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606" y="3676359"/>
            <a:ext cx="9540787" cy="1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59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Resultat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b="1" dirty="0"/>
              <a:t>Baslinjeprovtagningar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Baslinjeproverna genomfördes för att bedöma förväntade dioxinemissioner under normal drift.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Prover togs vid normala förhållanden cirka två veckor före revisionsstoppet och cirka tre veckor efter övergången till fastbränsle och torkeldning.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Driftparametrarna och dioxinhalterna, presenterade i Tabell 2 i rapporten, visar låga och jämförbara nivåer.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sv-SE" dirty="0"/>
              <a:t>Det indikerar att anläggningen har en grundläggande låg dioxinbildning under normal drift.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D10E139-71E2-6F4B-8C4D-8D198283C89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3912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Resultat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b="1" dirty="0" err="1"/>
              <a:t>Nedeldning</a:t>
            </a:r>
            <a:r>
              <a:rPr lang="sv-SE" b="1" dirty="0"/>
              <a:t> innan revision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Vid </a:t>
            </a:r>
            <a:r>
              <a:rPr lang="sv-SE" dirty="0" err="1"/>
              <a:t>nedeldningen</a:t>
            </a:r>
            <a:r>
              <a:rPr lang="sv-SE" dirty="0"/>
              <a:t> genomfördes tre successiva provtagningar för att bedöma hur stor del av dioxinerna som passerade textilfiltren och nådde den våta reningen med ADIOX-fyllkroppar, och därmed släpptes ut via skorstenen.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Provtagningen varade cirka 6, 6 och 12 timmar parallellt före </a:t>
            </a:r>
            <a:r>
              <a:rPr lang="sv-SE" dirty="0" err="1"/>
              <a:t>quench</a:t>
            </a:r>
            <a:r>
              <a:rPr lang="sv-SE" dirty="0"/>
              <a:t> och i skorstenen.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Under </a:t>
            </a:r>
            <a:r>
              <a:rPr lang="sv-SE" dirty="0" err="1"/>
              <a:t>nedeldningen</a:t>
            </a:r>
            <a:r>
              <a:rPr lang="sv-SE" dirty="0"/>
              <a:t>, när anläggningen övergick till revisionsläge, startade oljebrännarna för att säkerställa kontrollerad </a:t>
            </a:r>
            <a:r>
              <a:rPr lang="sv-SE" dirty="0" err="1"/>
              <a:t>nedeldning</a:t>
            </a:r>
            <a:r>
              <a:rPr lang="sv-SE" dirty="0"/>
              <a:t>, som illustreras i figur 3 i rapporten.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D10E139-71E2-6F4B-8C4D-8D198283C89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6959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Resultat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6" y="1397530"/>
            <a:ext cx="10587493" cy="4540132"/>
          </a:xfrm>
        </p:spPr>
        <p:txBody>
          <a:bodyPr>
            <a:normAutofit/>
          </a:bodyPr>
          <a:lstStyle/>
          <a:p>
            <a:r>
              <a:rPr lang="sv-SE" b="1" dirty="0"/>
              <a:t>Torkeldning och fastbränslematning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Under uppeldningen genomfördes två steg av provtagningar.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sv-SE" dirty="0"/>
              <a:t>Först tre 12-timmars provtagningar under torkeldningen och sedan…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sv-SE" dirty="0"/>
              <a:t>Två 4-timmars provtagningar vid påbörjad fastbränslematning.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Trots ett stopp i bränslematningen under den sista timmen av "Bränsle 2" återupptogs </a:t>
            </a:r>
            <a:r>
              <a:rPr lang="sv-SE" dirty="0" err="1"/>
              <a:t>nedeldningen</a:t>
            </a:r>
            <a:r>
              <a:rPr lang="sv-SE" dirty="0"/>
              <a:t>.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sv-SE" dirty="0"/>
              <a:t>Dioxinhalterna ökade när fastbränslematningen påbörjades och nådde en topp på 0,23 </a:t>
            </a:r>
            <a:r>
              <a:rPr lang="sv-SE" dirty="0" err="1"/>
              <a:t>ng</a:t>
            </a:r>
            <a:r>
              <a:rPr lang="sv-SE" dirty="0"/>
              <a:t> I-TEQ/Nm3, strax över dubbla gränsvärdet för tillåtna utsläpp.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sv-SE" dirty="0"/>
              <a:t>Halterna sjönk snabbt efter påbörjad bränslematning och låg lägre än gränsvärdet under påföljande provtagningsperiod, Bränsle 2.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Även om gränsvärdet överskreds under cirka 12% av provtiden, minskade dioxinhalterna snabbt och förväntas återgå till normalnivå inom 24 timmar efter påbörjad fastbränslematning, som visat i figur 7 i rapporten.</a:t>
            </a:r>
          </a:p>
        </p:txBody>
      </p:sp>
    </p:spTree>
    <p:extLst>
      <p:ext uri="{BB962C8B-B14F-4D97-AF65-F5344CB8AC3E}">
        <p14:creationId xmlns:p14="http://schemas.microsoft.com/office/powerpoint/2010/main" val="2526030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73639A-B709-AB4A-B384-F69AACAF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Slutsatser och vidare arbete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F5EF221-8C43-1E4F-8D84-27D8FEA143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8651814" cy="4258203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10000"/>
              </a:lnSpc>
              <a:buFont typeface="Wingdings" pitchFamily="2" charset="2"/>
              <a:buChar char="§"/>
            </a:pPr>
            <a:r>
              <a:rPr lang="sv-SE" dirty="0"/>
              <a:t>Det våta reningssteget med koldopade fyllkroppar effektivt reducerar dioxiner, särskilt de giftiga varianterna.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§"/>
            </a:pPr>
            <a:r>
              <a:rPr lang="sv-SE" dirty="0" err="1"/>
              <a:t>Nedeldning</a:t>
            </a:r>
            <a:r>
              <a:rPr lang="sv-SE" dirty="0"/>
              <a:t> genererar minimala dioxinutsläpp trots höga CO-halter.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§"/>
            </a:pPr>
            <a:r>
              <a:rPr lang="sv-SE" dirty="0"/>
              <a:t>Under torkeldning observeras inga betydande dioxinutsläpp, indikerar avsaknad av minneseffekter i systemet.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§"/>
            </a:pPr>
            <a:r>
              <a:rPr lang="sv-SE" dirty="0"/>
              <a:t>Kortvarigt överskridande av gränsvärdet för giftiga dioxiner sker vid påbörjad avfallsbränslematning, kopplat till stoftgenomsläpp i våt rening.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§"/>
            </a:pPr>
            <a:r>
              <a:rPr lang="sv-SE" dirty="0"/>
              <a:t>Studien kan inte entydigt bekräfta hanteringen av förhöjda dioxinhalter av koldopade fyllkroppar under uppstart.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§"/>
            </a:pPr>
            <a:r>
              <a:rPr lang="sv-SE" dirty="0"/>
              <a:t>Planerad fortsättningsstudie inkluderar en mjuk övergång till avfallsbränsle från flis för att undvika förhöjda dioxinutsläpp. Semikontinuerlig provtagning över 30 dagar planeras.</a:t>
            </a:r>
          </a:p>
        </p:txBody>
      </p:sp>
    </p:spTree>
    <p:extLst>
      <p:ext uri="{BB962C8B-B14F-4D97-AF65-F5344CB8AC3E}">
        <p14:creationId xmlns:p14="http://schemas.microsoft.com/office/powerpoint/2010/main" val="871741531"/>
      </p:ext>
    </p:extLst>
  </p:cSld>
  <p:clrMapOvr>
    <a:masterClrMapping/>
  </p:clrMapOvr>
</p:sld>
</file>

<file path=ppt/theme/theme1.xml><?xml version="1.0" encoding="utf-8"?>
<a:theme xmlns:a="http://schemas.openxmlformats.org/drawingml/2006/main" name="AvfallSverige-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pportpresentation-mall 190429" id="{B66FCBE3-748F-3C4D-8ABD-947A9AFB897E}" vid="{BA1568FF-1C9B-9F49-924E-93DC5DC385A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AvfallSverige-mall</Template>
  <TotalTime>28</TotalTime>
  <Words>687</Words>
  <Application>Microsoft Macintosh PowerPoint</Application>
  <PresentationFormat>Bredbild</PresentationFormat>
  <Paragraphs>59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Wingdings</vt:lpstr>
      <vt:lpstr>AvfallSverige-mall</vt:lpstr>
      <vt:lpstr>Dioxinprovtagning vid start/stopp-förhållanden</vt:lpstr>
      <vt:lpstr>Projektinformation</vt:lpstr>
      <vt:lpstr>Bakgrund</vt:lpstr>
      <vt:lpstr>Metod och genomförande</vt:lpstr>
      <vt:lpstr>Metod</vt:lpstr>
      <vt:lpstr>Resultat</vt:lpstr>
      <vt:lpstr>Resultat</vt:lpstr>
      <vt:lpstr>Resultat</vt:lpstr>
      <vt:lpstr>Slutsatser och vidare arbete</vt:lpstr>
      <vt:lpstr>Rapportinformation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Dioxinprovtagning vid start/stopp-förhållanden</dc:title>
  <dc:subject/>
  <dc:creator>Carolina Tufvesson</dc:creator>
  <cp:keywords/>
  <dc:description/>
  <cp:lastModifiedBy>Jessica Christiansen</cp:lastModifiedBy>
  <cp:revision>2</cp:revision>
  <dcterms:created xsi:type="dcterms:W3CDTF">2023-11-28T11:34:53Z</dcterms:created>
  <dcterms:modified xsi:type="dcterms:W3CDTF">2023-12-13T12:29:45Z</dcterms:modified>
  <cp:category/>
</cp:coreProperties>
</file>