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4" r:id="rId5"/>
    <p:sldId id="265" r:id="rId6"/>
    <p:sldId id="266" r:id="rId7"/>
    <p:sldId id="267" r:id="rId8"/>
    <p:sldId id="268" r:id="rId9"/>
    <p:sldId id="269"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p:restoredTop sz="94684"/>
  </p:normalViewPr>
  <p:slideViewPr>
    <p:cSldViewPr snapToGrid="0" snapToObjects="1">
      <p:cViewPr varScale="1">
        <p:scale>
          <a:sx n="124" d="100"/>
          <a:sy n="124" d="100"/>
        </p:scale>
        <p:origin x="52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2022-05-04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442528"/>
            <a:ext cx="9144000" cy="395269"/>
          </a:xfrm>
        </p:spPr>
        <p:txBody>
          <a:bodyPr/>
          <a:lstStyle/>
          <a:p>
            <a:r>
              <a:rPr lang="sv-SE" dirty="0"/>
              <a:t>Rapport 2022:07</a:t>
            </a:r>
          </a:p>
        </p:txBody>
      </p:sp>
      <p:sp>
        <p:nvSpPr>
          <p:cNvPr id="3" name="Rubrik 2"/>
          <p:cNvSpPr>
            <a:spLocks noGrp="1"/>
          </p:cNvSpPr>
          <p:nvPr>
            <p:ph type="title"/>
          </p:nvPr>
        </p:nvSpPr>
        <p:spPr/>
        <p:txBody>
          <a:bodyPr>
            <a:normAutofit fontScale="90000"/>
          </a:bodyPr>
          <a:lstStyle/>
          <a:p>
            <a:r>
              <a:rPr lang="sv-SE" sz="4000" dirty="0">
                <a:effectLst/>
                <a:latin typeface="+mj-lt"/>
                <a:ea typeface="MS Mincho" panose="02020609040205080304" pitchFamily="49" charset="-128"/>
                <a:cs typeface="Times New Roman" panose="02020603050405020304" pitchFamily="18" charset="0"/>
              </a:rPr>
              <a:t>Kemisk återvinning för en fossilbränslefri energiåtervinning</a:t>
            </a:r>
            <a:endParaRPr lang="sv-SE" sz="4000" dirty="0"/>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934280"/>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April 2022</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81EBA25-F9FC-9444-8372-339677D02A04}"/>
              </a:ext>
            </a:extLst>
          </p:cNvPr>
          <p:cNvSpPr>
            <a:spLocks noGrp="1"/>
          </p:cNvSpPr>
          <p:nvPr>
            <p:ph type="pic" sz="quarter" idx="12"/>
          </p:nvPr>
        </p:nvSpPr>
        <p:spPr/>
      </p:sp>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p:txBody>
          <a:bodyPr>
            <a:normAutofit/>
          </a:bodyPr>
          <a:lstStyle/>
          <a:p>
            <a:r>
              <a:rPr lang="sv-SE" sz="3200" dirty="0"/>
              <a:t>Projektorganisation</a:t>
            </a:r>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4016484"/>
          </a:xfrm>
          <a:prstGeom prst="rect">
            <a:avLst/>
          </a:prstGeom>
          <a:noFill/>
        </p:spPr>
        <p:txBody>
          <a:bodyPr wrap="square" rtlCol="0">
            <a:spAutoFit/>
          </a:bodyPr>
          <a:lstStyle/>
          <a:p>
            <a:r>
              <a:rPr lang="sv-SE" sz="2000" dirty="0">
                <a:solidFill>
                  <a:srgbClr val="68A2A6"/>
                </a:solidFill>
              </a:rPr>
              <a:t>Genomförare:</a:t>
            </a:r>
          </a:p>
          <a:p>
            <a:r>
              <a:rPr lang="sv-SE" dirty="0" err="1">
                <a:solidFill>
                  <a:schemeClr val="tx1"/>
                </a:solidFill>
              </a:rPr>
              <a:t>Martyna</a:t>
            </a:r>
            <a:r>
              <a:rPr lang="sv-SE" dirty="0">
                <a:solidFill>
                  <a:schemeClr val="tx1"/>
                </a:solidFill>
              </a:rPr>
              <a:t> Solis</a:t>
            </a:r>
            <a:r>
              <a:rPr lang="sv-SE" sz="2000" dirty="0">
                <a:solidFill>
                  <a:schemeClr val="tx1"/>
                </a:solidFill>
              </a:rPr>
              <a:t>, </a:t>
            </a:r>
            <a:r>
              <a:rPr lang="sv-SE" sz="2000" dirty="0" err="1">
                <a:solidFill>
                  <a:schemeClr val="tx1"/>
                </a:solidFill>
              </a:rPr>
              <a:t>Profu</a:t>
            </a:r>
            <a:endParaRPr lang="sv-SE" sz="2000" dirty="0">
              <a:solidFill>
                <a:schemeClr val="tx1"/>
              </a:solidFill>
            </a:endParaRPr>
          </a:p>
          <a:p>
            <a:r>
              <a:rPr lang="sv-SE" dirty="0">
                <a:solidFill>
                  <a:schemeClr val="tx1"/>
                </a:solidFill>
              </a:rPr>
              <a:t>Jenny Sahlin, </a:t>
            </a:r>
            <a:r>
              <a:rPr lang="sv-SE" dirty="0" err="1">
                <a:solidFill>
                  <a:schemeClr val="tx1"/>
                </a:solidFill>
              </a:rPr>
              <a:t>Profy</a:t>
            </a:r>
            <a:endParaRPr lang="sv-SE" sz="2000" dirty="0">
              <a:solidFill>
                <a:schemeClr val="tx1"/>
              </a:solidFill>
            </a:endParaRPr>
          </a:p>
          <a:p>
            <a:r>
              <a:rPr lang="sv-SE" sz="2000" dirty="0">
                <a:solidFill>
                  <a:schemeClr val="tx1"/>
                </a:solidFill>
              </a:rPr>
              <a:t>Hanna Ljungkvist Nordin, </a:t>
            </a:r>
            <a:r>
              <a:rPr lang="sv-SE" sz="2000" dirty="0" err="1">
                <a:solidFill>
                  <a:schemeClr val="tx1"/>
                </a:solidFill>
              </a:rPr>
              <a:t>Profu</a:t>
            </a:r>
            <a:endParaRPr lang="sv-SE" sz="2000" dirty="0">
              <a:solidFill>
                <a:schemeClr val="tx1"/>
              </a:solidFill>
            </a:endParaRPr>
          </a:p>
          <a:p>
            <a:endParaRPr lang="sv-SE" sz="2000" dirty="0">
              <a:solidFill>
                <a:schemeClr val="tx1"/>
              </a:solidFill>
            </a:endParaRPr>
          </a:p>
          <a:p>
            <a:r>
              <a:rPr lang="sv-SE" sz="2000" dirty="0">
                <a:solidFill>
                  <a:srgbClr val="68A2A6"/>
                </a:solidFill>
              </a:rPr>
              <a:t>Projektledare:</a:t>
            </a:r>
          </a:p>
          <a:p>
            <a:r>
              <a:rPr lang="sv-SE" dirty="0" err="1">
                <a:solidFill>
                  <a:schemeClr val="tx1"/>
                </a:solidFill>
              </a:rPr>
              <a:t>Martyna</a:t>
            </a:r>
            <a:r>
              <a:rPr lang="sv-SE" dirty="0">
                <a:solidFill>
                  <a:schemeClr val="tx1"/>
                </a:solidFill>
              </a:rPr>
              <a:t> Solis, </a:t>
            </a:r>
            <a:r>
              <a:rPr lang="sv-SE" dirty="0" err="1">
                <a:solidFill>
                  <a:schemeClr val="tx1"/>
                </a:solidFill>
              </a:rPr>
              <a:t>Profu</a:t>
            </a:r>
            <a:endParaRPr lang="sv-SE" dirty="0">
              <a:solidFill>
                <a:schemeClr val="tx1"/>
              </a:solidFill>
            </a:endParaRPr>
          </a:p>
          <a:p>
            <a:endParaRPr lang="sv-SE" sz="2000" dirty="0"/>
          </a:p>
          <a:p>
            <a:r>
              <a:rPr lang="sv-SE" sz="2000" dirty="0">
                <a:solidFill>
                  <a:srgbClr val="68A2A6"/>
                </a:solidFill>
              </a:rPr>
              <a:t>Finansiär(er):</a:t>
            </a:r>
          </a:p>
          <a:p>
            <a:r>
              <a:rPr lang="sv-SE" sz="2000" dirty="0">
                <a:solidFill>
                  <a:schemeClr val="tx1"/>
                </a:solidFill>
              </a:rPr>
              <a:t>Avfall Sveriges utvecklingssatsning, SÖRAB, </a:t>
            </a:r>
            <a:r>
              <a:rPr lang="sv-SE" sz="2000" dirty="0" err="1">
                <a:solidFill>
                  <a:schemeClr val="tx1"/>
                </a:solidFill>
              </a:rPr>
              <a:t>E.on</a:t>
            </a:r>
            <a:r>
              <a:rPr lang="sv-SE" sz="2000" dirty="0">
                <a:solidFill>
                  <a:schemeClr val="tx1"/>
                </a:solidFill>
              </a:rPr>
              <a:t>.</a:t>
            </a:r>
          </a:p>
        </p:txBody>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p:txBody>
          <a:bodyPr/>
          <a:lstStyle/>
          <a:p>
            <a:r>
              <a:rPr lang="sv-SE" dirty="0"/>
              <a:t>I arbetet för ett fossilfritt Sverige år 2045 finns en mängd styrmedel, mål och åtaganden. Bland annat har flera branscher tagit fram färdplaner för att nå fossilfrihet, exempelvis Färdplan för en fossilfri uppvärmningsbransch. I färdplanen lyfts plastavfall som behandlas genom energiåtervinning som en av huvudutmaningarna för branschen för att nå fossilfrihet. </a:t>
            </a:r>
          </a:p>
          <a:p>
            <a:r>
              <a:rPr lang="sv-SE" dirty="0"/>
              <a:t>Projektets syfte har varit att undersöka och kommunicera vilken potential kemisk återvinning har att bidra till fossilbränslefri energiåtervinning. Kemisk återvinning undersöks som </a:t>
            </a:r>
            <a:r>
              <a:rPr lang="sv-SE" b="1" dirty="0"/>
              <a:t>ett komplement </a:t>
            </a:r>
            <a:r>
              <a:rPr lang="sv-SE" dirty="0"/>
              <a:t>till dagens plaståtervinningssystem som helt baseras på mekanisk återvinning. </a:t>
            </a:r>
          </a:p>
        </p:txBody>
      </p:sp>
      <p:pic>
        <p:nvPicPr>
          <p:cNvPr id="7" name="Platshållare för bild 6" descr="En bild som visar mat, flera&#10;&#10;Automatiskt genererad beskrivning">
            <a:extLst>
              <a:ext uri="{FF2B5EF4-FFF2-40B4-BE49-F238E27FC236}">
                <a16:creationId xmlns:a16="http://schemas.microsoft.com/office/drawing/2014/main" id="{C2D2E7D5-0B54-4563-A5B1-ACDE4F652010}"/>
              </a:ext>
            </a:extLst>
          </p:cNvPr>
          <p:cNvPicPr>
            <a:picLocks noGrp="1" noChangeAspect="1"/>
          </p:cNvPicPr>
          <p:nvPr>
            <p:ph type="pic" sz="quarter" idx="12"/>
          </p:nvPr>
        </p:nvPicPr>
        <p:blipFill>
          <a:blip r:embed="rId2"/>
          <a:srcRect t="7223" b="7223"/>
          <a:stretch>
            <a:fillRect/>
          </a:stretch>
        </p:blipFill>
        <p:spPr/>
      </p:pic>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15937" y="1397530"/>
            <a:ext cx="10476114" cy="4258203"/>
          </a:xfrm>
        </p:spPr>
        <p:txBody>
          <a:bodyPr>
            <a:normAutofit/>
          </a:bodyPr>
          <a:lstStyle/>
          <a:p>
            <a:r>
              <a:rPr lang="sv-SE" dirty="0"/>
              <a:t>Dagens kemiska återvinning i Sverige har begränsad potential att ta hand om de plastflöden som inte kan återvinnas mekaniskt. </a:t>
            </a:r>
          </a:p>
          <a:p>
            <a:r>
              <a:rPr lang="sv-SE" dirty="0"/>
              <a:t>I ett scenario med högt utfall uppskattar projektet att potentialen är drygt 30 %, beräknat som mindre mängd plast i kommunalt avfall till energiåtervinning. Detta förutsätter att all plast i restavfall eftersorteras. I ett scenario med lågt utfall blir motsvarande potential 10%. </a:t>
            </a:r>
          </a:p>
          <a:p>
            <a:r>
              <a:rPr lang="sv-SE" dirty="0"/>
              <a:t>Den viktigaste faktorn för att nå potentialen är graden av utsortering av plast ur blandat restavfall. </a:t>
            </a:r>
          </a:p>
          <a:p>
            <a:r>
              <a:rPr lang="sv-SE" dirty="0"/>
              <a:t>Konkurrensen mellan mekanisk- och kemisk återvinning är reell, eftersom både mekanisk återvinning och </a:t>
            </a:r>
            <a:r>
              <a:rPr lang="sv-SE" dirty="0" err="1"/>
              <a:t>pyrolys</a:t>
            </a:r>
            <a:r>
              <a:rPr lang="sv-SE" dirty="0"/>
              <a:t> i dagsläget kräver ”rena”, utsorterade fraktioner med högt </a:t>
            </a:r>
            <a:r>
              <a:rPr lang="sv-SE" dirty="0" err="1"/>
              <a:t>polyolefininnehåll</a:t>
            </a:r>
            <a:r>
              <a:rPr lang="sv-SE" dirty="0"/>
              <a:t>. Det kan dock förändras framöver när både </a:t>
            </a:r>
            <a:r>
              <a:rPr lang="sv-SE" dirty="0" err="1"/>
              <a:t>pyrolystekniken</a:t>
            </a:r>
            <a:r>
              <a:rPr lang="sv-SE" dirty="0"/>
              <a:t> och eventuellt ytterligare tekniker vidareutvecklas. </a:t>
            </a:r>
          </a:p>
          <a:p>
            <a:r>
              <a:rPr lang="sv-SE" dirty="0"/>
              <a:t>Det krävs många insatser och nya samarbeten för att utveckla lösningar och hitta en bättre balans mellan mekanisk och kemisk återvinning i framtiden.</a:t>
            </a:r>
          </a:p>
        </p:txBody>
      </p:sp>
    </p:spTree>
    <p:extLst>
      <p:ext uri="{BB962C8B-B14F-4D97-AF65-F5344CB8AC3E}">
        <p14:creationId xmlns:p14="http://schemas.microsoft.com/office/powerpoint/2010/main" val="118391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Rekommendationer, urval</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522667" y="1397530"/>
            <a:ext cx="9766739" cy="4258203"/>
          </a:xfrm>
        </p:spPr>
        <p:txBody>
          <a:bodyPr>
            <a:normAutofit/>
          </a:bodyPr>
          <a:lstStyle/>
          <a:p>
            <a:r>
              <a:rPr lang="sv-SE" dirty="0"/>
              <a:t>Projektet formulerar rekommendationer till olika aktörsgrupper. Några exempel:</a:t>
            </a:r>
            <a:br>
              <a:rPr lang="sv-SE" dirty="0"/>
            </a:br>
            <a:endParaRPr lang="sv-SE" dirty="0"/>
          </a:p>
          <a:p>
            <a:pPr marL="342900" indent="-342900">
              <a:buFont typeface="Arial" panose="020B0604020202020204" pitchFamily="34" charset="0"/>
              <a:buChar char="•"/>
            </a:pPr>
            <a:r>
              <a:rPr lang="sv-SE" dirty="0"/>
              <a:t>Optimera </a:t>
            </a:r>
            <a:r>
              <a:rPr lang="sv-SE" dirty="0" err="1"/>
              <a:t>pyrolysprocessen</a:t>
            </a:r>
            <a:r>
              <a:rPr lang="sv-SE" dirty="0"/>
              <a:t> baserat på både behandlingsbehov och prestanda.  </a:t>
            </a:r>
          </a:p>
          <a:p>
            <a:pPr marL="342900" indent="-342900">
              <a:buFont typeface="Arial" panose="020B0604020202020204" pitchFamily="34" charset="0"/>
              <a:buChar char="•"/>
            </a:pPr>
            <a:r>
              <a:rPr lang="sv-SE" dirty="0"/>
              <a:t>Utforma styrmedel som stimulerar ökad användning av återvunnen plast.</a:t>
            </a:r>
          </a:p>
          <a:p>
            <a:pPr marL="342900" indent="-342900">
              <a:buFont typeface="Arial" panose="020B0604020202020204" pitchFamily="34" charset="0"/>
              <a:buChar char="•"/>
            </a:pPr>
            <a:r>
              <a:rPr lang="sv-SE" dirty="0"/>
              <a:t>Ingå ekonomiska samarbeten i värdekedjan, exempelvis för att öka utsortering och förädling av plastavfall.</a:t>
            </a:r>
          </a:p>
          <a:p>
            <a:pPr marL="342900" indent="-342900">
              <a:buFont typeface="Arial" panose="020B0604020202020204" pitchFamily="34" charset="0"/>
              <a:buChar char="•"/>
            </a:pPr>
            <a:r>
              <a:rPr lang="sv-SE" dirty="0"/>
              <a:t>Förstärk arbetet med återkoppling mellan plastproducenter och avfallsaktörer för ökad design för återvinning. </a:t>
            </a:r>
          </a:p>
          <a:p>
            <a:pPr marL="342900" indent="-342900">
              <a:buFont typeface="Arial" panose="020B0604020202020204" pitchFamily="34" charset="0"/>
              <a:buChar char="•"/>
            </a:pPr>
            <a:r>
              <a:rPr lang="sv-SE" dirty="0"/>
              <a:t>Utbilda ÅVC-personal som kan förädla insamlad </a:t>
            </a:r>
            <a:r>
              <a:rPr lang="sv-SE" dirty="0" err="1"/>
              <a:t>kommunplast</a:t>
            </a:r>
            <a:r>
              <a:rPr lang="sv-SE" dirty="0"/>
              <a:t>. </a:t>
            </a:r>
          </a:p>
          <a:p>
            <a:pPr marL="342900" indent="-342900">
              <a:buFont typeface="Arial" panose="020B0604020202020204" pitchFamily="34" charset="0"/>
              <a:buChar char="•"/>
            </a:pPr>
            <a:r>
              <a:rPr lang="sv-SE" dirty="0"/>
              <a:t>Prissätt avfall till energiåtervinning baserat på plastinnehåll.</a:t>
            </a:r>
          </a:p>
          <a:p>
            <a:endParaRPr lang="sv-SE" dirty="0"/>
          </a:p>
        </p:txBody>
      </p:sp>
    </p:spTree>
    <p:extLst>
      <p:ext uri="{BB962C8B-B14F-4D97-AF65-F5344CB8AC3E}">
        <p14:creationId xmlns:p14="http://schemas.microsoft.com/office/powerpoint/2010/main" val="87174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br>
              <a:rPr lang="sv-SE" kern="0" dirty="0"/>
            </a:br>
            <a:r>
              <a:rPr lang="sv-SE" kern="0" dirty="0"/>
              <a:t>Klas Svensson, rådgivare för energiåtervinning </a:t>
            </a:r>
            <a:br>
              <a:rPr lang="sv-SE" kern="0" dirty="0"/>
            </a:br>
            <a:r>
              <a:rPr lang="sv-SE" kern="0" dirty="0" err="1"/>
              <a:t>klas.svensson@avfallsverige.se</a:t>
            </a:r>
            <a:endParaRPr lang="sv-SE" kern="0" dirty="0"/>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11B21C5C6A6AF4A8372B6F62A4EF135" ma:contentTypeVersion="12" ma:contentTypeDescription="Skapa ett nytt dokument." ma:contentTypeScope="" ma:versionID="e1a944f512383e6322c25da4f93eb3c6">
  <xsd:schema xmlns:xsd="http://www.w3.org/2001/XMLSchema" xmlns:xs="http://www.w3.org/2001/XMLSchema" xmlns:p="http://schemas.microsoft.com/office/2006/metadata/properties" xmlns:ns2="e8196715-887b-4b86-ac62-ba4c9d878925" xmlns:ns3="6a772ed1-4566-4f44-89da-888ab3374b10" targetNamespace="http://schemas.microsoft.com/office/2006/metadata/properties" ma:root="true" ma:fieldsID="189043dbe1af52872bda56597a0ffc0e" ns2:_="" ns3:_="">
    <xsd:import namespace="e8196715-887b-4b86-ac62-ba4c9d878925"/>
    <xsd:import namespace="6a772ed1-4566-4f44-89da-888ab3374b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96715-887b-4b86-ac62-ba4c9d878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772ed1-4566-4f44-89da-888ab3374b10"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222ED3-E760-4D24-AA89-8184E5E90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196715-887b-4b86-ac62-ba4c9d878925"/>
    <ds:schemaRef ds:uri="6a772ed1-4566-4f44-89da-888ab3374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C88CE-466D-4237-9232-041D08B04325}">
  <ds:schemaRefs>
    <ds:schemaRef ds:uri="http://schemas.microsoft.com/sharepoint/v3/contenttype/forms"/>
  </ds:schemaRefs>
</ds:datastoreItem>
</file>

<file path=customXml/itemProps3.xml><?xml version="1.0" encoding="utf-8"?>
<ds:datastoreItem xmlns:ds="http://schemas.openxmlformats.org/officeDocument/2006/customXml" ds:itemID="{94365D2A-4B7A-436C-8EE0-94504FBC07D0}">
  <ds:schemaRefs>
    <ds:schemaRef ds:uri="http://schemas.microsoft.com/office/2006/documentManagement/types"/>
    <ds:schemaRef ds:uri="6a772ed1-4566-4f44-89da-888ab3374b10"/>
    <ds:schemaRef ds:uri="http://purl.org/dc/dcmitype/"/>
    <ds:schemaRef ds:uri="http://purl.org/dc/terms/"/>
    <ds:schemaRef ds:uri="http://purl.org/dc/elements/1.1/"/>
    <ds:schemaRef ds:uri="http://schemas.microsoft.com/office/2006/metadata/properties"/>
    <ds:schemaRef ds:uri="e8196715-887b-4b86-ac62-ba4c9d878925"/>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Rapportpresentation-mall 191204</Template>
  <TotalTime>136</TotalTime>
  <Words>408</Words>
  <Application>Microsoft Macintosh PowerPoint</Application>
  <PresentationFormat>Bredbild</PresentationFormat>
  <Paragraphs>35</Paragraphs>
  <Slides>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Georgia</vt:lpstr>
      <vt:lpstr>AvfallSverige-mall</vt:lpstr>
      <vt:lpstr>Kemisk återvinning för en fossilbränslefri energiåtervinning</vt:lpstr>
      <vt:lpstr>Projektorganisation</vt:lpstr>
      <vt:lpstr>Bakgrund</vt:lpstr>
      <vt:lpstr>Resultat</vt:lpstr>
      <vt:lpstr>Rekommendationer, urval</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Kemisk återvinning för en fossilbränslefri energiåtervinning</dc:title>
  <dc:creator>Hanna Ljungkvist</dc:creator>
  <cp:lastModifiedBy>Josefin Lindh</cp:lastModifiedBy>
  <cp:revision>4</cp:revision>
  <dcterms:created xsi:type="dcterms:W3CDTF">2022-04-13T06:54:34Z</dcterms:created>
  <dcterms:modified xsi:type="dcterms:W3CDTF">2022-05-04T08:09:52Z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0x010100D11B21C5C6A6AF4A8372B6F62A4EF135</vt:lpwstr>
  </property>
</Properties>
</file>