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64" r:id="rId2"/>
    <p:sldId id="265" r:id="rId3"/>
    <p:sldId id="266" r:id="rId4"/>
    <p:sldId id="267" r:id="rId5"/>
    <p:sldId id="270" r:id="rId6"/>
    <p:sldId id="271" r:id="rId7"/>
    <p:sldId id="268" r:id="rId8"/>
    <p:sldId id="269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56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just format 1 - Dekorfärg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just format 1 - Dekorfärg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57"/>
    <p:restoredTop sz="94684"/>
  </p:normalViewPr>
  <p:slideViewPr>
    <p:cSldViewPr snapToGrid="0" snapToObjects="1">
      <p:cViewPr varScale="1">
        <p:scale>
          <a:sx n="124" d="100"/>
          <a:sy n="124" d="100"/>
        </p:scale>
        <p:origin x="784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623F8-B430-2046-B694-FB0FAFDB97CB}" type="datetimeFigureOut">
              <a:rPr lang="sv-SE" smtClean="0"/>
              <a:t>2020-05-05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C78AF-77EE-8146-868A-7BEA0BB9E5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1290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_vit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2296" y="3578111"/>
            <a:ext cx="4067408" cy="1840394"/>
          </a:xfrm>
          <a:prstGeom prst="rect">
            <a:avLst/>
          </a:prstGeom>
        </p:spPr>
      </p:pic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Presentatör och datum</a:t>
            </a:r>
          </a:p>
        </p:txBody>
      </p:sp>
      <p:sp>
        <p:nvSpPr>
          <p:cNvPr id="9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PRESENTATIONS RUBRIK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 grundsida">
    <p:bg>
      <p:bgPr>
        <a:solidFill>
          <a:srgbClr val="5556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 bak grundsi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alphaModFix amt="9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11168829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11160126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913963"/>
            <a:ext cx="9144000" cy="152765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Förnamn Efternamn</a:t>
            </a:r>
            <a:br>
              <a:rPr lang="sv-SE" dirty="0"/>
            </a:br>
            <a:r>
              <a:rPr lang="sv-SE" dirty="0" err="1"/>
              <a:t>Mobilnr</a:t>
            </a:r>
            <a:r>
              <a:rPr lang="sv-SE" dirty="0"/>
              <a:t>, </a:t>
            </a:r>
            <a:r>
              <a:rPr lang="sv-SE" dirty="0" err="1"/>
              <a:t>Telefonnr</a:t>
            </a:r>
            <a:r>
              <a:rPr lang="sv-SE" dirty="0"/>
              <a:t>, e-postadress</a:t>
            </a:r>
            <a:br>
              <a:rPr lang="sv-SE" dirty="0"/>
            </a:br>
            <a:r>
              <a:rPr lang="sv-SE" dirty="0" err="1"/>
              <a:t>avfallsverige.se</a:t>
            </a:r>
            <a:endParaRPr lang="sv-SE" dirty="0"/>
          </a:p>
        </p:txBody>
      </p:sp>
      <p:pic>
        <p:nvPicPr>
          <p:cNvPr id="5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  <p:sp>
        <p:nvSpPr>
          <p:cNvPr id="6" name="textruta 5"/>
          <p:cNvSpPr txBox="1"/>
          <p:nvPr userDrawn="1"/>
        </p:nvSpPr>
        <p:spPr>
          <a:xfrm>
            <a:off x="5206524" y="4329592"/>
            <a:ext cx="1778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2"/>
                </a:solidFill>
              </a:rPr>
              <a:t>TACK!</a:t>
            </a:r>
            <a:endParaRPr lang="sv-SE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089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913963"/>
            <a:ext cx="9144000" cy="152765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Förnamn Efternamn</a:t>
            </a:r>
            <a:br>
              <a:rPr lang="sv-SE" dirty="0"/>
            </a:br>
            <a:r>
              <a:rPr lang="sv-SE" dirty="0" err="1"/>
              <a:t>Mobilnr</a:t>
            </a:r>
            <a:r>
              <a:rPr lang="sv-SE" dirty="0"/>
              <a:t>, </a:t>
            </a:r>
            <a:r>
              <a:rPr lang="sv-SE" dirty="0" err="1"/>
              <a:t>Telefonnr</a:t>
            </a:r>
            <a:r>
              <a:rPr lang="sv-SE" dirty="0"/>
              <a:t>, e-postadress</a:t>
            </a:r>
            <a:br>
              <a:rPr lang="sv-SE" dirty="0"/>
            </a:br>
            <a:r>
              <a:rPr lang="sv-SE" dirty="0" err="1"/>
              <a:t>avfallsverige.se</a:t>
            </a:r>
            <a:endParaRPr lang="sv-SE" dirty="0"/>
          </a:p>
        </p:txBody>
      </p:sp>
      <p:pic>
        <p:nvPicPr>
          <p:cNvPr id="5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  <p:sp>
        <p:nvSpPr>
          <p:cNvPr id="6" name="textruta 5"/>
          <p:cNvSpPr txBox="1"/>
          <p:nvPr userDrawn="1"/>
        </p:nvSpPr>
        <p:spPr>
          <a:xfrm>
            <a:off x="4645680" y="4329592"/>
            <a:ext cx="2900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2"/>
                </a:solidFill>
              </a:rPr>
              <a:t>THANK YOU</a:t>
            </a:r>
            <a:endParaRPr lang="sv-SE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005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ernativ För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Presentatör och datum</a:t>
            </a:r>
          </a:p>
        </p:txBody>
      </p:sp>
      <p:sp>
        <p:nvSpPr>
          <p:cNvPr id="7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PRESENTATIONS RUBRIK</a:t>
            </a:r>
          </a:p>
        </p:txBody>
      </p:sp>
      <p:pic>
        <p:nvPicPr>
          <p:cNvPr id="8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5225" y="3578111"/>
            <a:ext cx="4068384" cy="1840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23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t grund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pic>
        <p:nvPicPr>
          <p:cNvPr id="5" name="Picture 4" descr="log_green_ligg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158"/>
          </a:xfrm>
          <a:prstGeom prst="rect">
            <a:avLst/>
          </a:prstGeom>
        </p:spPr>
      </p:pic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9415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ön grund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grundsi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öd grundsid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blå grundsid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nröd grundsida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grön grundsid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15938" y="500062"/>
            <a:ext cx="10515600" cy="7154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formatet för bakgrundsrubriken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15938" y="158029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4270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62" r:id="rId10"/>
    <p:sldLayoutId id="2147483659" r:id="rId11"/>
    <p:sldLayoutId id="2147483660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23" userDrawn="1">
          <p15:clr>
            <a:srgbClr val="F26B43"/>
          </p15:clr>
        </p15:guide>
        <p15:guide id="2" pos="325" userDrawn="1">
          <p15:clr>
            <a:srgbClr val="F26B43"/>
          </p15:clr>
        </p15:guide>
        <p15:guide id="3" pos="7355" userDrawn="1">
          <p15:clr>
            <a:srgbClr val="F26B43"/>
          </p15:clr>
        </p15:guide>
        <p15:guide id="4" orient="horz" pos="356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vfallsverige.se/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/>
          <p:cNvSpPr>
            <a:spLocks noGrp="1"/>
          </p:cNvSpPr>
          <p:nvPr>
            <p:ph type="subTitle" idx="1"/>
          </p:nvPr>
        </p:nvSpPr>
        <p:spPr>
          <a:xfrm>
            <a:off x="1524000" y="2113755"/>
            <a:ext cx="9144000" cy="395269"/>
          </a:xfrm>
        </p:spPr>
        <p:txBody>
          <a:bodyPr/>
          <a:lstStyle/>
          <a:p>
            <a:r>
              <a:rPr lang="sv-SE" dirty="0"/>
              <a:t>Rapport 2020:11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dirty="0" err="1"/>
              <a:t>Ytemissioner</a:t>
            </a:r>
            <a:r>
              <a:rPr lang="sv-SE" sz="4000" dirty="0"/>
              <a:t> av deponigas</a:t>
            </a:r>
          </a:p>
        </p:txBody>
      </p:sp>
      <p:sp>
        <p:nvSpPr>
          <p:cNvPr id="4" name="Underrubrik 1">
            <a:extLst>
              <a:ext uri="{FF2B5EF4-FFF2-40B4-BE49-F238E27FC236}">
                <a16:creationId xmlns:a16="http://schemas.microsoft.com/office/drawing/2014/main" id="{51CDAAEA-E451-6E4A-8182-3FAB62012F74}"/>
              </a:ext>
            </a:extLst>
          </p:cNvPr>
          <p:cNvSpPr txBox="1">
            <a:spLocks/>
          </p:cNvSpPr>
          <p:nvPr/>
        </p:nvSpPr>
        <p:spPr>
          <a:xfrm>
            <a:off x="1501697" y="2605507"/>
            <a:ext cx="9144000" cy="3952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0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April 2020</a:t>
            </a:r>
          </a:p>
        </p:txBody>
      </p:sp>
    </p:spTree>
    <p:extLst>
      <p:ext uri="{BB962C8B-B14F-4D97-AF65-F5344CB8AC3E}">
        <p14:creationId xmlns:p14="http://schemas.microsoft.com/office/powerpoint/2010/main" val="925900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>
            <a:extLst>
              <a:ext uri="{FF2B5EF4-FFF2-40B4-BE49-F238E27FC236}">
                <a16:creationId xmlns:a16="http://schemas.microsoft.com/office/drawing/2014/main" id="{D4C68242-003B-9E4A-91C1-577E63AB1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sv-SE" sz="3200" dirty="0"/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E5B19FCA-C79B-424E-AE84-04A7C935B287}"/>
              </a:ext>
            </a:extLst>
          </p:cNvPr>
          <p:cNvSpPr txBox="1"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solidFill>
                  <a:srgbClr val="68A2A6"/>
                </a:solidFill>
              </a:rPr>
              <a:t>Genomförare:</a:t>
            </a:r>
          </a:p>
          <a:p>
            <a:r>
              <a:rPr lang="sv-SE" sz="2000" dirty="0">
                <a:solidFill>
                  <a:schemeClr val="tx1"/>
                </a:solidFill>
              </a:rPr>
              <a:t>Åsa </a:t>
            </a:r>
            <a:r>
              <a:rPr lang="sv-SE" sz="2000" dirty="0" err="1">
                <a:solidFill>
                  <a:schemeClr val="tx1"/>
                </a:solidFill>
              </a:rPr>
              <a:t>Kolmert</a:t>
            </a:r>
            <a:r>
              <a:rPr lang="sv-SE" sz="2000" dirty="0">
                <a:solidFill>
                  <a:schemeClr val="tx1"/>
                </a:solidFill>
              </a:rPr>
              <a:t> </a:t>
            </a:r>
            <a:r>
              <a:rPr lang="sv-SE" sz="2000" dirty="0" err="1">
                <a:solidFill>
                  <a:schemeClr val="tx1"/>
                </a:solidFill>
              </a:rPr>
              <a:t>Strickland</a:t>
            </a:r>
            <a:r>
              <a:rPr lang="sv-SE" sz="2000" dirty="0">
                <a:solidFill>
                  <a:schemeClr val="tx1"/>
                </a:solidFill>
              </a:rPr>
              <a:t>, </a:t>
            </a:r>
            <a:r>
              <a:rPr lang="sv-SE" sz="2000" dirty="0" err="1">
                <a:solidFill>
                  <a:schemeClr val="tx1"/>
                </a:solidFill>
              </a:rPr>
              <a:t>Sweco</a:t>
            </a:r>
            <a:r>
              <a:rPr lang="sv-SE" sz="2000" dirty="0">
                <a:solidFill>
                  <a:schemeClr val="tx1"/>
                </a:solidFill>
              </a:rPr>
              <a:t> Environment</a:t>
            </a:r>
          </a:p>
          <a:p>
            <a:r>
              <a:rPr lang="sv-SE" dirty="0">
                <a:solidFill>
                  <a:schemeClr val="tx1"/>
                </a:solidFill>
              </a:rPr>
              <a:t>Jenny </a:t>
            </a:r>
            <a:r>
              <a:rPr lang="sv-SE" dirty="0" err="1">
                <a:solidFill>
                  <a:schemeClr val="tx1"/>
                </a:solidFill>
              </a:rPr>
              <a:t>Kvistö</a:t>
            </a:r>
            <a:r>
              <a:rPr lang="sv-SE" dirty="0">
                <a:solidFill>
                  <a:schemeClr val="tx1"/>
                </a:solidFill>
              </a:rPr>
              <a:t>, </a:t>
            </a:r>
            <a:r>
              <a:rPr lang="sv-SE" dirty="0" err="1">
                <a:solidFill>
                  <a:schemeClr val="tx1"/>
                </a:solidFill>
              </a:rPr>
              <a:t>Sweco</a:t>
            </a:r>
            <a:r>
              <a:rPr lang="sv-SE" dirty="0">
                <a:solidFill>
                  <a:schemeClr val="tx1"/>
                </a:solidFill>
              </a:rPr>
              <a:t> Environment</a:t>
            </a:r>
          </a:p>
          <a:p>
            <a:r>
              <a:rPr lang="sv-SE" sz="2000" dirty="0">
                <a:solidFill>
                  <a:schemeClr val="tx1"/>
                </a:solidFill>
              </a:rPr>
              <a:t>Ida Arvidsson</a:t>
            </a:r>
            <a:r>
              <a:rPr lang="sv-SE" dirty="0">
                <a:solidFill>
                  <a:schemeClr val="tx1"/>
                </a:solidFill>
              </a:rPr>
              <a:t>, </a:t>
            </a:r>
            <a:r>
              <a:rPr lang="sv-SE" dirty="0" err="1">
                <a:solidFill>
                  <a:schemeClr val="tx1"/>
                </a:solidFill>
              </a:rPr>
              <a:t>Sweco</a:t>
            </a:r>
            <a:r>
              <a:rPr lang="sv-SE" dirty="0">
                <a:solidFill>
                  <a:schemeClr val="tx1"/>
                </a:solidFill>
              </a:rPr>
              <a:t> Environment</a:t>
            </a:r>
            <a:endParaRPr lang="sv-SE" sz="2000" dirty="0">
              <a:solidFill>
                <a:schemeClr val="tx1"/>
              </a:solidFill>
            </a:endParaRPr>
          </a:p>
          <a:p>
            <a:endParaRPr lang="sv-SE" sz="2000" dirty="0"/>
          </a:p>
          <a:p>
            <a:r>
              <a:rPr lang="sv-SE" sz="2000" dirty="0">
                <a:solidFill>
                  <a:srgbClr val="68A2A6"/>
                </a:solidFill>
              </a:rPr>
              <a:t>Projektledare:</a:t>
            </a:r>
          </a:p>
          <a:p>
            <a:r>
              <a:rPr lang="sv-SE" dirty="0">
                <a:solidFill>
                  <a:schemeClr val="tx1"/>
                </a:solidFill>
              </a:rPr>
              <a:t>Åsa </a:t>
            </a:r>
            <a:r>
              <a:rPr lang="sv-SE" dirty="0" err="1">
                <a:solidFill>
                  <a:schemeClr val="tx1"/>
                </a:solidFill>
              </a:rPr>
              <a:t>Kolmert</a:t>
            </a:r>
            <a:r>
              <a:rPr lang="sv-SE" dirty="0">
                <a:solidFill>
                  <a:schemeClr val="tx1"/>
                </a:solidFill>
              </a:rPr>
              <a:t> </a:t>
            </a:r>
            <a:r>
              <a:rPr lang="sv-SE" dirty="0" err="1">
                <a:solidFill>
                  <a:schemeClr val="tx1"/>
                </a:solidFill>
              </a:rPr>
              <a:t>Strickland</a:t>
            </a:r>
            <a:r>
              <a:rPr lang="sv-SE" dirty="0">
                <a:solidFill>
                  <a:schemeClr val="tx1"/>
                </a:solidFill>
              </a:rPr>
              <a:t>, </a:t>
            </a:r>
            <a:r>
              <a:rPr lang="sv-SE" dirty="0" err="1">
                <a:solidFill>
                  <a:schemeClr val="tx1"/>
                </a:solidFill>
              </a:rPr>
              <a:t>Sweco</a:t>
            </a:r>
            <a:r>
              <a:rPr lang="sv-SE" dirty="0">
                <a:solidFill>
                  <a:schemeClr val="tx1"/>
                </a:solidFill>
              </a:rPr>
              <a:t> Environment</a:t>
            </a:r>
          </a:p>
          <a:p>
            <a:endParaRPr lang="sv-SE" sz="2000" dirty="0"/>
          </a:p>
          <a:p>
            <a:r>
              <a:rPr lang="sv-SE" sz="2000" dirty="0">
                <a:solidFill>
                  <a:srgbClr val="68A2A6"/>
                </a:solidFill>
              </a:rPr>
              <a:t>Finansiär(er):</a:t>
            </a:r>
          </a:p>
          <a:p>
            <a:r>
              <a:rPr lang="sv-SE" sz="2000" dirty="0">
                <a:solidFill>
                  <a:schemeClr val="tx1"/>
                </a:solidFill>
              </a:rPr>
              <a:t>Avfall Sveriges utvecklingssatsning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762253C1-2717-49B8-AF35-F6651FCE58C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FFB1F23D-075C-D647-8A2F-2834F5F5DC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7076" y="1120831"/>
            <a:ext cx="3623646" cy="5126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675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6BDF98-E1AE-BD40-A7A8-34F968D01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Bakgrund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A6304C6-AD8C-DA49-A719-7CC88684796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42575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900" dirty="0"/>
              <a:t>Syftar till att jämföra olika metoder för mätning av diffusa utsläpp av deponigas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900" dirty="0"/>
              <a:t>Deponiägare ska med hjälp av denna rapport kunna ta ett beslut om vilken metod för mätning av deponigasutsläpp som ska användas.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900" dirty="0"/>
              <a:t>I studien medverkar: Region Gotland, Nordvästra Skånes Renhållning (NSR) och Hässleholm Miljö.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900" dirty="0"/>
              <a:t>Rapporten är del av en större studie i vilken Avfall Sverige är partner,  forskningsprojektet MEMO2.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900" dirty="0"/>
              <a:t>Syftet med rapporten som utgör bilaga 1 är att bidra till forskningen inom området mätning av deponigasutsläpp från deponier.</a:t>
            </a:r>
          </a:p>
          <a:p>
            <a:endParaRPr lang="sv-SE" dirty="0"/>
          </a:p>
        </p:txBody>
      </p:sp>
      <p:pic>
        <p:nvPicPr>
          <p:cNvPr id="6" name="Platshållare för bild 4">
            <a:extLst>
              <a:ext uri="{FF2B5EF4-FFF2-40B4-BE49-F238E27FC236}">
                <a16:creationId xmlns:a16="http://schemas.microsoft.com/office/drawing/2014/main" id="{FF59B44E-A3CD-4FF9-B8F0-F2239EE874D3}"/>
              </a:ext>
            </a:extLst>
          </p:cNvPr>
          <p:cNvPicPr>
            <a:picLocks noGrp="1"/>
          </p:cNvPicPr>
          <p:nvPr>
            <p:ph type="pic" sz="quarter" idx="12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821613" y="1397000"/>
            <a:ext cx="3733800" cy="4259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780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06418E-9900-E646-9474-81CD92A32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234" y="512763"/>
            <a:ext cx="7016827" cy="637410"/>
          </a:xfrm>
        </p:spPr>
        <p:txBody>
          <a:bodyPr anchor="ctr">
            <a:normAutofit/>
          </a:bodyPr>
          <a:lstStyle/>
          <a:p>
            <a:r>
              <a:rPr lang="sv-SE" sz="3200" dirty="0"/>
              <a:t>Utförande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87D9A21-1E20-9246-B39A-E6E61DCD37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5371226" cy="4258203"/>
          </a:xfrm>
        </p:spPr>
        <p:txBody>
          <a:bodyPr>
            <a:no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sv-SE" sz="1800" dirty="0"/>
              <a:t>Mätningar med fyra olika metoder på tre olika deponier i Sverige: Slite deponi på Gotland, Filborna deponi i Helsingborg och </a:t>
            </a:r>
            <a:r>
              <a:rPr lang="sv-SE" sz="1800" dirty="0" err="1"/>
              <a:t>Vankiva</a:t>
            </a:r>
            <a:r>
              <a:rPr lang="sv-SE" sz="1800" dirty="0"/>
              <a:t> deponi i Hässleholm. </a:t>
            </a:r>
          </a:p>
          <a:p>
            <a:pPr marL="285750" indent="-285750">
              <a:buFont typeface="Wingdings" charset="2"/>
              <a:buChar char="§"/>
            </a:pPr>
            <a:r>
              <a:rPr lang="sv-SE" sz="1800" dirty="0"/>
              <a:t>De metoder som jämfördes var:</a:t>
            </a:r>
          </a:p>
          <a:p>
            <a:pPr marL="800100" lvl="1" indent="-342900">
              <a:buFont typeface="Arial" charset="0"/>
              <a:buChar char="•"/>
            </a:pPr>
            <a:r>
              <a:rPr lang="sv-SE" sz="1800" dirty="0" err="1"/>
              <a:t>Fluxbox</a:t>
            </a:r>
            <a:r>
              <a:rPr lang="sv-SE" sz="1800" dirty="0"/>
              <a:t> (statisk kammare)</a:t>
            </a:r>
          </a:p>
          <a:p>
            <a:pPr marL="800100" lvl="1" indent="-342900">
              <a:buFont typeface="Arial" charset="0"/>
              <a:buChar char="•"/>
            </a:pPr>
            <a:r>
              <a:rPr lang="sv-SE" sz="1800" dirty="0"/>
              <a:t>Spårgas </a:t>
            </a:r>
          </a:p>
          <a:p>
            <a:pPr marL="800100" lvl="1" indent="-342900">
              <a:buFont typeface="Arial" charset="0"/>
              <a:buChar char="•"/>
            </a:pPr>
            <a:r>
              <a:rPr lang="sv-SE" sz="1800" dirty="0"/>
              <a:t>Drönarbaserad plymmätning (med sensor för metangas)</a:t>
            </a:r>
          </a:p>
          <a:p>
            <a:pPr marL="800100" lvl="1" indent="-342900">
              <a:buFont typeface="Arial" charset="0"/>
              <a:buChar char="•"/>
            </a:pPr>
            <a:r>
              <a:rPr lang="sv-SE" sz="1800" dirty="0"/>
              <a:t>Markbaserad plymmätning (OTM 33A)</a:t>
            </a:r>
          </a:p>
          <a:p>
            <a:pPr marL="285750" indent="-285750">
              <a:buFont typeface="Wingdings" charset="2"/>
              <a:buChar char="§"/>
            </a:pPr>
            <a:r>
              <a:rPr lang="sv-SE" sz="1800" dirty="0"/>
              <a:t>Alla fyra mätmetoder utfördes samtidigt vid samma deponier, under samma väder- och lufttrycksförhållanden med syfte att kunna jämföra resultaten. </a:t>
            </a:r>
          </a:p>
        </p:txBody>
      </p:sp>
      <p:pic>
        <p:nvPicPr>
          <p:cNvPr id="5" name="Picture 23">
            <a:extLst>
              <a:ext uri="{FF2B5EF4-FFF2-40B4-BE49-F238E27FC236}">
                <a16:creationId xmlns:a16="http://schemas.microsoft.com/office/drawing/2014/main" id="{675B4DF6-738E-440E-8F32-A06E6E608D40}"/>
              </a:ext>
            </a:extLst>
          </p:cNvPr>
          <p:cNvPicPr>
            <a:picLocks noGrp="1"/>
          </p:cNvPicPr>
          <p:nvPr>
            <p:ph type="pic" sz="quarter" idx="12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 bwMode="auto">
          <a:xfrm>
            <a:off x="6304838" y="1397530"/>
            <a:ext cx="5371226" cy="425820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83912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06418E-9900-E646-9474-81CD92A32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Resultat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87D9A21-1E20-9246-B39A-E6E61DCD37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8" y="1397530"/>
            <a:ext cx="6474410" cy="425820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Tre av metoderna kunde beräkna ett totalflöde.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Resultaten varierade, men låg inom samma magnitud (se bild till höger). I jämförelse med det kontrollerade deponigasuttaget, utvinns ca 50%, 30% respektive 41% av deponigasen i uttagsystemet på dessa tre deponier.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Både utförande och resultat beskrivs i detalj i den forskningsrapport som är resultatet av studien och som utgör en bilaga till Avfall Sverige rapporten. </a:t>
            </a:r>
          </a:p>
        </p:txBody>
      </p:sp>
      <p:graphicFrame>
        <p:nvGraphicFramePr>
          <p:cNvPr id="7" name="Platshållare för bild 6">
            <a:extLst>
              <a:ext uri="{FF2B5EF4-FFF2-40B4-BE49-F238E27FC236}">
                <a16:creationId xmlns:a16="http://schemas.microsoft.com/office/drawing/2014/main" id="{B9934372-FFA9-4510-A6B1-132A6482924E}"/>
              </a:ext>
            </a:extLst>
          </p:cNvPr>
          <p:cNvGraphicFramePr>
            <a:graphicFrameLocks noGrp="1" noChangeAspect="1"/>
          </p:cNvGraphicFramePr>
          <p:nvPr>
            <p:ph type="pic" sz="quarter" idx="12"/>
            <p:extLst>
              <p:ext uri="{D42A27DB-BD31-4B8C-83A1-F6EECF244321}">
                <p14:modId xmlns:p14="http://schemas.microsoft.com/office/powerpoint/2010/main" val="732139551"/>
              </p:ext>
            </p:extLst>
          </p:nvPr>
        </p:nvGraphicFramePr>
        <p:xfrm>
          <a:off x="6557210" y="1038344"/>
          <a:ext cx="5118852" cy="3916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r:id="rId3" imgW="4448344" imgH="3402874" progId="Origin95.Graph">
                  <p:embed/>
                </p:oleObj>
              </mc:Choice>
              <mc:Fallback>
                <p:oleObj r:id="rId3" imgW="4448344" imgH="3402874" progId="Origin95.Graph">
                  <p:embed/>
                  <p:pic>
                    <p:nvPicPr>
                      <p:cNvPr id="6" name="Objekt 5">
                        <a:extLst>
                          <a:ext uri="{FF2B5EF4-FFF2-40B4-BE49-F238E27FC236}">
                            <a16:creationId xmlns:a16="http://schemas.microsoft.com/office/drawing/2014/main" id="{1C4FAEDB-A9B8-4EFA-A04F-65A7E766997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7210" y="1038344"/>
                        <a:ext cx="5118852" cy="39167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9379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73639A-B709-AB4A-B384-F69AACAF8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Slutsatser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F5EF221-8C43-1E4F-8D84-27D8FEA1435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10663340" cy="4258203"/>
          </a:xfrm>
        </p:spPr>
        <p:txBody>
          <a:bodyPr>
            <a:normAutofit/>
          </a:bodyPr>
          <a:lstStyle/>
          <a:p>
            <a:pPr marL="342900" indent="-342900">
              <a:buFont typeface="Wingdings" charset="2"/>
              <a:buChar char="§"/>
            </a:pPr>
            <a:r>
              <a:rPr lang="sv-SE" dirty="0"/>
              <a:t>Jämförelsen av 12 deponigasmätningar visade att de största utsläppen sker från yngre (dvs aktiva från mitten av 70-talet och framåt), icke sluttäckta deponier. Mätningar och åtgärder bör därför fokuseras på dessa typer av deponier.</a:t>
            </a:r>
          </a:p>
          <a:p>
            <a:pPr marL="342900" indent="-342900">
              <a:buFont typeface="Wingdings" charset="2"/>
              <a:buChar char="§"/>
            </a:pPr>
            <a:r>
              <a:rPr lang="sv-SE" dirty="0"/>
              <a:t>Litteraturstudien visade att det finns en mängd olika metoder för mätning av metanutsläpp från deponier.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sv-SE" dirty="0"/>
              <a:t>Rekommenderade metoder för deponigasmätning finns endast i två av de länder som har undersökts i denna studie: I Danmark ska spårgasmetoden användas och i Storbritannien statiska kammare (eng. </a:t>
            </a:r>
            <a:r>
              <a:rPr lang="sv-SE" dirty="0" err="1"/>
              <a:t>fluxbox</a:t>
            </a:r>
            <a:r>
              <a:rPr lang="sv-SE" dirty="0"/>
              <a:t> eller </a:t>
            </a:r>
            <a:r>
              <a:rPr lang="sv-SE" dirty="0" err="1"/>
              <a:t>surface</a:t>
            </a:r>
            <a:r>
              <a:rPr lang="sv-SE" dirty="0"/>
              <a:t> flux </a:t>
            </a:r>
            <a:r>
              <a:rPr lang="sv-SE" dirty="0" err="1"/>
              <a:t>chambers</a:t>
            </a:r>
            <a:r>
              <a:rPr lang="sv-SE" dirty="0"/>
              <a:t>) i kombination med ”walkover” (ytmätningar i sektioner över deponin med ett handhållet, känsligt instrument). </a:t>
            </a:r>
          </a:p>
          <a:p>
            <a:pPr marL="342900" indent="-342900">
              <a:buFont typeface="Wingdings" charset="2"/>
              <a:buChar char="§"/>
            </a:pPr>
            <a:r>
              <a:rPr lang="sv-SE" dirty="0"/>
              <a:t>I Sverige saknas en nationellt vedertagen metod. Avsaknaden av en standardmetod gör det svårt att jämföra resultat mellan deponier.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69121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73639A-B709-AB4A-B384-F69AACAF8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Slutsatser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F5EF221-8C43-1E4F-8D84-27D8FEA1435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9660450" cy="4258203"/>
          </a:xfrm>
        </p:spPr>
        <p:txBody>
          <a:bodyPr>
            <a:norm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sv-SE" dirty="0"/>
              <a:t>Alla fyra mätmetoder har sina för- och nackdelar</a:t>
            </a:r>
          </a:p>
          <a:p>
            <a:pPr marL="285750" indent="-285750">
              <a:buFont typeface="Wingdings" charset="2"/>
              <a:buChar char="§"/>
            </a:pPr>
            <a:r>
              <a:rPr lang="sv-SE" dirty="0"/>
              <a:t>Om syftet är att kvantifiera de totala utsläppen från en deponi finns två möjliga metoder, som båda visade sig ge likvärdiga resultat i studien:</a:t>
            </a:r>
          </a:p>
          <a:p>
            <a:pPr lvl="1"/>
            <a:r>
              <a:rPr lang="sv-SE" dirty="0"/>
              <a:t>•   Spårgasmetoden</a:t>
            </a:r>
          </a:p>
          <a:p>
            <a:pPr lvl="1"/>
            <a:r>
              <a:rPr lang="sv-SE" dirty="0"/>
              <a:t>•   Drönarbaserad plymmätning</a:t>
            </a:r>
          </a:p>
          <a:p>
            <a:pPr marL="285750" indent="-285750">
              <a:buFont typeface="Wingdings" charset="2"/>
              <a:buChar char="§"/>
            </a:pPr>
            <a:r>
              <a:rPr lang="sv-SE" dirty="0"/>
              <a:t>Om syftet är att minska utsläppen från en deponi är det viktigt att utföra en screening av området för att hitta hot-</a:t>
            </a:r>
            <a:r>
              <a:rPr lang="sv-SE" dirty="0" err="1"/>
              <a:t>spots</a:t>
            </a:r>
            <a:r>
              <a:rPr lang="sv-SE" dirty="0"/>
              <a:t>. Följande metoder rekommenderas, både i kombination och individuellt:</a:t>
            </a:r>
          </a:p>
          <a:p>
            <a:pPr lvl="1"/>
            <a:r>
              <a:rPr lang="sv-SE" dirty="0"/>
              <a:t>•   Walkover- och </a:t>
            </a:r>
            <a:r>
              <a:rPr lang="sv-SE" dirty="0" err="1"/>
              <a:t>fluxboxundersökning</a:t>
            </a:r>
            <a:r>
              <a:rPr lang="sv-SE" dirty="0"/>
              <a:t> enligt LFTGN07</a:t>
            </a:r>
          </a:p>
          <a:p>
            <a:pPr lvl="1"/>
            <a:r>
              <a:rPr lang="sv-SE" dirty="0"/>
              <a:t>•   Drönarbaserad plymmätning</a:t>
            </a:r>
          </a:p>
          <a:p>
            <a:pPr lvl="1"/>
            <a:r>
              <a:rPr lang="sv-SE" dirty="0"/>
              <a:t>•   Markbaserad plymmätning (OTM-33A)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  <a:p>
            <a:endParaRPr lang="sv-SE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5DD5958-FCDA-49C5-9F92-0737E2B5D9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7686" y="162114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71741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C75405-E0AD-3E4D-A5AF-2AE73C42B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200" dirty="0"/>
              <a:t>Rapportinformation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0ADCDA3-280B-4B40-998E-17282984CE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kern="0" dirty="0"/>
              <a:t>Rapporten finns för nedladdning (kostnadsfritt för Avfall Sveriges medlemmar) från </a:t>
            </a:r>
            <a:r>
              <a:rPr lang="sv-SE" kern="0" dirty="0">
                <a:hlinkClick r:id="rId2"/>
              </a:rPr>
              <a:t>www.avfallsverige.se</a:t>
            </a:r>
            <a:endParaRPr lang="sv-SE" kern="0" dirty="0"/>
          </a:p>
          <a:p>
            <a:endParaRPr lang="sv-SE" kern="0" dirty="0"/>
          </a:p>
          <a:p>
            <a:r>
              <a:rPr lang="sv-SE" kern="0" dirty="0"/>
              <a:t>Mer information om detta projekt kan du få från:</a:t>
            </a:r>
          </a:p>
          <a:p>
            <a:r>
              <a:rPr lang="sv-SE" kern="0" dirty="0"/>
              <a:t>Johan Fagerqvist, rådgivare för deponerings- och avfallsanläggningar</a:t>
            </a:r>
          </a:p>
          <a:p>
            <a:r>
              <a:rPr lang="sv-SE" kern="0" dirty="0"/>
              <a:t>Tel. 040- 35 66 24, </a:t>
            </a:r>
            <a:r>
              <a:rPr lang="sv-SE" kern="0" dirty="0" err="1"/>
              <a:t>e-post:johan.fagerqvist@avfallsverige.se</a:t>
            </a:r>
            <a:endParaRPr lang="sv-SE" kern="0" dirty="0"/>
          </a:p>
          <a:p>
            <a:r>
              <a:rPr lang="sv-SE" kern="0" dirty="0"/>
              <a:t>	</a:t>
            </a:r>
          </a:p>
          <a:p>
            <a:endParaRPr lang="sv-SE" dirty="0"/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7A8CD13-ABA9-554D-AD69-465ACB141EA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580263107"/>
      </p:ext>
    </p:extLst>
  </p:cSld>
  <p:clrMapOvr>
    <a:masterClrMapping/>
  </p:clrMapOvr>
</p:sld>
</file>

<file path=ppt/theme/theme1.xml><?xml version="1.0" encoding="utf-8"?>
<a:theme xmlns:a="http://schemas.openxmlformats.org/drawingml/2006/main" name="AvfallSverige-mall">
  <a:themeElements>
    <a:clrScheme name="Avfall Sverige">
      <a:dk1>
        <a:sysClr val="windowText" lastClr="000000"/>
      </a:dk1>
      <a:lt1>
        <a:sysClr val="window" lastClr="FFFFFF"/>
      </a:lt1>
      <a:dk2>
        <a:srgbClr val="007079"/>
      </a:dk2>
      <a:lt2>
        <a:srgbClr val="669C9F"/>
      </a:lt2>
      <a:accent1>
        <a:srgbClr val="004C73"/>
      </a:accent1>
      <a:accent2>
        <a:srgbClr val="51B8CF"/>
      </a:accent2>
      <a:accent3>
        <a:srgbClr val="9B064A"/>
      </a:accent3>
      <a:accent4>
        <a:srgbClr val="EC9C00"/>
      </a:accent4>
      <a:accent5>
        <a:srgbClr val="44A12B"/>
      </a:accent5>
      <a:accent6>
        <a:srgbClr val="CC003A"/>
      </a:accent6>
      <a:hlink>
        <a:srgbClr val="0000FF"/>
      </a:hlink>
      <a:folHlink>
        <a:srgbClr val="800080"/>
      </a:folHlink>
    </a:clrScheme>
    <a:fontScheme name="Georgia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apportpresentation-mall 190429" id="{B66FCBE3-748F-3C4D-8ABD-947A9AFB897E}" vid="{BA1568FF-1C9B-9F49-924E-93DC5DC385A9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551</Words>
  <Application>Microsoft Macintosh PowerPoint</Application>
  <PresentationFormat>Bredbild</PresentationFormat>
  <Paragraphs>52</Paragraphs>
  <Slides>8</Slides>
  <Notes>0</Notes>
  <HiddenSlides>0</HiddenSlides>
  <MMClips>0</MMClips>
  <ScaleCrop>false</ScaleCrop>
  <HeadingPairs>
    <vt:vector size="8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4" baseType="lpstr">
      <vt:lpstr>Arial</vt:lpstr>
      <vt:lpstr>Calibri</vt:lpstr>
      <vt:lpstr>Georgia</vt:lpstr>
      <vt:lpstr>Wingdings</vt:lpstr>
      <vt:lpstr>AvfallSverige-mall</vt:lpstr>
      <vt:lpstr>Origin95.Graph</vt:lpstr>
      <vt:lpstr>Ytemissioner av deponigas</vt:lpstr>
      <vt:lpstr>PowerPoint-presentation</vt:lpstr>
      <vt:lpstr>Bakgrund</vt:lpstr>
      <vt:lpstr>Utförande</vt:lpstr>
      <vt:lpstr>Resultat</vt:lpstr>
      <vt:lpstr>Slutsatser</vt:lpstr>
      <vt:lpstr>Slutsatser</vt:lpstr>
      <vt:lpstr>Rapportinformation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Ytemissioner av deponigas</dc:title>
  <dc:creator>Kolmert Strickland, Åsa</dc:creator>
  <cp:lastModifiedBy>Josefin Berglund</cp:lastModifiedBy>
  <cp:revision>15</cp:revision>
  <dcterms:created xsi:type="dcterms:W3CDTF">2020-04-14T19:06:08Z</dcterms:created>
  <dcterms:modified xsi:type="dcterms:W3CDTF">2020-05-05T08:35:48Z</dcterms:modified>
</cp:coreProperties>
</file>