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70" r:id="rId6"/>
    <p:sldId id="271" r:id="rId7"/>
    <p:sldId id="268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7"/>
    <p:restoredTop sz="94684"/>
  </p:normalViewPr>
  <p:slideViewPr>
    <p:cSldViewPr snapToGrid="0" snapToObjects="1">
      <p:cViewPr varScale="1">
        <p:scale>
          <a:sx n="124" d="100"/>
          <a:sy n="124" d="100"/>
        </p:scale>
        <p:origin x="7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2020:11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Ytemissioner</a:t>
            </a:r>
            <a:r>
              <a:rPr lang="sv-SE" sz="4000" dirty="0"/>
              <a:t> av deponigas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3200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Åsa </a:t>
            </a:r>
            <a:r>
              <a:rPr lang="sv-SE" sz="2000" dirty="0" err="1">
                <a:solidFill>
                  <a:schemeClr val="tx1"/>
                </a:solidFill>
              </a:rPr>
              <a:t>Kolmert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err="1">
                <a:solidFill>
                  <a:schemeClr val="tx1"/>
                </a:solidFill>
              </a:rPr>
              <a:t>Strickland</a:t>
            </a:r>
            <a:r>
              <a:rPr lang="sv-SE" sz="2000" dirty="0">
                <a:solidFill>
                  <a:schemeClr val="tx1"/>
                </a:solidFill>
              </a:rPr>
              <a:t>, </a:t>
            </a:r>
            <a:r>
              <a:rPr lang="sv-SE" sz="2000" dirty="0" err="1">
                <a:solidFill>
                  <a:schemeClr val="tx1"/>
                </a:solidFill>
              </a:rPr>
              <a:t>Sweco</a:t>
            </a:r>
            <a:r>
              <a:rPr lang="sv-SE" sz="20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dirty="0">
                <a:solidFill>
                  <a:schemeClr val="tx1"/>
                </a:solidFill>
              </a:rPr>
              <a:t>Jenny </a:t>
            </a:r>
            <a:r>
              <a:rPr lang="sv-SE" dirty="0" err="1">
                <a:solidFill>
                  <a:schemeClr val="tx1"/>
                </a:solidFill>
              </a:rPr>
              <a:t>Kvistö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err="1">
                <a:solidFill>
                  <a:schemeClr val="tx1"/>
                </a:solidFill>
              </a:rPr>
              <a:t>Sweco</a:t>
            </a:r>
            <a:r>
              <a:rPr lang="sv-SE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2000" dirty="0">
                <a:solidFill>
                  <a:schemeClr val="tx1"/>
                </a:solidFill>
              </a:rPr>
              <a:t>Ida Arvidsson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err="1">
                <a:solidFill>
                  <a:schemeClr val="tx1"/>
                </a:solidFill>
              </a:rPr>
              <a:t>Sweco</a:t>
            </a:r>
            <a:r>
              <a:rPr lang="sv-SE" dirty="0">
                <a:solidFill>
                  <a:schemeClr val="tx1"/>
                </a:solidFill>
              </a:rPr>
              <a:t> Environment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dirty="0">
                <a:solidFill>
                  <a:schemeClr val="tx1"/>
                </a:solidFill>
              </a:rPr>
              <a:t>Åsa </a:t>
            </a:r>
            <a:r>
              <a:rPr lang="sv-SE" dirty="0" err="1">
                <a:solidFill>
                  <a:schemeClr val="tx1"/>
                </a:solidFill>
              </a:rPr>
              <a:t>Kolmert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Strickland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err="1">
                <a:solidFill>
                  <a:schemeClr val="tx1"/>
                </a:solidFill>
              </a:rPr>
              <a:t>Sweco</a:t>
            </a:r>
            <a:r>
              <a:rPr lang="sv-SE" dirty="0">
                <a:solidFill>
                  <a:schemeClr val="tx1"/>
                </a:solidFill>
              </a:rPr>
              <a:t> Environment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62253C1-2717-49B8-AF35-F6651FCE58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FB1F23D-075C-D647-8A2F-2834F5F5D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076" y="1120831"/>
            <a:ext cx="3623646" cy="512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42575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Syftar till att jämföra olika metoder för mätning av diffusa utsläpp av deponigas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Deponiägare ska med hjälp av denna rapport kunna ta ett beslut om vilken metod för mätning av deponigasutsläpp som ska användas.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I studien medverkar: Region Gotland, Nordvästra Skånes Renhållning (NSR) och Hässleholm Miljö.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Rapporten är del av en större studie i vilken Avfall Sverige är partner,  forskningsprojektet MEMO2.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900" dirty="0"/>
              <a:t>Syftet med rapporten som utgör bilaga 1 är att bidra till forskningen inom området mätning av deponigasutsläpp från deponier.</a:t>
            </a:r>
          </a:p>
          <a:p>
            <a:endParaRPr lang="sv-SE" dirty="0"/>
          </a:p>
        </p:txBody>
      </p:sp>
      <p:pic>
        <p:nvPicPr>
          <p:cNvPr id="6" name="Platshållare för bild 4">
            <a:extLst>
              <a:ext uri="{FF2B5EF4-FFF2-40B4-BE49-F238E27FC236}">
                <a16:creationId xmlns:a16="http://schemas.microsoft.com/office/drawing/2014/main" id="{FF59B44E-A3CD-4FF9-B8F0-F2239EE874D3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21613" y="1397000"/>
            <a:ext cx="3733800" cy="425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 anchor="ctr">
            <a:normAutofit/>
          </a:bodyPr>
          <a:lstStyle/>
          <a:p>
            <a:r>
              <a:rPr lang="sv-SE" sz="3200" dirty="0"/>
              <a:t>Utförande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5371226" cy="4258203"/>
          </a:xfrm>
        </p:spPr>
        <p:txBody>
          <a:bodyPr>
            <a:no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sv-SE" sz="1800" dirty="0"/>
              <a:t>Mätningar med fyra olika metoder på tre olika deponier i Sverige: Slite deponi på Gotland, Filborna deponi i Helsingborg och </a:t>
            </a:r>
            <a:r>
              <a:rPr lang="sv-SE" sz="1800" dirty="0" err="1"/>
              <a:t>Vankiva</a:t>
            </a:r>
            <a:r>
              <a:rPr lang="sv-SE" sz="1800" dirty="0"/>
              <a:t> deponi i Hässleholm. </a:t>
            </a:r>
          </a:p>
          <a:p>
            <a:pPr marL="285750" indent="-285750">
              <a:buFont typeface="Wingdings" charset="2"/>
              <a:buChar char="§"/>
            </a:pPr>
            <a:r>
              <a:rPr lang="sv-SE" sz="1800" dirty="0"/>
              <a:t>De metoder som jämfördes var:</a:t>
            </a:r>
          </a:p>
          <a:p>
            <a:pPr marL="800100" lvl="1" indent="-342900">
              <a:buFont typeface="Arial" charset="0"/>
              <a:buChar char="•"/>
            </a:pPr>
            <a:r>
              <a:rPr lang="sv-SE" sz="1800" dirty="0" err="1"/>
              <a:t>Fluxbox</a:t>
            </a:r>
            <a:r>
              <a:rPr lang="sv-SE" sz="1800" dirty="0"/>
              <a:t> (statisk kammare)</a:t>
            </a:r>
          </a:p>
          <a:p>
            <a:pPr marL="800100" lvl="1" indent="-342900">
              <a:buFont typeface="Arial" charset="0"/>
              <a:buChar char="•"/>
            </a:pPr>
            <a:r>
              <a:rPr lang="sv-SE" sz="1800" dirty="0"/>
              <a:t>Spårgas </a:t>
            </a:r>
          </a:p>
          <a:p>
            <a:pPr marL="800100" lvl="1" indent="-342900">
              <a:buFont typeface="Arial" charset="0"/>
              <a:buChar char="•"/>
            </a:pPr>
            <a:r>
              <a:rPr lang="sv-SE" sz="1800" dirty="0"/>
              <a:t>Drönarbaserad plymmätning (med sensor för metangas)</a:t>
            </a:r>
          </a:p>
          <a:p>
            <a:pPr marL="800100" lvl="1" indent="-342900">
              <a:buFont typeface="Arial" charset="0"/>
              <a:buChar char="•"/>
            </a:pPr>
            <a:r>
              <a:rPr lang="sv-SE" sz="1800" dirty="0"/>
              <a:t>Markbaserad plymmätning (OTM 33A)</a:t>
            </a:r>
          </a:p>
          <a:p>
            <a:pPr marL="285750" indent="-285750">
              <a:buFont typeface="Wingdings" charset="2"/>
              <a:buChar char="§"/>
            </a:pPr>
            <a:r>
              <a:rPr lang="sv-SE" sz="1800" dirty="0"/>
              <a:t>Alla fyra mätmetoder utfördes samtidigt vid samma deponier, under samma väder- och lufttrycksförhållanden med syfte att kunna jämföra resultaten. </a:t>
            </a:r>
          </a:p>
        </p:txBody>
      </p:sp>
      <p:pic>
        <p:nvPicPr>
          <p:cNvPr id="5" name="Picture 23">
            <a:extLst>
              <a:ext uri="{FF2B5EF4-FFF2-40B4-BE49-F238E27FC236}">
                <a16:creationId xmlns:a16="http://schemas.microsoft.com/office/drawing/2014/main" id="{675B4DF6-738E-440E-8F32-A06E6E608D40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6304838" y="1397530"/>
            <a:ext cx="5371226" cy="42582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6474410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Tre av metoderna kunde beräkna ett totalflöde.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Resultaten varierade, men låg inom samma magnitud (se bild till höger). I jämförelse med det kontrollerade deponigasuttaget, utvinns ca 50%, 30% respektive 41% av deponigasen i uttagsystemet på dessa tre deponier.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Både utförande och resultat beskrivs i detalj i den forskningsrapport som är resultatet av studien och som utgör en bilaga till Avfall Sverige rapporten. </a:t>
            </a:r>
          </a:p>
        </p:txBody>
      </p:sp>
      <p:graphicFrame>
        <p:nvGraphicFramePr>
          <p:cNvPr id="7" name="Platshållare för bild 6">
            <a:extLst>
              <a:ext uri="{FF2B5EF4-FFF2-40B4-BE49-F238E27FC236}">
                <a16:creationId xmlns:a16="http://schemas.microsoft.com/office/drawing/2014/main" id="{B9934372-FFA9-4510-A6B1-132A6482924E}"/>
              </a:ext>
            </a:extLst>
          </p:cNvPr>
          <p:cNvGraphicFramePr>
            <a:graphicFrameLocks noGrp="1" noChangeAspect="1"/>
          </p:cNvGraphicFramePr>
          <p:nvPr>
            <p:ph type="pic" sz="quarter" idx="12"/>
            <p:extLst>
              <p:ext uri="{D42A27DB-BD31-4B8C-83A1-F6EECF244321}">
                <p14:modId xmlns:p14="http://schemas.microsoft.com/office/powerpoint/2010/main" val="732139551"/>
              </p:ext>
            </p:extLst>
          </p:nvPr>
        </p:nvGraphicFramePr>
        <p:xfrm>
          <a:off x="6557210" y="1038344"/>
          <a:ext cx="5118852" cy="39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3" imgW="4448344" imgH="3402874" progId="Origin95.Graph">
                  <p:embed/>
                </p:oleObj>
              </mc:Choice>
              <mc:Fallback>
                <p:oleObj r:id="rId3" imgW="4448344" imgH="3402874" progId="Origin95.Graph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1C4FAEDB-A9B8-4EFA-A04F-65A7E76699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210" y="1038344"/>
                        <a:ext cx="5118852" cy="391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37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663340" cy="4258203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sv-SE" dirty="0"/>
              <a:t>Jämförelsen av 12 deponigasmätningar visade att de största utsläppen sker från yngre (dvs aktiva från mitten av 70-talet och framåt), icke sluttäckta deponier. Mätningar och åtgärder bör därför fokuseras på dessa typer av deponier.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/>
              <a:t>Litteraturstudien visade att det finns en mängd olika metoder för mätning av metanutsläpp från deponier.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Rekommenderade metoder för deponigasmätning finns endast i två av de länder som har undersökts i denna studie: I Danmark ska spårgasmetoden användas och i Storbritannien statiska kammare (eng. </a:t>
            </a:r>
            <a:r>
              <a:rPr lang="sv-SE" dirty="0" err="1"/>
              <a:t>fluxbox</a:t>
            </a:r>
            <a:r>
              <a:rPr lang="sv-SE" dirty="0"/>
              <a:t> eller </a:t>
            </a:r>
            <a:r>
              <a:rPr lang="sv-SE" dirty="0" err="1"/>
              <a:t>surface</a:t>
            </a:r>
            <a:r>
              <a:rPr lang="sv-SE" dirty="0"/>
              <a:t> flux </a:t>
            </a:r>
            <a:r>
              <a:rPr lang="sv-SE" dirty="0" err="1"/>
              <a:t>chambers</a:t>
            </a:r>
            <a:r>
              <a:rPr lang="sv-SE" dirty="0"/>
              <a:t>) i kombination med ”walkover” (ytmätningar i sektioner över deponin med ett handhållet, känsligt instrument). </a:t>
            </a:r>
          </a:p>
          <a:p>
            <a:pPr marL="342900" indent="-342900">
              <a:buFont typeface="Wingdings" charset="2"/>
              <a:buChar char="§"/>
            </a:pPr>
            <a:r>
              <a:rPr lang="sv-SE" dirty="0"/>
              <a:t>I Sverige saknas en nationellt vedertagen metod. Avsaknaden av en standardmetod gör det svårt att jämföra resultat mellan deponier.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912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660450" cy="4258203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sv-SE" dirty="0"/>
              <a:t>Alla fyra mätmetoder har sina för- och nackdelar</a:t>
            </a:r>
          </a:p>
          <a:p>
            <a:pPr marL="285750" indent="-285750">
              <a:buFont typeface="Wingdings" charset="2"/>
              <a:buChar char="§"/>
            </a:pPr>
            <a:r>
              <a:rPr lang="sv-SE" dirty="0"/>
              <a:t>Om syftet är att kvantifiera de totala utsläppen från en deponi finns två möjliga metoder, som båda visade sig ge likvärdiga resultat i studien:</a:t>
            </a:r>
          </a:p>
          <a:p>
            <a:pPr lvl="1"/>
            <a:r>
              <a:rPr lang="sv-SE" dirty="0"/>
              <a:t>•   Spårgasmetoden</a:t>
            </a:r>
          </a:p>
          <a:p>
            <a:pPr lvl="1"/>
            <a:r>
              <a:rPr lang="sv-SE" dirty="0"/>
              <a:t>•   Drönarbaserad plymmätning</a:t>
            </a:r>
          </a:p>
          <a:p>
            <a:pPr marL="285750" indent="-285750">
              <a:buFont typeface="Wingdings" charset="2"/>
              <a:buChar char="§"/>
            </a:pPr>
            <a:r>
              <a:rPr lang="sv-SE" dirty="0"/>
              <a:t>Om syftet är att minska utsläppen från en deponi är det viktigt att utföra en screening av området för att hitta hot-</a:t>
            </a:r>
            <a:r>
              <a:rPr lang="sv-SE" dirty="0" err="1"/>
              <a:t>spots</a:t>
            </a:r>
            <a:r>
              <a:rPr lang="sv-SE" dirty="0"/>
              <a:t>. Följande metoder rekommenderas, både i kombination och individuellt:</a:t>
            </a:r>
          </a:p>
          <a:p>
            <a:pPr lvl="1"/>
            <a:r>
              <a:rPr lang="sv-SE" dirty="0"/>
              <a:t>•   Walkover- och </a:t>
            </a:r>
            <a:r>
              <a:rPr lang="sv-SE" dirty="0" err="1"/>
              <a:t>fluxboxundersökning</a:t>
            </a:r>
            <a:r>
              <a:rPr lang="sv-SE" dirty="0"/>
              <a:t> enligt LFTGN07</a:t>
            </a:r>
          </a:p>
          <a:p>
            <a:pPr lvl="1"/>
            <a:r>
              <a:rPr lang="sv-SE" dirty="0"/>
              <a:t>•   Drönarbaserad plymmätning</a:t>
            </a:r>
          </a:p>
          <a:p>
            <a:pPr lvl="1"/>
            <a:r>
              <a:rPr lang="sv-SE" dirty="0"/>
              <a:t>•   Markbaserad plymmätning (OTM-33A)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DD5958-FCDA-49C5-9F92-0737E2B5D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686" y="16211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Johan Fagerqvist, rådgivare för deponerings- och avfallsanläggningar</a:t>
            </a:r>
          </a:p>
          <a:p>
            <a:r>
              <a:rPr lang="sv-SE" kern="0" dirty="0"/>
              <a:t>Tel. 040- 35 66 24, </a:t>
            </a:r>
            <a:r>
              <a:rPr lang="sv-SE" kern="0" dirty="0" err="1"/>
              <a:t>e-post:johan.fagerqvist@avfallsverige.se</a:t>
            </a:r>
            <a:endParaRPr lang="sv-SE" kern="0" dirty="0"/>
          </a:p>
          <a:p>
            <a:r>
              <a:rPr lang="sv-SE" kern="0" dirty="0"/>
              <a:t>	</a:t>
            </a:r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551</Words>
  <Application>Microsoft Macintosh PowerPoint</Application>
  <PresentationFormat>Bredbild</PresentationFormat>
  <Paragraphs>52</Paragraphs>
  <Slides>8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AvfallSverige-mall</vt:lpstr>
      <vt:lpstr>Origin95.Graph</vt:lpstr>
      <vt:lpstr>Ytemissioner av deponigas</vt:lpstr>
      <vt:lpstr>PowerPoint-presentation</vt:lpstr>
      <vt:lpstr>Bakgrund</vt:lpstr>
      <vt:lpstr>Utförande</vt:lpstr>
      <vt:lpstr>Resultat</vt:lpstr>
      <vt:lpstr>Slutsatser</vt:lpstr>
      <vt:lpstr>Slutsatser</vt:lpstr>
      <vt:lpstr>Rapportinformation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Ytemissioner av deponigas</dc:title>
  <dc:creator>Kolmert Strickland, Åsa</dc:creator>
  <cp:lastModifiedBy>Josefin Berglund</cp:lastModifiedBy>
  <cp:revision>15</cp:revision>
  <dcterms:created xsi:type="dcterms:W3CDTF">2020-04-14T19:06:08Z</dcterms:created>
  <dcterms:modified xsi:type="dcterms:W3CDTF">2020-05-05T08:35:48Z</dcterms:modified>
</cp:coreProperties>
</file>