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7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6" autoAdjust="0"/>
    <p:restoredTop sz="80801"/>
  </p:normalViewPr>
  <p:slideViewPr>
    <p:cSldViewPr snapToGrid="0" snapToObjects="1">
      <p:cViewPr varScale="1">
        <p:scale>
          <a:sx n="100" d="100"/>
          <a:sy n="100" d="100"/>
        </p:scale>
        <p:origin x="92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ad.umea.se\DFS\UMEVA\A&#197;%20-%20Hush&#229;llsavfall\Projekt\Avvattnande%20slamt&#246;mningsteknik\Avvattningsprojekt\2019\Material%20fr&#229;n%20WSP\Diagra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Medelvärden av uppmätta halter </a:t>
            </a:r>
            <a:r>
              <a:rPr lang="sv-SE" sz="1400" b="0" i="0" u="none" strike="noStrike" baseline="0" dirty="0">
                <a:effectLst/>
              </a:rPr>
              <a:t>suspenderade ämnen </a:t>
            </a:r>
            <a:r>
              <a:rPr lang="sv-SE" dirty="0"/>
              <a:t>och en beräknad variation</a:t>
            </a:r>
            <a:r>
              <a:rPr lang="sv-SE" baseline="0" dirty="0"/>
              <a:t> av halten </a:t>
            </a:r>
            <a:r>
              <a:rPr lang="sv-SE" dirty="0"/>
              <a:t>under ett kalenderår</a:t>
            </a:r>
          </a:p>
        </c:rich>
      </c:tx>
      <c:layout>
        <c:manualLayout>
          <c:xMode val="edge"/>
          <c:yMode val="edge"/>
          <c:x val="0.135218095991091"/>
          <c:y val="0.00856804520554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1387614547701"/>
          <c:y val="0.083391367222201"/>
          <c:w val="0.837936135072061"/>
          <c:h val="0.75588846496555"/>
        </c:manualLayout>
      </c:layout>
      <c:scatterChart>
        <c:scatterStyle val="smoothMarker"/>
        <c:varyColors val="0"/>
        <c:ser>
          <c:idx val="1"/>
          <c:order val="0"/>
          <c:tx>
            <c:v>Avvattning med polymer</c:v>
          </c:tx>
          <c:spPr>
            <a:ln w="190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0155369147662897"/>
                  <c:y val="-0.153301777880397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3</a:t>
                    </a:r>
                    <a:r>
                      <a:rPr lang="en-US" sz="1200" baseline="0"/>
                      <a:t> dagar</a:t>
                    </a:r>
                    <a:endParaRPr lang="en-US" sz="12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37F-4D2E-A8C1-CDD92658E90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'[1]Beräknad årsbelastning'!$E$7:$J$7</c:f>
              <c:numCache>
                <c:formatCode>General</c:formatCode>
                <c:ptCount val="6"/>
                <c:pt idx="0">
                  <c:v>0.0</c:v>
                </c:pt>
                <c:pt idx="1">
                  <c:v>0.5</c:v>
                </c:pt>
                <c:pt idx="2">
                  <c:v>3.0</c:v>
                </c:pt>
                <c:pt idx="3">
                  <c:v>14.0</c:v>
                </c:pt>
                <c:pt idx="4">
                  <c:v>60.0</c:v>
                </c:pt>
                <c:pt idx="5">
                  <c:v>365.0</c:v>
                </c:pt>
              </c:numCache>
            </c:numRef>
          </c:xVal>
          <c:yVal>
            <c:numRef>
              <c:f>'[1]Beräknad årsbelastning'!$E$44:$J$44</c:f>
              <c:numCache>
                <c:formatCode>General</c:formatCode>
                <c:ptCount val="6"/>
                <c:pt idx="0">
                  <c:v>79.76666666666666</c:v>
                </c:pt>
                <c:pt idx="1">
                  <c:v>96.86206896551726</c:v>
                </c:pt>
                <c:pt idx="2">
                  <c:v>96.86206896551726</c:v>
                </c:pt>
                <c:pt idx="3">
                  <c:v>72.13333333333331</c:v>
                </c:pt>
                <c:pt idx="4">
                  <c:v>65.73333333333331</c:v>
                </c:pt>
                <c:pt idx="5">
                  <c:v>80.0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6-937F-4D2E-A8C1-CDD92658E908}"/>
            </c:ext>
          </c:extLst>
        </c:ser>
        <c:ser>
          <c:idx val="0"/>
          <c:order val="1"/>
          <c:tx>
            <c:v>Heltömning</c:v>
          </c:tx>
          <c:spPr>
            <a:ln w="19050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accent6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0.0498415114401248"/>
                  <c:y val="-0.027169039204222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Före tömning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0362445099477895"/>
                  <c:y val="-0.12023762215540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 dagar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016721194333135"/>
                  <c:y val="0.09288218131441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 dagar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054824371415266"/>
                  <c:y val="-0.13475547067445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Två</a:t>
                    </a:r>
                    <a:r>
                      <a:rPr lang="en-US" baseline="0"/>
                      <a:t> månader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937F-4D2E-A8C1-CDD92658E908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0402218810194046"/>
                  <c:y val="-0.14290931387699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Före tömning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937F-4D2E-A8C1-CDD92658E90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'[1]Beräknad årsbelastning'!$K$7:$P$7</c:f>
              <c:numCache>
                <c:formatCode>General</c:formatCode>
                <c:ptCount val="6"/>
                <c:pt idx="0">
                  <c:v>0.0</c:v>
                </c:pt>
                <c:pt idx="1">
                  <c:v>0.5</c:v>
                </c:pt>
                <c:pt idx="2">
                  <c:v>7.0</c:v>
                </c:pt>
                <c:pt idx="3">
                  <c:v>14.0</c:v>
                </c:pt>
                <c:pt idx="4">
                  <c:v>60.0</c:v>
                </c:pt>
                <c:pt idx="5">
                  <c:v>365.0</c:v>
                </c:pt>
              </c:numCache>
            </c:numRef>
          </c:xVal>
          <c:yVal>
            <c:numRef>
              <c:f>'[1]Beräknad årsbelastning'!$K$44:$P$44</c:f>
              <c:numCache>
                <c:formatCode>General</c:formatCode>
                <c:ptCount val="6"/>
                <c:pt idx="0">
                  <c:v>83.44</c:v>
                </c:pt>
                <c:pt idx="1">
                  <c:v>93.0</c:v>
                </c:pt>
                <c:pt idx="2">
                  <c:v>92.67999999999998</c:v>
                </c:pt>
                <c:pt idx="3">
                  <c:v>68.774</c:v>
                </c:pt>
                <c:pt idx="4">
                  <c:v>67.396</c:v>
                </c:pt>
                <c:pt idx="5">
                  <c:v>83.0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D-937F-4D2E-A8C1-CDD92658E908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axId val="1769930688"/>
        <c:axId val="1809126528"/>
      </c:scatterChart>
      <c:valAx>
        <c:axId val="1769930688"/>
        <c:scaling>
          <c:orientation val="minMax"/>
          <c:max val="365.0"/>
          <c:min val="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100"/>
                  <a:t>Dagar</a:t>
                </a:r>
              </a:p>
            </c:rich>
          </c:tx>
          <c:layout>
            <c:manualLayout>
              <c:xMode val="edge"/>
              <c:yMode val="edge"/>
              <c:x val="0.47714839860612"/>
              <c:y val="0.9465321886610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09126528"/>
        <c:crosses val="autoZero"/>
        <c:crossBetween val="midCat"/>
        <c:majorUnit val="25.0"/>
      </c:valAx>
      <c:valAx>
        <c:axId val="1809126528"/>
        <c:scaling>
          <c:orientation val="minMax"/>
          <c:max val="120.0"/>
          <c:min val="5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100" dirty="0"/>
                  <a:t>Suspenderade ämnen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7699306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06372821203"/>
          <c:y val="0.895308944651271"/>
          <c:w val="0.38355862760626"/>
          <c:h val="0.06827686322515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C78AF-77EE-8146-868A-7BEA0BB9E5F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550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http://www.avfallsverige.se/" TargetMode="External"/><Relationship Id="rId3" Type="http://schemas.openxmlformats.org/officeDocument/2006/relationships/hyperlink" Target="mailto:jenny.westin@avfallsverige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 smtClean="0"/>
              <a:t>Rapport 2020:16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38200" y="1275328"/>
            <a:ext cx="10515600" cy="684101"/>
          </a:xfrm>
        </p:spPr>
        <p:txBody>
          <a:bodyPr>
            <a:noAutofit/>
          </a:bodyPr>
          <a:lstStyle/>
          <a:p>
            <a:r>
              <a:rPr lang="sv-SE" dirty="0"/>
              <a:t>En jämförande studie av två slamtömningstekniker – heltömning och mobil avvattning med polymerer 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=""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juni 2020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bild 2">
            <a:extLst>
              <a:ext uri="{FF2B5EF4-FFF2-40B4-BE49-F238E27FC236}">
                <a16:creationId xmlns="" xmlns:a16="http://schemas.microsoft.com/office/drawing/2014/main" id="{FC07C4E4-147B-5044-A26B-7DECBC27A45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t="191" b="370"/>
          <a:stretch/>
        </p:blipFill>
        <p:spPr>
          <a:xfrm>
            <a:off x="7941734" y="885825"/>
            <a:ext cx="3734330" cy="5272087"/>
          </a:xfrm>
        </p:spPr>
      </p:pic>
      <p:sp>
        <p:nvSpPr>
          <p:cNvPr id="8" name="Rubrik 7">
            <a:extLst>
              <a:ext uri="{FF2B5EF4-FFF2-40B4-BE49-F238E27FC236}">
                <a16:creationId xmlns=""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Om </a:t>
            </a:r>
            <a:r>
              <a:rPr lang="sv-SE" sz="3200" dirty="0" err="1"/>
              <a:t>projektte</a:t>
            </a:r>
            <a:endParaRPr lang="sv-SE" sz="3200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=""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421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WSP Sverige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Helena Johansson, </a:t>
            </a:r>
            <a:r>
              <a:rPr lang="sv-SE" sz="2000" dirty="0" err="1">
                <a:solidFill>
                  <a:schemeClr val="tx1"/>
                </a:solidFill>
              </a:rPr>
              <a:t>Vakin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Finansiärer: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</a:t>
            </a:r>
          </a:p>
          <a:p>
            <a:r>
              <a:rPr lang="sv-SE" dirty="0">
                <a:solidFill>
                  <a:schemeClr val="tx1"/>
                </a:solidFill>
              </a:rPr>
              <a:t>Vatten och Avfallskompetens i Norr AB (</a:t>
            </a:r>
            <a:r>
              <a:rPr lang="sv-SE" dirty="0" err="1">
                <a:solidFill>
                  <a:schemeClr val="tx1"/>
                </a:solidFill>
              </a:rPr>
              <a:t>Vakin</a:t>
            </a:r>
            <a:r>
              <a:rPr lang="sv-SE" dirty="0">
                <a:solidFill>
                  <a:schemeClr val="tx1"/>
                </a:solidFill>
              </a:rPr>
              <a:t>)</a:t>
            </a:r>
          </a:p>
          <a:p>
            <a:r>
              <a:rPr lang="sv-SE" dirty="0">
                <a:solidFill>
                  <a:schemeClr val="tx1"/>
                </a:solidFill>
              </a:rPr>
              <a:t>Miljö och Vatten i Örnsköldsvik (</a:t>
            </a:r>
            <a:r>
              <a:rPr lang="sv-SE" dirty="0" err="1">
                <a:solidFill>
                  <a:schemeClr val="tx1"/>
                </a:solidFill>
              </a:rPr>
              <a:t>Miva</a:t>
            </a:r>
            <a:r>
              <a:rPr lang="sv-SE" dirty="0">
                <a:solidFill>
                  <a:schemeClr val="tx1"/>
                </a:solidFill>
              </a:rPr>
              <a:t>)</a:t>
            </a:r>
          </a:p>
          <a:p>
            <a:r>
              <a:rPr lang="sv-SE" sz="2000" dirty="0">
                <a:solidFill>
                  <a:schemeClr val="tx1"/>
                </a:solidFill>
              </a:rPr>
              <a:t>Samrådsgrupp Avfall i Västerbotten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=""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Provtagning har genomförts vid slamavskiljares utlopp efter heltömning respektive mobil avvattning med polymer för att fördjupa kunskapen om tömningsteknikernas påverkan på avloppsvattnet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Provtagningarna genomfördes av certifierade provtagare och analyserna har gjorts på ackrediterat laboratorium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Provtagning utfördes vid 4 tillfällen per slamavskiljare, före tömning samt vid tre tillfällen efter tömning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Proverna analyserades för suspenderade ämnen och tömningsteknikernas resultat jämfördes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Tömningsteknikerna har också jämförts avseende avfallsmängd och miljöpåverkan</a:t>
            </a:r>
          </a:p>
        </p:txBody>
      </p:sp>
      <p:pic>
        <p:nvPicPr>
          <p:cNvPr id="5" name="Platshållare för bild 4">
            <a:extLst>
              <a:ext uri="{FF2B5EF4-FFF2-40B4-BE49-F238E27FC236}">
                <a16:creationId xmlns="" xmlns:a16="http://schemas.microsoft.com/office/drawing/2014/main" id="{0DD7DDFF-E697-4EDA-ADC8-94421162676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24061" y="1397530"/>
            <a:ext cx="3775587" cy="4258203"/>
          </a:xfrm>
        </p:spPr>
      </p:pic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DCBED4EE-1064-45E3-BA14-591FAA4C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BD0ED386-914D-430A-BDF2-651F750FEF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076789"/>
              </p:ext>
            </p:extLst>
          </p:nvPr>
        </p:nvGraphicFramePr>
        <p:xfrm>
          <a:off x="2183376" y="632447"/>
          <a:ext cx="7825247" cy="5929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471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="" xmlns:a16="http://schemas.microsoft.com/office/drawing/2014/main" id="{776B5D8B-E538-4FE5-8ECE-52978EFD0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517654"/>
              </p:ext>
            </p:extLst>
          </p:nvPr>
        </p:nvGraphicFramePr>
        <p:xfrm>
          <a:off x="603553" y="2266087"/>
          <a:ext cx="8358054" cy="3579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7236">
                  <a:extLst>
                    <a:ext uri="{9D8B030D-6E8A-4147-A177-3AD203B41FA5}">
                      <a16:colId xmlns="" xmlns:a16="http://schemas.microsoft.com/office/drawing/2014/main" val="862565093"/>
                    </a:ext>
                  </a:extLst>
                </a:gridCol>
                <a:gridCol w="2009781">
                  <a:extLst>
                    <a:ext uri="{9D8B030D-6E8A-4147-A177-3AD203B41FA5}">
                      <a16:colId xmlns="" xmlns:a16="http://schemas.microsoft.com/office/drawing/2014/main" val="386325239"/>
                    </a:ext>
                  </a:extLst>
                </a:gridCol>
                <a:gridCol w="1881037">
                  <a:extLst>
                    <a:ext uri="{9D8B030D-6E8A-4147-A177-3AD203B41FA5}">
                      <a16:colId xmlns="" xmlns:a16="http://schemas.microsoft.com/office/drawing/2014/main" val="3255582999"/>
                    </a:ext>
                  </a:extLst>
                </a:gridCol>
              </a:tblGrid>
              <a:tr h="824395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dirty="0">
                          <a:effectLst/>
                        </a:rPr>
                        <a:t>2019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dirty="0">
                          <a:effectLst/>
                        </a:rPr>
                        <a:t>Heltömning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>
                          <a:effectLst/>
                        </a:rPr>
                        <a:t>Avvattning med polymer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9471909"/>
                  </a:ext>
                </a:extLst>
              </a:tr>
              <a:tr h="82439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Registrerad volym (m</a:t>
                      </a:r>
                      <a:r>
                        <a:rPr lang="sv-SE" sz="1800" u="none" strike="noStrike" baseline="30000" dirty="0">
                          <a:effectLst/>
                        </a:rPr>
                        <a:t>3</a:t>
                      </a:r>
                      <a:r>
                        <a:rPr lang="sv-SE" sz="1800" u="none" strike="noStrike" dirty="0">
                          <a:effectLst/>
                        </a:rPr>
                        <a:t>) för samtliga kunder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2000" u="none" strike="noStrike" dirty="0">
                          <a:effectLst/>
                        </a:rPr>
                        <a:t>11 000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2000" u="none" strike="noStrike" dirty="0">
                          <a:effectLst/>
                        </a:rPr>
                        <a:t>16 000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8042759"/>
                  </a:ext>
                </a:extLst>
              </a:tr>
              <a:tr h="82439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Mängd lämnat avfall till reningsverk (ton)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2000" u="none" strike="noStrike" dirty="0">
                          <a:effectLst/>
                        </a:rPr>
                        <a:t>9 354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2000" u="none" strike="noStrike" dirty="0">
                          <a:effectLst/>
                        </a:rPr>
                        <a:t>987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80481926"/>
                  </a:ext>
                </a:extLst>
              </a:tr>
              <a:tr h="9473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Andel </a:t>
                      </a:r>
                      <a:r>
                        <a:rPr lang="sv-SE" sz="1800" u="none" strike="noStrike">
                          <a:effectLst/>
                        </a:rPr>
                        <a:t>hämtat avfall </a:t>
                      </a:r>
                      <a:r>
                        <a:rPr lang="sv-SE" sz="1800" u="none" strike="noStrike" dirty="0">
                          <a:effectLst/>
                        </a:rPr>
                        <a:t>i förhållande till kundernas enskilda avloppsanläggningars registrerade volymer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2000" u="none" strike="noStrike" dirty="0">
                          <a:effectLst/>
                        </a:rPr>
                        <a:t>85%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2000" u="none" strike="noStrike" dirty="0">
                          <a:effectLst/>
                        </a:rPr>
                        <a:t>6%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34121612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="" xmlns:a16="http://schemas.microsoft.com/office/drawing/2014/main" id="{AB0005C3-71CF-A14D-89CE-4F062C15A5A5}"/>
              </a:ext>
            </a:extLst>
          </p:cNvPr>
          <p:cNvSpPr txBox="1"/>
          <p:nvPr/>
        </p:nvSpPr>
        <p:spPr>
          <a:xfrm>
            <a:off x="603552" y="1342757"/>
            <a:ext cx="9497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2"/>
                </a:solidFill>
              </a:rPr>
              <a:t>Mängd slam som hämtats, den totala volymen registrerad hos de tömda avlopps-anläggningarna och andelen hämtat slam satt i förhållande till anläggningarnas volym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=""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6349097" cy="4258203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Halterna av suspenderade ämnen i slamavskiljares avloppsvatten är likvärdiga oavsett om tömningsmetoden är heltömning eller avvattning med polymer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En betydligt mindre mängd avfall måste transporteras och omhändertas när avvattning med polymer används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Generellt gäller att avvattning med polymer minskar transportarbetet, och därmed energiförbrukningen, väsentligt jämfört med heltömning om det är långa transportavstånd till avlämningsplatsen.</a:t>
            </a:r>
          </a:p>
        </p:txBody>
      </p:sp>
      <p:pic>
        <p:nvPicPr>
          <p:cNvPr id="5" name="Bildobjekt 4" descr="En bild som visar gräs, utomhus, lastbil, man&#10;&#10;Automatiskt genererad beskrivning">
            <a:extLst>
              <a:ext uri="{FF2B5EF4-FFF2-40B4-BE49-F238E27FC236}">
                <a16:creationId xmlns="" xmlns:a16="http://schemas.microsoft.com/office/drawing/2014/main" id="{5AACDBA9-0CE6-FF48-84A2-16A2CD082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603" y="1875810"/>
            <a:ext cx="4501460" cy="310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=""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Jenny Westin, rådgivare för Kommunalt ansvar och statistik </a:t>
            </a:r>
            <a:r>
              <a:rPr lang="sv-SE" dirty="0"/>
              <a:t>Tel. 040-35 66 15, e-post: </a:t>
            </a:r>
            <a:r>
              <a:rPr lang="sv-SE" dirty="0">
                <a:hlinkClick r:id="rId3"/>
              </a:rPr>
              <a:t>jenny.westin@avfallsverige.se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=""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49118422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 Sverige Rapportpresentation</Template>
  <TotalTime>4311</TotalTime>
  <Words>326</Words>
  <Application>Microsoft Macintosh PowerPoint</Application>
  <PresentationFormat>Bredbild</PresentationFormat>
  <Paragraphs>55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AvfallSverige-mall</vt:lpstr>
      <vt:lpstr>En jämförande studie av två slamtömningstekniker – heltömning och mobil avvattning med polymerer </vt:lpstr>
      <vt:lpstr>Om projektte</vt:lpstr>
      <vt:lpstr>Bakgrund</vt:lpstr>
      <vt:lpstr>Resultat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jämförande studie av två slamtömningstekniker – heltömning och mobil avvattning med polymerer</dc:title>
  <dc:creator>Emma Ramström</dc:creator>
  <cp:lastModifiedBy>Jessica Christiansen</cp:lastModifiedBy>
  <cp:revision>26</cp:revision>
  <dcterms:created xsi:type="dcterms:W3CDTF">2020-05-14T13:35:49Z</dcterms:created>
  <dcterms:modified xsi:type="dcterms:W3CDTF">2020-06-01T09:37:15Z</dcterms:modified>
</cp:coreProperties>
</file>