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4" r:id="rId2"/>
    <p:sldId id="265" r:id="rId3"/>
    <p:sldId id="266" r:id="rId4"/>
    <p:sldId id="274" r:id="rId5"/>
    <p:sldId id="267" r:id="rId6"/>
    <p:sldId id="325" r:id="rId7"/>
    <p:sldId id="326" r:id="rId8"/>
    <p:sldId id="299" r:id="rId9"/>
    <p:sldId id="272" r:id="rId10"/>
    <p:sldId id="269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12"/>
    <p:restoredTop sz="72653"/>
  </p:normalViewPr>
  <p:slideViewPr>
    <p:cSldViewPr snapToGrid="0" snapToObjects="1">
      <p:cViewPr varScale="1">
        <p:scale>
          <a:sx n="91" d="100"/>
          <a:sy n="91" d="100"/>
        </p:scale>
        <p:origin x="228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23F8-B430-2046-B694-FB0FAFDB97CB}" type="datetimeFigureOut">
              <a:rPr lang="sv-SE" smtClean="0"/>
              <a:t>2022-12-21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78AF-77EE-8146-868A-7BEA0BB9E5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 figuren visas ett exempel på tidplan för arbete med avfallstaxa i en organisation där avfallsverksamheten för flera kommuner utförs av ett gemensamt ägt bolag. Bolaget tar fram förslag till avfallstaxa som beslutas av kommunfullmäktige i var och en av kommunerna. I exemplet startar arbetet på våren, ca 10 månader innan avfallstaxan ska börja gälla. Förankring och beslutsprocess i bolagsstyrelse, nämnder och kommunfullmäktige pågår sedan från sommaren till slutet av november.</a:t>
            </a:r>
          </a:p>
          <a:p>
            <a:r>
              <a:rPr lang="sv-SE" dirty="0"/>
              <a:t>Avfallstaxan träder i detta fall i kraft i januari följande år.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78AF-77EE-8146-868A-7BEA0BB9E5F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240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  <a:buFont typeface="Wingdings" charset="2"/>
              <a:buChar char="§"/>
            </a:pPr>
            <a:r>
              <a:rPr lang="sv-SE" sz="2400" dirty="0"/>
              <a:t>Alla kommuner tillämpar inte indelning i grundavgift/rörlig avgift. Men det har blivit allt vanligare 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§"/>
            </a:pPr>
            <a:r>
              <a:rPr lang="sv-SE" sz="1800" dirty="0"/>
              <a:t>Grundavgift i genomsnitt  45 % av totala avgiften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§"/>
            </a:pPr>
            <a:r>
              <a:rPr lang="sv-SE" sz="2400" dirty="0"/>
              <a:t>Återvinningscentraler och insamling av hushållens farliga avfall utgör en allt större del av den kommunala avfallsbudgeten i takt med att hanteringen förbättras och sorteringen i olika fraktioner ökar.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78AF-77EE-8146-868A-7BEA0BB9E5F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4159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78AF-77EE-8146-868A-7BEA0BB9E5F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8988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>
                <a:ea typeface="ＭＳ Ｐゴシック" charset="0"/>
                <a:cs typeface="ＭＳ Ｐゴシック" charset="0"/>
              </a:rPr>
              <a:t>Den juridiska grunden för avfallsavgifter finns i MB 27 kap</a:t>
            </a:r>
            <a:r>
              <a:rPr lang="sv-SE" sz="1200" baseline="0" dirty="0">
                <a:ea typeface="ＭＳ Ｐゴシック" charset="0"/>
                <a:cs typeface="ＭＳ Ｐゴシック" charset="0"/>
              </a:rPr>
              <a:t> 4-6 §§</a:t>
            </a:r>
          </a:p>
          <a:p>
            <a:r>
              <a:rPr lang="sv-SE" sz="1200" dirty="0">
                <a:ea typeface="ＭＳ Ｐゴシック" charset="0"/>
                <a:cs typeface="ＭＳ Ｐゴシック" charset="0"/>
              </a:rPr>
              <a:t>Dessutom Kommunallagen </a:t>
            </a:r>
          </a:p>
          <a:p>
            <a:pPr eaLnBrk="1" hangingPunct="1"/>
            <a:r>
              <a:rPr lang="sv-SE" sz="1200" b="1" dirty="0">
                <a:ea typeface="ＭＳ Ｐゴシック" charset="0"/>
                <a:cs typeface="ＭＳ Ｐゴシック" charset="0"/>
              </a:rPr>
              <a:t>Likställighet</a:t>
            </a:r>
            <a:r>
              <a:rPr lang="sv-SE" sz="1200" dirty="0">
                <a:ea typeface="ＭＳ Ｐゴシック" charset="0"/>
                <a:cs typeface="ＭＳ Ｐゴシック" charset="0"/>
              </a:rPr>
              <a:t> - alla kommunmedlemmar</a:t>
            </a:r>
            <a:r>
              <a:rPr lang="sv-SE" sz="1200" baseline="0" dirty="0">
                <a:ea typeface="ＭＳ Ｐゴシック" charset="0"/>
                <a:cs typeface="ＭＳ Ｐゴシック" charset="0"/>
              </a:rPr>
              <a:t> </a:t>
            </a:r>
            <a:r>
              <a:rPr lang="sv-SE" sz="1200" dirty="0">
                <a:ea typeface="ＭＳ Ｐゴシック" charset="0"/>
                <a:cs typeface="ＭＳ Ｐゴシック" charset="0"/>
              </a:rPr>
              <a:t>ska behandlas lika. Lika avgift för lika prestation/tjänst.</a:t>
            </a:r>
            <a:r>
              <a:rPr lang="sv-SE" sz="1200" baseline="0" dirty="0">
                <a:ea typeface="ＭＳ Ｐゴシック" charset="0"/>
                <a:cs typeface="ＭＳ Ｐゴシック" charset="0"/>
              </a:rPr>
              <a:t> </a:t>
            </a:r>
            <a:endParaRPr lang="sv-SE" sz="12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sv-SE" sz="1200" b="1" dirty="0">
                <a:ea typeface="ＭＳ Ｐゴシック" charset="0"/>
                <a:cs typeface="ＭＳ Ｐゴシック" charset="0"/>
              </a:rPr>
              <a:t>Självkostnadsprincipen</a:t>
            </a:r>
            <a:r>
              <a:rPr lang="sv-SE" sz="1200" dirty="0">
                <a:ea typeface="ＭＳ Ｐゴシック" charset="0"/>
                <a:cs typeface="ＭＳ Ｐゴシック" charset="0"/>
              </a:rPr>
              <a:t> oavsett om verksamheten bedrivs i egen regi eller genom att en entreprenör anlitas. </a:t>
            </a:r>
          </a:p>
          <a:p>
            <a:r>
              <a:rPr lang="sv-SE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Likställighetsprincipen</a:t>
            </a:r>
            <a:endParaRPr lang="sv-S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§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Kommuner och regioner ska behandla sina medlemmar lika, om det inte finns sakliga skäl för något annat. </a:t>
            </a:r>
            <a:r>
              <a:rPr lang="sv-S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 (2019:835)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sv-SE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Självkostnadsprincipen</a:t>
            </a:r>
            <a:endParaRPr lang="sv-S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§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Kommuner och regioner får inte ta ut högre avgifter än som motsvarar kostnaderna för de tjänster eller nyttigheter som de tillhandahåller. </a:t>
            </a:r>
            <a:r>
              <a:rPr lang="sv-S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 (2019:835)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C78AF-77EE-8146-868A-7BEA0BB9E5F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8778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78AF-77EE-8146-868A-7BEA0BB9E5F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080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_vit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296" y="3578111"/>
            <a:ext cx="4067408" cy="1840394"/>
          </a:xfrm>
          <a:prstGeom prst="rect">
            <a:avLst/>
          </a:prstGeom>
        </p:spPr>
      </p:pic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och datum</a:t>
            </a:r>
          </a:p>
        </p:txBody>
      </p:sp>
      <p:sp>
        <p:nvSpPr>
          <p:cNvPr id="9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PRESENTATIONS RUBRIK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grundsida">
    <p:bg>
      <p:bgPr>
        <a:solidFill>
          <a:srgbClr val="555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bak grund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Dra bilden till platshållaren eller klicka på ikonen för att lägga till den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11168829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11160126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13963"/>
            <a:ext cx="9144000" cy="152765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 err="1"/>
              <a:t>Mobilnr</a:t>
            </a:r>
            <a:r>
              <a:rPr lang="sv-SE" dirty="0"/>
              <a:t>, </a:t>
            </a:r>
            <a:r>
              <a:rPr lang="sv-SE" dirty="0" err="1"/>
              <a:t>Telefonnr</a:t>
            </a:r>
            <a:r>
              <a:rPr lang="sv-SE" dirty="0"/>
              <a:t>, e-postadress</a:t>
            </a:r>
            <a:br>
              <a:rPr lang="sv-SE" dirty="0"/>
            </a:br>
            <a:r>
              <a:rPr lang="sv-SE" dirty="0" err="1"/>
              <a:t>avfallsverige.se</a:t>
            </a:r>
            <a:endParaRPr lang="sv-SE" dirty="0"/>
          </a:p>
        </p:txBody>
      </p:sp>
      <p:pic>
        <p:nvPicPr>
          <p:cNvPr id="5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5206524" y="4329592"/>
            <a:ext cx="1778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2"/>
                </a:solidFill>
              </a:rPr>
              <a:t>TACK!</a:t>
            </a:r>
            <a:endParaRPr lang="sv-SE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89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13963"/>
            <a:ext cx="9144000" cy="152765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 err="1"/>
              <a:t>Mobilnr</a:t>
            </a:r>
            <a:r>
              <a:rPr lang="sv-SE" dirty="0"/>
              <a:t>, </a:t>
            </a:r>
            <a:r>
              <a:rPr lang="sv-SE" dirty="0" err="1"/>
              <a:t>Telefonnr</a:t>
            </a:r>
            <a:r>
              <a:rPr lang="sv-SE" dirty="0"/>
              <a:t>, e-postadress</a:t>
            </a:r>
            <a:br>
              <a:rPr lang="sv-SE" dirty="0"/>
            </a:br>
            <a:r>
              <a:rPr lang="sv-SE" dirty="0" err="1"/>
              <a:t>avfallsverige.se</a:t>
            </a:r>
            <a:endParaRPr lang="sv-SE" dirty="0"/>
          </a:p>
        </p:txBody>
      </p:sp>
      <p:pic>
        <p:nvPicPr>
          <p:cNvPr id="5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4645680" y="4329592"/>
            <a:ext cx="290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2"/>
                </a:solidFill>
              </a:rPr>
              <a:t>THANK YOU</a:t>
            </a:r>
            <a:endParaRPr lang="sv-SE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0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och datum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PRESENTATIONS RUBRIK</a:t>
            </a:r>
          </a:p>
        </p:txBody>
      </p:sp>
      <p:pic>
        <p:nvPicPr>
          <p:cNvPr id="8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225" y="3578111"/>
            <a:ext cx="4068384" cy="18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3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5" name="Picture 4" descr="log_green_lig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158"/>
          </a:xfrm>
          <a:prstGeom prst="rect">
            <a:avLst/>
          </a:prstGeom>
        </p:spPr>
      </p:pic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sv-SE"/>
              <a:t>Dra bilden till platshållaren eller klicka på ikonen för att lägga till 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941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ön grund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grund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grundsid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grund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röd grundsi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grön grund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15938" y="500062"/>
            <a:ext cx="10515600" cy="715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15938" y="15802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4270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2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sa.hagelin@avfallsverige.se" TargetMode="External"/><Relationship Id="rId2" Type="http://schemas.openxmlformats.org/officeDocument/2006/relationships/hyperlink" Target="http://www.avfallsverige.se/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1524000" y="2113755"/>
            <a:ext cx="9144000" cy="395269"/>
          </a:xfrm>
        </p:spPr>
        <p:txBody>
          <a:bodyPr/>
          <a:lstStyle/>
          <a:p>
            <a:r>
              <a:rPr lang="sv-SE" dirty="0"/>
              <a:t>Rapport 2022:15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Vägledning till konstruktion av avfallstaxa</a:t>
            </a:r>
          </a:p>
        </p:txBody>
      </p:sp>
      <p:sp>
        <p:nvSpPr>
          <p:cNvPr id="4" name="Underrubrik 1">
            <a:extLst>
              <a:ext uri="{FF2B5EF4-FFF2-40B4-BE49-F238E27FC236}">
                <a16:creationId xmlns:a16="http://schemas.microsoft.com/office/drawing/2014/main" id="{51CDAAEA-E451-6E4A-8182-3FAB62012F74}"/>
              </a:ext>
            </a:extLst>
          </p:cNvPr>
          <p:cNvSpPr txBox="1">
            <a:spLocks/>
          </p:cNvSpPr>
          <p:nvPr/>
        </p:nvSpPr>
        <p:spPr>
          <a:xfrm>
            <a:off x="1501697" y="2605507"/>
            <a:ext cx="9144000" cy="395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Oktober 2022</a:t>
            </a:r>
          </a:p>
        </p:txBody>
      </p:sp>
    </p:spTree>
    <p:extLst>
      <p:ext uri="{BB962C8B-B14F-4D97-AF65-F5344CB8AC3E}">
        <p14:creationId xmlns:p14="http://schemas.microsoft.com/office/powerpoint/2010/main" val="925900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C75405-E0AD-3E4D-A5AF-2AE73C42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Rapportinformation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ADCDA3-280B-4B40-998E-17282984CE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kern="0" dirty="0"/>
              <a:t>Rapporten finns för nedladdning (kostnadsfritt för Avfall Sveriges medlemmar) från </a:t>
            </a:r>
            <a:r>
              <a:rPr lang="sv-SE" kern="0" dirty="0">
                <a:hlinkClick r:id="rId2"/>
              </a:rPr>
              <a:t>www.avfallsverige.se</a:t>
            </a:r>
            <a:endParaRPr lang="sv-SE" kern="0" dirty="0"/>
          </a:p>
          <a:p>
            <a:endParaRPr lang="sv-SE" kern="0" dirty="0"/>
          </a:p>
          <a:p>
            <a:r>
              <a:rPr lang="sv-SE" kern="0" dirty="0"/>
              <a:t>Mer information om detta projekt kan du få från:</a:t>
            </a:r>
          </a:p>
          <a:p>
            <a:r>
              <a:rPr lang="sv-SE" kern="0" dirty="0"/>
              <a:t>Jenny Westin, senior rådgivare för avfallstaxor.</a:t>
            </a:r>
          </a:p>
          <a:p>
            <a:r>
              <a:rPr lang="sv-SE" kern="0" dirty="0"/>
              <a:t>E-post: </a:t>
            </a:r>
            <a:r>
              <a:rPr lang="sv-SE" kern="0" dirty="0" err="1">
                <a:solidFill>
                  <a:srgbClr val="0000FF"/>
                </a:solidFill>
              </a:rPr>
              <a:t>jenny.westin</a:t>
            </a:r>
            <a:r>
              <a:rPr lang="sv-SE" kern="0" dirty="0" err="1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@avfallsverige.se</a:t>
            </a:r>
            <a:endParaRPr lang="sv-SE" kern="0" dirty="0"/>
          </a:p>
          <a:p>
            <a:endParaRPr lang="sv-SE" kern="0" dirty="0"/>
          </a:p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7A8CD13-ABA9-554D-AD69-465ACB141E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580263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CC8D6EF7-BDDD-3343-B94C-C27A4263170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-59" b="49"/>
          <a:stretch/>
        </p:blipFill>
        <p:spPr>
          <a:xfrm>
            <a:off x="7941734" y="892098"/>
            <a:ext cx="3734330" cy="5263375"/>
          </a:xfrm>
        </p:spPr>
      </p:pic>
      <p:sp>
        <p:nvSpPr>
          <p:cNvPr id="8" name="Rubrik 7">
            <a:extLst>
              <a:ext uri="{FF2B5EF4-FFF2-40B4-BE49-F238E27FC236}">
                <a16:creationId xmlns:a16="http://schemas.microsoft.com/office/drawing/2014/main" id="{D4C68242-003B-9E4A-91C1-577E63AB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Projektinformation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E5B19FCA-C79B-424E-AE84-04A7C935B287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348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68A2A6"/>
                </a:solidFill>
              </a:rPr>
              <a:t>Genomförare:</a:t>
            </a:r>
          </a:p>
          <a:p>
            <a:r>
              <a:rPr lang="sv-SE" sz="2000" dirty="0">
                <a:solidFill>
                  <a:schemeClr val="tx1"/>
                </a:solidFill>
              </a:rPr>
              <a:t>Marie </a:t>
            </a:r>
            <a:r>
              <a:rPr lang="sv-SE" sz="2000" dirty="0" err="1">
                <a:solidFill>
                  <a:schemeClr val="tx1"/>
                </a:solidFill>
              </a:rPr>
              <a:t>Rytterstedt</a:t>
            </a:r>
            <a:r>
              <a:rPr lang="sv-SE" sz="2000" dirty="0">
                <a:solidFill>
                  <a:schemeClr val="tx1"/>
                </a:solidFill>
              </a:rPr>
              <a:t>, Karin Engström och Jörgen Leander Miljö &amp; Avfallsbyrån</a:t>
            </a:r>
          </a:p>
          <a:p>
            <a:endParaRPr lang="sv-SE" sz="2000" dirty="0"/>
          </a:p>
          <a:p>
            <a:r>
              <a:rPr lang="sv-SE" sz="2000" dirty="0">
                <a:solidFill>
                  <a:srgbClr val="68A2A6"/>
                </a:solidFill>
              </a:rPr>
              <a:t>Projektledare:</a:t>
            </a:r>
          </a:p>
          <a:p>
            <a:r>
              <a:rPr lang="sv-SE" sz="2000" dirty="0">
                <a:solidFill>
                  <a:schemeClr val="tx1"/>
                </a:solidFill>
              </a:rPr>
              <a:t>Jenny Westin, Avfall Sverige</a:t>
            </a:r>
          </a:p>
          <a:p>
            <a:endParaRPr lang="sv-SE" sz="2000" dirty="0"/>
          </a:p>
          <a:p>
            <a:r>
              <a:rPr lang="sv-SE" sz="2000" dirty="0">
                <a:solidFill>
                  <a:srgbClr val="68A2A6"/>
                </a:solidFill>
              </a:rPr>
              <a:t>Finansiär:</a:t>
            </a:r>
          </a:p>
          <a:p>
            <a:r>
              <a:rPr lang="sv-SE" sz="2000" dirty="0">
                <a:solidFill>
                  <a:schemeClr val="tx1"/>
                </a:solidFill>
              </a:rPr>
              <a:t>Avfall Sveriges utvecklingssatsning</a:t>
            </a:r>
          </a:p>
        </p:txBody>
      </p:sp>
    </p:spTree>
    <p:extLst>
      <p:ext uri="{BB962C8B-B14F-4D97-AF65-F5344CB8AC3E}">
        <p14:creationId xmlns:p14="http://schemas.microsoft.com/office/powerpoint/2010/main" val="207067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6BDF98-E1AE-BD40-A7A8-34F968D0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Bakgrund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A6304C6-AD8C-DA49-A719-7CC8868479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6227763" cy="4258203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10000"/>
              </a:lnSpc>
              <a:buFont typeface="Wingdings" pitchFamily="2" charset="2"/>
              <a:buChar char="§"/>
            </a:pPr>
            <a:r>
              <a:rPr lang="sv-SE" sz="2200" dirty="0"/>
              <a:t>Rapporten har tagits fram som ett stöd till kommuner i arbetet med att konstruera avfallstaxor. Den används även som material i Avfall Sveriges kurs i taxekonstruktion</a:t>
            </a:r>
          </a:p>
          <a:p>
            <a:pPr marL="342900" indent="-342900">
              <a:lnSpc>
                <a:spcPct val="110000"/>
              </a:lnSpc>
              <a:buFont typeface="Wingdings" pitchFamily="2" charset="2"/>
              <a:buChar char="§"/>
            </a:pPr>
            <a:r>
              <a:rPr lang="sv-SE" sz="2200" dirty="0"/>
              <a:t>Rapporten är en reviderad version av Avfall Sveriges tidigare rapport 2014:09. </a:t>
            </a:r>
          </a:p>
          <a:p>
            <a:pPr marL="342900" indent="-342900">
              <a:lnSpc>
                <a:spcPct val="110000"/>
              </a:lnSpc>
              <a:buFont typeface="Wingdings" pitchFamily="2" charset="2"/>
              <a:buChar char="§"/>
            </a:pPr>
            <a:r>
              <a:rPr lang="sv-SE" sz="2200" dirty="0"/>
              <a:t>Förändringar som sker på avfallsområdet, bland annat ny lagstiftning, förändrade ansvar och sortering i fler fraktioner har inneburit ändrade förutsättningar för utformning av avfallstaxor. </a:t>
            </a:r>
          </a:p>
          <a:p>
            <a:pPr marL="342900" indent="-342900">
              <a:buFont typeface="Wingdings" pitchFamily="2" charset="2"/>
              <a:buChar char="§"/>
            </a:pPr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C1D8037C-E04A-F645-8BD9-2762DBB785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41733" y="1397530"/>
            <a:ext cx="3734330" cy="4258203"/>
          </a:xfrm>
        </p:spPr>
      </p:sp>
      <p:pic>
        <p:nvPicPr>
          <p:cNvPr id="16" name="Platshållare för bild 8">
            <a:extLst>
              <a:ext uri="{FF2B5EF4-FFF2-40B4-BE49-F238E27FC236}">
                <a16:creationId xmlns:a16="http://schemas.microsoft.com/office/drawing/2014/main" id="{DE0E8353-378B-E345-B580-8AAAE3966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86" r="1088"/>
          <a:stretch/>
        </p:blipFill>
        <p:spPr>
          <a:xfrm>
            <a:off x="7507982" y="1582391"/>
            <a:ext cx="4168081" cy="31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8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AFE1B4-0A5F-8246-A963-469C10FF6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34" y="512763"/>
            <a:ext cx="7016827" cy="637410"/>
          </a:xfrm>
        </p:spPr>
        <p:txBody>
          <a:bodyPr anchor="ctr">
            <a:normAutofit/>
          </a:bodyPr>
          <a:lstStyle/>
          <a:p>
            <a:r>
              <a:rPr lang="sv-SE" dirty="0"/>
              <a:t>Rapportens upplägg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A23E4D6-2A2D-EF4C-AA9C-E4CDAE7D85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sv-SE" sz="1900"/>
              <a:t>Juridiska förutsättningar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1900"/>
              <a:t>Taxan i planerings- och beslutsprocessen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1900"/>
              <a:t>Taxans olika delar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1900"/>
              <a:t>Budget för kostnader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1900"/>
              <a:t>Principer för beräkningsmodell och utformning av avgifter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1900"/>
              <a:t>Tilläggstjänster och övriga avgifter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1900"/>
              <a:t>Avgifter för enskilda avloppsanläggningar och fettavskiljare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1900"/>
              <a:t>Att göra den slutgiltiga avvägningen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1900"/>
              <a:t>Taxedokumentet och efterföljande arbete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1900"/>
              <a:t>Bilagor, t.ex. struktur till taxedokument och checklista</a:t>
            </a:r>
          </a:p>
          <a:p>
            <a:pPr marL="342900" indent="-342900">
              <a:buFont typeface="Wingdings" pitchFamily="2" charset="2"/>
              <a:buChar char="§"/>
            </a:pPr>
            <a:endParaRPr lang="sv-SE" sz="190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F6E38D6-A261-5A21-02EC-40CB129FB3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</p:sp>
      <p:pic>
        <p:nvPicPr>
          <p:cNvPr id="6" name="Bild 5" descr="Mynt kontur">
            <a:extLst>
              <a:ext uri="{FF2B5EF4-FFF2-40B4-BE49-F238E27FC236}">
                <a16:creationId xmlns:a16="http://schemas.microsoft.com/office/drawing/2014/main" id="{ED1B8FE2-BC97-6346-9E67-5E89EAC5A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1734" y="1659466"/>
            <a:ext cx="3734330" cy="373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2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06418E-9900-E646-9474-81CD92A3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Taxan i planeringsprocessen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7D9A21-1E20-9246-B39A-E6E61DCD3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234" y="1941507"/>
            <a:ext cx="4039626" cy="425820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sz="2400" dirty="0"/>
              <a:t>Avfallstaxan är på olika sätt kopplad till avfallsplan, avfallsföreskrifter, budget, upphandlingar av behandlings- och insamlingsentreprenader samt information.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C3D189B-EF5D-924C-820C-B9FF77E00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277" y="1941507"/>
            <a:ext cx="7120500" cy="339504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3294485-12DF-9F41-AC27-0C0312ED6EB1}"/>
              </a:ext>
            </a:extLst>
          </p:cNvPr>
          <p:cNvSpPr txBox="1"/>
          <p:nvPr/>
        </p:nvSpPr>
        <p:spPr>
          <a:xfrm>
            <a:off x="5115338" y="6127882"/>
            <a:ext cx="54466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tx2"/>
                </a:solidFill>
              </a:rPr>
              <a:t> Exempel på </a:t>
            </a:r>
            <a:r>
              <a:rPr lang="sv-SE" sz="2000" dirty="0" err="1">
                <a:solidFill>
                  <a:schemeClr val="tx2"/>
                </a:solidFill>
              </a:rPr>
              <a:t>årshjul</a:t>
            </a:r>
            <a:r>
              <a:rPr lang="sv-SE" sz="2000" dirty="0">
                <a:solidFill>
                  <a:schemeClr val="tx2"/>
                </a:solidFill>
              </a:rPr>
              <a:t> för arbete med avfallstaxa.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391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Taxans olika delar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Wingdings" charset="2"/>
              <a:buChar char="§"/>
            </a:pPr>
            <a:r>
              <a:rPr lang="sv-SE" sz="2400" dirty="0"/>
              <a:t>Grundavgift (fast avgift)</a:t>
            </a:r>
          </a:p>
          <a:p>
            <a:pPr marL="800089" lvl="1" indent="-342900">
              <a:buFont typeface="Lucida Grande"/>
              <a:buChar char="-"/>
            </a:pPr>
            <a:r>
              <a:rPr lang="sv-SE" dirty="0"/>
              <a:t>Finansierar (helt/delvis) återvinningscentraler, kundtjänst och administration</a:t>
            </a:r>
          </a:p>
          <a:p>
            <a:pPr marL="800089" lvl="1" indent="-342900">
              <a:buFont typeface="Lucida Grande"/>
              <a:buChar char="-"/>
            </a:pPr>
            <a:r>
              <a:rPr lang="sv-SE" dirty="0"/>
              <a:t>Kan differentieras efter abonnentkategori, </a:t>
            </a:r>
            <a:br>
              <a:rPr lang="sv-SE" dirty="0"/>
            </a:br>
            <a:r>
              <a:rPr lang="sv-SE" dirty="0"/>
              <a:t>alla betalar</a:t>
            </a:r>
          </a:p>
          <a:p>
            <a:pPr marL="457200" indent="-457200">
              <a:buFont typeface="Wingdings" charset="2"/>
              <a:buChar char="§"/>
            </a:pPr>
            <a:r>
              <a:rPr lang="sv-SE" sz="2400" dirty="0"/>
              <a:t>Rörlig avgift (hämtnings- och behandlingsavgift)</a:t>
            </a:r>
          </a:p>
          <a:p>
            <a:pPr marL="800089" lvl="1" indent="-342900">
              <a:buFont typeface="Lucida Grande"/>
              <a:buChar char="-"/>
            </a:pPr>
            <a:r>
              <a:rPr lang="sv-SE" dirty="0"/>
              <a:t>Finansierar insamling och behandling av bland annat mat- och restavfall</a:t>
            </a:r>
          </a:p>
          <a:p>
            <a:pPr marL="800089" lvl="1" indent="-342900">
              <a:buFont typeface="Lucida Grande"/>
              <a:buChar char="-"/>
            </a:pPr>
            <a:r>
              <a:rPr lang="sv-SE" dirty="0"/>
              <a:t>Baseras på behållarvolym, hämtningsfrekvens, vikt</a:t>
            </a:r>
          </a:p>
          <a:p>
            <a:endParaRPr lang="sv-SE" dirty="0"/>
          </a:p>
        </p:txBody>
      </p:sp>
      <p:sp>
        <p:nvSpPr>
          <p:cNvPr id="5" name="Rektangel med rundade hörn 4"/>
          <p:cNvSpPr/>
          <p:nvPr/>
        </p:nvSpPr>
        <p:spPr>
          <a:xfrm>
            <a:off x="8527663" y="2014562"/>
            <a:ext cx="3267477" cy="1882190"/>
          </a:xfrm>
          <a:prstGeom prst="roundRect">
            <a:avLst/>
          </a:prstGeom>
          <a:solidFill>
            <a:schemeClr val="accent4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sz="2400" dirty="0">
                <a:solidFill>
                  <a:srgbClr val="FFFFFF"/>
                </a:solidFill>
              </a:rPr>
              <a:t>Grundavgift + rörlig avgift = periodisk avgift som betalas av alla (om ej dispens)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452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v-SE"/>
              <a:t>Taxans olika delar, forts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sv-SE" sz="2400" dirty="0"/>
              <a:t>Avgifter för tilläggstjänster</a:t>
            </a:r>
          </a:p>
          <a:p>
            <a:pPr marL="800089" lvl="1" indent="-342900">
              <a:buFont typeface="Lucida Grande"/>
              <a:buChar char="-"/>
            </a:pPr>
            <a:r>
              <a:rPr lang="sv-SE" dirty="0"/>
              <a:t>Finansierar dragavstånd, hämtning grovavfall, elavfall, trädgårdsavfall m.m. som inte ingår i taxans grundavgift</a:t>
            </a:r>
          </a:p>
          <a:p>
            <a:pPr marL="800089" lvl="1" indent="-342900">
              <a:buFont typeface="Lucida Grande"/>
              <a:buChar char="-"/>
            </a:pPr>
            <a:r>
              <a:rPr lang="sv-SE" dirty="0"/>
              <a:t>Tjänster som beställs vid behov</a:t>
            </a:r>
          </a:p>
          <a:p>
            <a:pPr marL="800089" lvl="1" indent="-342900">
              <a:buFont typeface="Lucida Grande"/>
              <a:buChar char="-"/>
            </a:pPr>
            <a:r>
              <a:rPr lang="sv-SE" dirty="0"/>
              <a:t>Belastar inte hela taxekollektivet</a:t>
            </a:r>
          </a:p>
          <a:p>
            <a:pPr marL="457200" indent="-457200">
              <a:buFont typeface="Wingdings" charset="2"/>
              <a:buChar char="§"/>
            </a:pPr>
            <a:r>
              <a:rPr lang="sv-SE" sz="2400" dirty="0"/>
              <a:t>Avgifter för hämtning av slam, latrin och fett</a:t>
            </a:r>
          </a:p>
          <a:p>
            <a:pPr marL="457200" indent="-457200">
              <a:buFont typeface="Wingdings" charset="2"/>
              <a:buChar char="§"/>
            </a:pPr>
            <a:r>
              <a:rPr lang="sv-SE" sz="2400" dirty="0"/>
              <a:t>Övriga avgifter</a:t>
            </a:r>
          </a:p>
          <a:p>
            <a:pPr marL="800089" lvl="1" indent="-342900">
              <a:buFont typeface="Lucida Grande"/>
              <a:buChar char="-"/>
            </a:pPr>
            <a:r>
              <a:rPr lang="sv-SE" dirty="0"/>
              <a:t>Felsorteringsavgift, avgifter vid undantag, särskilda avgifter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7D4FA31-5233-1C4C-AE3D-7BCF43D72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614" y="1501726"/>
            <a:ext cx="2933446" cy="3854548"/>
          </a:xfrm>
          <a:prstGeom prst="rect">
            <a:avLst/>
          </a:prstGeom>
        </p:spPr>
      </p:pic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5BCBF988-6AAE-7C47-AF7D-CA6F56C187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73071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7235" y="512763"/>
            <a:ext cx="8856738" cy="637411"/>
          </a:xfrm>
        </p:spPr>
        <p:txBody>
          <a:bodyPr>
            <a:noAutofit/>
          </a:bodyPr>
          <a:lstStyle/>
          <a:p>
            <a:r>
              <a:rPr lang="sv-SE" dirty="0"/>
              <a:t>Regler för kommunala avfallsavgifter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>
          <a:xfrm>
            <a:off x="515938" y="1397531"/>
            <a:ext cx="5747524" cy="4258203"/>
          </a:xfrm>
        </p:spPr>
        <p:txBody>
          <a:bodyPr>
            <a:normAutofit/>
          </a:bodyPr>
          <a:lstStyle/>
          <a:p>
            <a:pPr marL="380990" indent="-380990">
              <a:lnSpc>
                <a:spcPct val="100000"/>
              </a:lnSpc>
              <a:buFont typeface="Wingdings" charset="2"/>
              <a:buChar char="§"/>
            </a:pPr>
            <a:r>
              <a:rPr lang="sv-SE" sz="2400" b="1" dirty="0"/>
              <a:t>Miljöbalken 27 kap. 4-6 §§ </a:t>
            </a:r>
          </a:p>
          <a:p>
            <a:pPr marL="838179" lvl="1" indent="-380990">
              <a:lnSpc>
                <a:spcPct val="100000"/>
              </a:lnSpc>
              <a:buFont typeface="Lucida Grande"/>
              <a:buChar char="-"/>
            </a:pPr>
            <a:r>
              <a:rPr lang="sv-SE" sz="2400" dirty="0"/>
              <a:t>4 § Grunden för kommunens rätt att ta ut avgifter</a:t>
            </a:r>
          </a:p>
          <a:p>
            <a:pPr marL="838179" lvl="1" indent="-380990">
              <a:lnSpc>
                <a:spcPct val="100000"/>
              </a:lnSpc>
              <a:buFont typeface="Lucida Grande"/>
              <a:buChar char="-"/>
            </a:pPr>
            <a:r>
              <a:rPr lang="sv-SE" sz="2400" dirty="0"/>
              <a:t>5 § Hur avgiften får utformas</a:t>
            </a:r>
          </a:p>
          <a:p>
            <a:pPr marL="838179" lvl="1" indent="-380990">
              <a:lnSpc>
                <a:spcPct val="100000"/>
              </a:lnSpc>
              <a:buFont typeface="Lucida Grande"/>
              <a:buChar char="-"/>
            </a:pPr>
            <a:r>
              <a:rPr lang="sv-SE" sz="2400" dirty="0"/>
              <a:t>6 § Övriga bestämmelser om taxan</a:t>
            </a:r>
          </a:p>
          <a:p>
            <a:pPr marL="380990" indent="-380990">
              <a:lnSpc>
                <a:spcPct val="100000"/>
              </a:lnSpc>
              <a:buFont typeface="Wingdings" charset="2"/>
              <a:buChar char="§"/>
            </a:pPr>
            <a:r>
              <a:rPr lang="sv-SE" sz="2400" b="1" dirty="0"/>
              <a:t>Kommunallagen 2 kap.</a:t>
            </a:r>
          </a:p>
          <a:p>
            <a:pPr marL="838179" lvl="1" indent="-380990">
              <a:lnSpc>
                <a:spcPct val="100000"/>
              </a:lnSpc>
              <a:buFont typeface="Lucida Grande"/>
              <a:buChar char="-"/>
            </a:pPr>
            <a:r>
              <a:rPr lang="sv-SE" sz="2400" dirty="0"/>
              <a:t>3 §  Likställighetsprincipen</a:t>
            </a:r>
          </a:p>
          <a:p>
            <a:pPr marL="838179" lvl="1" indent="-380990">
              <a:lnSpc>
                <a:spcPct val="100000"/>
              </a:lnSpc>
              <a:buFont typeface="Lucida Grande"/>
              <a:buChar char="-"/>
            </a:pPr>
            <a:r>
              <a:rPr lang="sv-SE" sz="2400" dirty="0"/>
              <a:t>6 § Självkostnadsprincipen</a:t>
            </a:r>
          </a:p>
          <a:p>
            <a:pPr marL="380990" indent="-380990">
              <a:lnSpc>
                <a:spcPct val="100000"/>
              </a:lnSpc>
              <a:buFont typeface="Wingdings" charset="2"/>
              <a:buChar char="§"/>
            </a:pPr>
            <a:endParaRPr lang="sv-SE" sz="2700" dirty="0"/>
          </a:p>
          <a:p>
            <a:pPr marL="380990" indent="-380990">
              <a:lnSpc>
                <a:spcPct val="100000"/>
              </a:lnSpc>
              <a:buFont typeface="Wingdings" charset="2"/>
              <a:buChar char="§"/>
            </a:pPr>
            <a:endParaRPr lang="sv-SE" sz="2700" dirty="0"/>
          </a:p>
        </p:txBody>
      </p:sp>
      <p:pic>
        <p:nvPicPr>
          <p:cNvPr id="5" name="Picture 4" descr="bil_v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7" y="2471321"/>
            <a:ext cx="2684103" cy="1577203"/>
          </a:xfrm>
          <a:prstGeom prst="rect">
            <a:avLst/>
          </a:prstGeom>
        </p:spPr>
      </p:pic>
      <p:pic>
        <p:nvPicPr>
          <p:cNvPr id="7" name="Platshållare för bild 7" descr="Klubba som vila på blocket">
            <a:extLst>
              <a:ext uri="{FF2B5EF4-FFF2-40B4-BE49-F238E27FC236}">
                <a16:creationId xmlns:a16="http://schemas.microsoft.com/office/drawing/2014/main" id="{3390DA14-B756-3840-81BB-3CB7587BBB3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20779" r="20779"/>
          <a:stretch>
            <a:fillRect/>
          </a:stretch>
        </p:blipFill>
        <p:spPr>
          <a:xfrm>
            <a:off x="7942263" y="1539875"/>
            <a:ext cx="3733800" cy="4259263"/>
          </a:xfrm>
        </p:spPr>
      </p:pic>
    </p:spTree>
    <p:extLst>
      <p:ext uri="{BB962C8B-B14F-4D97-AF65-F5344CB8AC3E}">
        <p14:creationId xmlns:p14="http://schemas.microsoft.com/office/powerpoint/2010/main" val="2988560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D4C68242-003B-9E4A-91C1-577E63AB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Ny guide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6D943C3E-0885-B142-B638-A8C0DFA818C5}"/>
              </a:ext>
            </a:extLst>
          </p:cNvPr>
          <p:cNvSpPr txBox="1">
            <a:spLocks/>
          </p:cNvSpPr>
          <p:nvPr/>
        </p:nvSpPr>
        <p:spPr>
          <a:xfrm>
            <a:off x="619596" y="1399911"/>
            <a:ext cx="7008123" cy="4258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Rapportens avsnitt Juridiska förutsättningar har kortats ned väsentligt.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Fördjupning finns i stället i en ny guide:</a:t>
            </a:r>
          </a:p>
          <a:p>
            <a:pPr marL="800100" lvl="1" indent="-342900">
              <a:buFont typeface="Systemtypsnitt"/>
              <a:buChar char="-"/>
            </a:pPr>
            <a:r>
              <a:rPr lang="sv-SE" dirty="0"/>
              <a:t>Kommunalt avfallsansvar och undantag</a:t>
            </a:r>
          </a:p>
          <a:p>
            <a:pPr marL="800100" lvl="1" indent="-342900">
              <a:buFont typeface="Systemtypsnitt"/>
              <a:buChar char="-"/>
            </a:pPr>
            <a:r>
              <a:rPr lang="sv-SE" dirty="0"/>
              <a:t>Regler för kommunala avfallsavgifter</a:t>
            </a:r>
          </a:p>
          <a:p>
            <a:pPr marL="800100" lvl="1" indent="-342900">
              <a:buFont typeface="Systemtypsnitt"/>
              <a:buChar char="-"/>
            </a:pPr>
            <a:r>
              <a:rPr lang="sv-SE" dirty="0"/>
              <a:t>Självkostnads- och likställighetsprincipen</a:t>
            </a:r>
          </a:p>
          <a:p>
            <a:pPr marL="800100" lvl="1" indent="-342900">
              <a:buFont typeface="Systemtypsnitt"/>
              <a:buChar char="-"/>
            </a:pPr>
            <a:r>
              <a:rPr lang="sv-SE" dirty="0"/>
              <a:t>Betalningsansvar och kravhantering</a:t>
            </a:r>
          </a:p>
          <a:p>
            <a:pPr marL="800100" lvl="1" indent="-342900">
              <a:buFont typeface="Systemtypsnitt"/>
              <a:buChar char="-"/>
            </a:pPr>
            <a:r>
              <a:rPr lang="sv-SE" dirty="0"/>
              <a:t>Kostnader och ersättning för förpackningsinsamling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Om det sker förändringar i lagstiftningen är det enklare att justera guiden än i en rapport</a:t>
            </a:r>
            <a:r>
              <a:rPr lang="sv-SE" dirty="0"/>
              <a:t>. </a:t>
            </a:r>
          </a:p>
          <a:p>
            <a:endParaRPr lang="sv-SE" dirty="0"/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0FC38A1E-70D3-8240-A3DD-AAC710BA38E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87" b="-783"/>
          <a:stretch/>
        </p:blipFill>
        <p:spPr>
          <a:xfrm>
            <a:off x="7941734" y="960120"/>
            <a:ext cx="3734330" cy="5177790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2741809"/>
      </p:ext>
    </p:extLst>
  </p:cSld>
  <p:clrMapOvr>
    <a:masterClrMapping/>
  </p:clrMapOvr>
</p:sld>
</file>

<file path=ppt/theme/theme1.xml><?xml version="1.0" encoding="utf-8"?>
<a:theme xmlns:a="http://schemas.openxmlformats.org/drawingml/2006/main" name="AvfallSverige-mall">
  <a:themeElements>
    <a:clrScheme name="Avfall Sverige">
      <a:dk1>
        <a:sysClr val="windowText" lastClr="000000"/>
      </a:dk1>
      <a:lt1>
        <a:sysClr val="window" lastClr="FFFFFF"/>
      </a:lt1>
      <a:dk2>
        <a:srgbClr val="007079"/>
      </a:dk2>
      <a:lt2>
        <a:srgbClr val="669C9F"/>
      </a:lt2>
      <a:accent1>
        <a:srgbClr val="004C73"/>
      </a:accent1>
      <a:accent2>
        <a:srgbClr val="51B8CF"/>
      </a:accent2>
      <a:accent3>
        <a:srgbClr val="9B064A"/>
      </a:accent3>
      <a:accent4>
        <a:srgbClr val="EC9C00"/>
      </a:accent4>
      <a:accent5>
        <a:srgbClr val="44A12B"/>
      </a:accent5>
      <a:accent6>
        <a:srgbClr val="CC003A"/>
      </a:accent6>
      <a:hlink>
        <a:srgbClr val="0000FF"/>
      </a:hlink>
      <a:folHlink>
        <a:srgbClr val="800080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513FAB4-9B75-FF4C-BECC-F3E08DB8C382}" vid="{73BE8458-447E-214D-B0E1-7921F600595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rapportpresentation_mall</Template>
  <TotalTime>2536</TotalTime>
  <Words>701</Words>
  <Application>Microsoft Macintosh PowerPoint</Application>
  <PresentationFormat>Bredbild</PresentationFormat>
  <Paragraphs>87</Paragraphs>
  <Slides>10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7" baseType="lpstr">
      <vt:lpstr>Systemtypsnitt</vt:lpstr>
      <vt:lpstr>Arial</vt:lpstr>
      <vt:lpstr>Calibri</vt:lpstr>
      <vt:lpstr>Georgia</vt:lpstr>
      <vt:lpstr>Lucida Grande</vt:lpstr>
      <vt:lpstr>Wingdings</vt:lpstr>
      <vt:lpstr>AvfallSverige-mall</vt:lpstr>
      <vt:lpstr>Vägledning till konstruktion av avfallstaxa</vt:lpstr>
      <vt:lpstr>Projektinformation</vt:lpstr>
      <vt:lpstr>Bakgrund</vt:lpstr>
      <vt:lpstr>Rapportens upplägg</vt:lpstr>
      <vt:lpstr>Taxan i planeringsprocessen</vt:lpstr>
      <vt:lpstr>Taxans olika delar</vt:lpstr>
      <vt:lpstr>Taxans olika delar, forts</vt:lpstr>
      <vt:lpstr>Regler för kommunala avfallsavgifter</vt:lpstr>
      <vt:lpstr>Ny guide</vt:lpstr>
      <vt:lpstr>Rapportinformation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Rapporttitel</dc:title>
  <dc:creator>Jessica Christiansen</dc:creator>
  <cp:lastModifiedBy>Jenny Westin</cp:lastModifiedBy>
  <cp:revision>22</cp:revision>
  <dcterms:created xsi:type="dcterms:W3CDTF">2019-04-29T12:26:43Z</dcterms:created>
  <dcterms:modified xsi:type="dcterms:W3CDTF">2022-12-22T12:41:50Z</dcterms:modified>
</cp:coreProperties>
</file>