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70" r:id="rId6"/>
    <p:sldId id="271" r:id="rId7"/>
    <p:sldId id="272" r:id="rId8"/>
    <p:sldId id="268" r:id="rId9"/>
    <p:sldId id="269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just format 1 - Dekorfärg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just format 1 - Dekorfär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8"/>
    <p:restoredTop sz="94684"/>
  </p:normalViewPr>
  <p:slideViewPr>
    <p:cSldViewPr snapToGrid="0" snapToObjects="1">
      <p:cViewPr varScale="1">
        <p:scale>
          <a:sx n="107" d="100"/>
          <a:sy n="107" d="100"/>
        </p:scale>
        <p:origin x="29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623F8-B430-2046-B694-FB0FAFDB97CB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C78AF-77EE-8146-868A-7BEA0BB9E5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129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sid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_vit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296" y="3578111"/>
            <a:ext cx="4067408" cy="1840394"/>
          </a:xfrm>
          <a:prstGeom prst="rect">
            <a:avLst/>
          </a:prstGeom>
        </p:spPr>
      </p:pic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13755"/>
            <a:ext cx="9144000" cy="584371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Presentatör och datum</a:t>
            </a:r>
          </a:p>
        </p:txBody>
      </p:sp>
      <p:sp>
        <p:nvSpPr>
          <p:cNvPr id="9" name="Rubrik 6"/>
          <p:cNvSpPr>
            <a:spLocks noGrp="1"/>
          </p:cNvSpPr>
          <p:nvPr>
            <p:ph type="title" hasCustomPrompt="1"/>
          </p:nvPr>
        </p:nvSpPr>
        <p:spPr>
          <a:xfrm>
            <a:off x="838200" y="1275328"/>
            <a:ext cx="10515600" cy="68410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PRESENTATIONS RUBRIK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grundsida">
    <p:bg>
      <p:bgPr>
        <a:solidFill>
          <a:srgbClr val="555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bak grundsi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11168829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11160126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913963"/>
            <a:ext cx="9144000" cy="1527658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Förnamn Efternamn</a:t>
            </a:r>
            <a:br>
              <a:rPr lang="sv-SE" dirty="0"/>
            </a:br>
            <a:r>
              <a:rPr lang="sv-SE" dirty="0" err="1"/>
              <a:t>Mobilnr</a:t>
            </a:r>
            <a:r>
              <a:rPr lang="sv-SE" dirty="0"/>
              <a:t>, </a:t>
            </a:r>
            <a:r>
              <a:rPr lang="sv-SE" dirty="0" err="1"/>
              <a:t>Telefonnr</a:t>
            </a:r>
            <a:r>
              <a:rPr lang="sv-SE" dirty="0"/>
              <a:t>, e-postadress</a:t>
            </a:r>
            <a:br>
              <a:rPr lang="sv-SE" dirty="0"/>
            </a:br>
            <a:r>
              <a:rPr lang="sv-SE" dirty="0" err="1"/>
              <a:t>avfallsverige.se</a:t>
            </a:r>
            <a:endParaRPr lang="sv-SE" dirty="0"/>
          </a:p>
        </p:txBody>
      </p:sp>
      <p:pic>
        <p:nvPicPr>
          <p:cNvPr id="5" name="Picture 2" descr="log_green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3597" y="1444510"/>
            <a:ext cx="5084778" cy="2300175"/>
          </a:xfrm>
          <a:prstGeom prst="rect">
            <a:avLst/>
          </a:prstGeom>
        </p:spPr>
      </p:pic>
      <p:sp>
        <p:nvSpPr>
          <p:cNvPr id="6" name="textruta 5"/>
          <p:cNvSpPr txBox="1"/>
          <p:nvPr userDrawn="1"/>
        </p:nvSpPr>
        <p:spPr>
          <a:xfrm>
            <a:off x="5206524" y="4329592"/>
            <a:ext cx="177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>
                <a:solidFill>
                  <a:schemeClr val="bg2"/>
                </a:solidFill>
              </a:rPr>
              <a:t>TACK!</a:t>
            </a:r>
            <a:endParaRPr lang="sv-SE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89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913963"/>
            <a:ext cx="9144000" cy="1527658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Förnamn Efternamn</a:t>
            </a:r>
            <a:br>
              <a:rPr lang="sv-SE" dirty="0"/>
            </a:br>
            <a:r>
              <a:rPr lang="sv-SE" dirty="0" err="1"/>
              <a:t>Mobilnr</a:t>
            </a:r>
            <a:r>
              <a:rPr lang="sv-SE" dirty="0"/>
              <a:t>, </a:t>
            </a:r>
            <a:r>
              <a:rPr lang="sv-SE" dirty="0" err="1"/>
              <a:t>Telefonnr</a:t>
            </a:r>
            <a:r>
              <a:rPr lang="sv-SE" dirty="0"/>
              <a:t>, e-postadress</a:t>
            </a:r>
            <a:br>
              <a:rPr lang="sv-SE" dirty="0"/>
            </a:br>
            <a:r>
              <a:rPr lang="sv-SE" dirty="0" err="1"/>
              <a:t>avfallsverige.se</a:t>
            </a:r>
            <a:endParaRPr lang="sv-SE" dirty="0"/>
          </a:p>
        </p:txBody>
      </p:sp>
      <p:pic>
        <p:nvPicPr>
          <p:cNvPr id="5" name="Picture 2" descr="log_green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3597" y="1444510"/>
            <a:ext cx="5084778" cy="2300175"/>
          </a:xfrm>
          <a:prstGeom prst="rect">
            <a:avLst/>
          </a:prstGeom>
        </p:spPr>
      </p:pic>
      <p:sp>
        <p:nvSpPr>
          <p:cNvPr id="6" name="textruta 5"/>
          <p:cNvSpPr txBox="1"/>
          <p:nvPr userDrawn="1"/>
        </p:nvSpPr>
        <p:spPr>
          <a:xfrm>
            <a:off x="4645680" y="4329592"/>
            <a:ext cx="2900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>
                <a:solidFill>
                  <a:schemeClr val="bg2"/>
                </a:solidFill>
              </a:rPr>
              <a:t>THANK YOU</a:t>
            </a:r>
            <a:endParaRPr lang="sv-SE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0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För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13755"/>
            <a:ext cx="9144000" cy="584371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Presentatör och datum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838200" y="1275328"/>
            <a:ext cx="10515600" cy="684101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PRESENTATIONS RUBRIK</a:t>
            </a:r>
          </a:p>
        </p:txBody>
      </p:sp>
      <p:pic>
        <p:nvPicPr>
          <p:cNvPr id="8" name="Picture 2" descr="log_green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5225" y="3578111"/>
            <a:ext cx="4068384" cy="184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23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t grun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pic>
        <p:nvPicPr>
          <p:cNvPr id="5" name="Picture 4" descr="log_green_lig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158"/>
          </a:xfrm>
          <a:prstGeom prst="rect">
            <a:avLst/>
          </a:prstGeom>
        </p:spPr>
      </p:pic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941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ön grundsid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grundsi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 grundsid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blå grundsi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röd grundsid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grön grundsid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5938" y="500062"/>
            <a:ext cx="10515600" cy="715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formatet för bakgrundsrubriken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5938" y="158029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4270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62" r:id="rId10"/>
    <p:sldLayoutId id="2147483659" r:id="rId11"/>
    <p:sldLayoutId id="2147483660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55" userDrawn="1">
          <p15:clr>
            <a:srgbClr val="F26B43"/>
          </p15:clr>
        </p15:guide>
        <p15:guide id="4" orient="horz" pos="35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fallsverige.se/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1524000" y="2113755"/>
            <a:ext cx="9144000" cy="395269"/>
          </a:xfrm>
        </p:spPr>
        <p:txBody>
          <a:bodyPr/>
          <a:lstStyle/>
          <a:p>
            <a:r>
              <a:rPr lang="sv-SE" dirty="0"/>
              <a:t>Rapport 2020:08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4000" dirty="0"/>
              <a:t>Goda exempel på kommunalt återbruksarbete</a:t>
            </a:r>
          </a:p>
        </p:txBody>
      </p:sp>
      <p:sp>
        <p:nvSpPr>
          <p:cNvPr id="4" name="Underrubrik 1">
            <a:extLst>
              <a:ext uri="{FF2B5EF4-FFF2-40B4-BE49-F238E27FC236}">
                <a16:creationId xmlns:a16="http://schemas.microsoft.com/office/drawing/2014/main" id="{51CDAAEA-E451-6E4A-8182-3FAB62012F74}"/>
              </a:ext>
            </a:extLst>
          </p:cNvPr>
          <p:cNvSpPr txBox="1">
            <a:spLocks/>
          </p:cNvSpPr>
          <p:nvPr/>
        </p:nvSpPr>
        <p:spPr>
          <a:xfrm>
            <a:off x="1501697" y="2605507"/>
            <a:ext cx="9144000" cy="395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April 2020</a:t>
            </a:r>
          </a:p>
        </p:txBody>
      </p:sp>
    </p:spTree>
    <p:extLst>
      <p:ext uri="{BB962C8B-B14F-4D97-AF65-F5344CB8AC3E}">
        <p14:creationId xmlns:p14="http://schemas.microsoft.com/office/powerpoint/2010/main" val="92590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A81EBA25-F9FC-9444-8372-339677D02A0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8" name="Rubrik 7">
            <a:extLst>
              <a:ext uri="{FF2B5EF4-FFF2-40B4-BE49-F238E27FC236}">
                <a16:creationId xmlns:a16="http://schemas.microsoft.com/office/drawing/2014/main" id="{D4C68242-003B-9E4A-91C1-577E63AB1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Fylls i av Avfall Sverige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5B19FCA-C79B-424E-AE84-04A7C935B287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solidFill>
                  <a:srgbClr val="68A2A6"/>
                </a:solidFill>
              </a:rPr>
              <a:t>Genomförare:</a:t>
            </a:r>
          </a:p>
          <a:p>
            <a:r>
              <a:rPr lang="sv-SE" sz="2000" dirty="0">
                <a:solidFill>
                  <a:schemeClr val="tx1"/>
                </a:solidFill>
              </a:rPr>
              <a:t>Joakim Lantz, Vatten och Samhällsteknik AB</a:t>
            </a:r>
          </a:p>
          <a:p>
            <a:r>
              <a:rPr lang="sv-SE" dirty="0">
                <a:solidFill>
                  <a:schemeClr val="tx1"/>
                </a:solidFill>
              </a:rPr>
              <a:t>Ann-Sofie Boberg, Vatten och Samhällsteknik AB</a:t>
            </a:r>
          </a:p>
          <a:p>
            <a:r>
              <a:rPr lang="sv-SE" dirty="0">
                <a:solidFill>
                  <a:schemeClr val="tx1"/>
                </a:solidFill>
              </a:rPr>
              <a:t>Åsa </a:t>
            </a:r>
            <a:r>
              <a:rPr lang="sv-SE" dirty="0" err="1">
                <a:solidFill>
                  <a:schemeClr val="tx1"/>
                </a:solidFill>
              </a:rPr>
              <a:t>Blixte</a:t>
            </a:r>
            <a:r>
              <a:rPr lang="sv-SE" dirty="0">
                <a:solidFill>
                  <a:schemeClr val="tx1"/>
                </a:solidFill>
              </a:rPr>
              <a:t>, Vatten och Samhällsteknik AB</a:t>
            </a:r>
            <a:endParaRPr lang="sv-SE" sz="2000" dirty="0">
              <a:solidFill>
                <a:schemeClr val="tx1"/>
              </a:solidFill>
            </a:endParaRPr>
          </a:p>
          <a:p>
            <a:endParaRPr lang="sv-SE" sz="2000" dirty="0"/>
          </a:p>
          <a:p>
            <a:r>
              <a:rPr lang="sv-SE" sz="2000" dirty="0">
                <a:solidFill>
                  <a:srgbClr val="68A2A6"/>
                </a:solidFill>
              </a:rPr>
              <a:t>Projektledare:</a:t>
            </a:r>
          </a:p>
          <a:p>
            <a:r>
              <a:rPr lang="sv-SE" dirty="0">
                <a:solidFill>
                  <a:schemeClr val="tx1"/>
                </a:solidFill>
              </a:rPr>
              <a:t>Joakim Lantz, Vatten och Samhällsteknik AB</a:t>
            </a:r>
          </a:p>
          <a:p>
            <a:endParaRPr lang="sv-SE" sz="2000" dirty="0"/>
          </a:p>
          <a:p>
            <a:r>
              <a:rPr lang="sv-SE" sz="2000" dirty="0">
                <a:solidFill>
                  <a:srgbClr val="68A2A6"/>
                </a:solidFill>
              </a:rPr>
              <a:t>Finansiär(er):</a:t>
            </a:r>
          </a:p>
          <a:p>
            <a:r>
              <a:rPr lang="sv-SE" sz="2000" dirty="0">
                <a:solidFill>
                  <a:schemeClr val="tx1"/>
                </a:solidFill>
              </a:rPr>
              <a:t>Avfall Sveriges utvecklingssatsning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D9331F59-0CB9-C443-A821-E4FCFB6FD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174" y="708434"/>
            <a:ext cx="3832592" cy="544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67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trappa_2019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10796" y="1935167"/>
            <a:ext cx="5664875" cy="282666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66BDF98-E1AE-BD40-A7A8-34F968D01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Bakgrund och syfte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A6304C6-AD8C-DA49-A719-7CC8868479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5938" y="1397530"/>
            <a:ext cx="5694858" cy="425820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Kommunernas arbete med avfallstrappans två översta steg har ökat med syfte att nå en cirkulär ekonomi.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Återbruksområdet relativt nytt område för kommunerna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Tidigare kort rapport ”Översiktlig information om och erfarenheter från kommunernas återbruk”, 2017:14.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Sammanställa goda exempel på kommunalt återbruksarbete hos Avfall Sveriges medlemmar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Ge tillgång till och stöd av de erfarenheter som andra kommuner har av sitt återbruksarbete.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078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6418E-9900-E646-9474-81CD92A3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Resultat enkät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7D9A21-1E20-9246-B39A-E6E61DCD37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Enkätutskick till ca 200 </a:t>
            </a:r>
            <a:r>
              <a:rPr lang="sv-SE" dirty="0" err="1"/>
              <a:t>st</a:t>
            </a:r>
            <a:r>
              <a:rPr lang="sv-SE" dirty="0"/>
              <a:t> medlemmar i Avfall Sverige som bedriver någon typ av återbruk med ett antal frågor gällande kommunens återbruksarbete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Syfte att erhålla en bredare bild av vilken typ av återbruksverksamhet som bedrivs inom kommunerna samt för att ge ett bra underlag inför telefonintervjuer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Svarsfrekvens, 90 </a:t>
            </a:r>
            <a:r>
              <a:rPr lang="sv-SE" dirty="0" err="1"/>
              <a:t>st</a:t>
            </a:r>
            <a:r>
              <a:rPr lang="sv-SE" dirty="0"/>
              <a:t> svar.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Vanligaste insamlingsplats, vid en ÅVC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Vanligast att insamlingsplatsen är bemannad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Vanligast att det inte sker någon form av reparation, uthyrning eller utlåning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5" name="Platshållare för bild 4" descr="En bild som visar skärmbild&#10;&#10;Automatiskt genererad beskrivning">
            <a:extLst>
              <a:ext uri="{FF2B5EF4-FFF2-40B4-BE49-F238E27FC236}">
                <a16:creationId xmlns:a16="http://schemas.microsoft.com/office/drawing/2014/main" id="{3723313E-EEB8-4B33-BB8A-B0799F9C9E3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42" t="2608" r="2053" b="2241"/>
          <a:stretch/>
        </p:blipFill>
        <p:spPr>
          <a:xfrm>
            <a:off x="7524060" y="1779489"/>
            <a:ext cx="4051738" cy="3494284"/>
          </a:xfrm>
        </p:spPr>
      </p:pic>
    </p:spTree>
    <p:extLst>
      <p:ext uri="{BB962C8B-B14F-4D97-AF65-F5344CB8AC3E}">
        <p14:creationId xmlns:p14="http://schemas.microsoft.com/office/powerpoint/2010/main" val="1183912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6418E-9900-E646-9474-81CD92A3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Resultat enkät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7D9A21-1E20-9246-B39A-E6E61DCD37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Vanligast att avsättning av material sker med hjälp av utomstående aktörer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Vanligast att samarbeten med externa aktörer kommit till via separata avtal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Vanligast att endast enskilda hushåll får lämna material till återbruk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Knappt 50 % av återbruksverksamheten bedrivs med hjälp av någon typ av arbetsmarknadspolitisk åtgärd</a:t>
            </a:r>
          </a:p>
        </p:txBody>
      </p:sp>
      <p:pic>
        <p:nvPicPr>
          <p:cNvPr id="14" name="Platshållare för bild 13" descr="En bild som visar inomhus, kök, person, bord&#10;&#10;Automatiskt genererad beskrivning">
            <a:extLst>
              <a:ext uri="{FF2B5EF4-FFF2-40B4-BE49-F238E27FC236}">
                <a16:creationId xmlns:a16="http://schemas.microsoft.com/office/drawing/2014/main" id="{C51E33C4-5315-4FBB-BD55-1BAA5F83294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82700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6418E-9900-E646-9474-81CD92A3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Telefonintervjuer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7D9A21-1E20-9246-B39A-E6E61DCD37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11 </a:t>
            </a:r>
            <a:r>
              <a:rPr lang="sv-SE" dirty="0" err="1"/>
              <a:t>st</a:t>
            </a:r>
            <a:r>
              <a:rPr lang="sv-SE" dirty="0"/>
              <a:t> aktörer valdes ut för fördjupande telefonintervjuer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Fördjupning inom områdena:</a:t>
            </a:r>
          </a:p>
          <a:p>
            <a:r>
              <a:rPr lang="sv-SE" dirty="0"/>
              <a:t>	- Befintlig återbruksverksamhet</a:t>
            </a:r>
          </a:p>
          <a:p>
            <a:r>
              <a:rPr lang="sv-SE" dirty="0"/>
              <a:t>	- Uppkomsten av återbruksverksamheten</a:t>
            </a:r>
          </a:p>
          <a:p>
            <a:r>
              <a:rPr lang="sv-SE" dirty="0"/>
              <a:t>	- Kommunikation</a:t>
            </a:r>
          </a:p>
          <a:p>
            <a:r>
              <a:rPr lang="sv-SE" dirty="0"/>
              <a:t>	- Hantering av insamlade fraktioner</a:t>
            </a:r>
          </a:p>
          <a:p>
            <a:r>
              <a:rPr lang="sv-SE" dirty="0"/>
              <a:t>	- Bemanning och ekonomi</a:t>
            </a:r>
          </a:p>
          <a:p>
            <a:r>
              <a:rPr lang="sv-SE" dirty="0"/>
              <a:t>	- Erfarenheter och framtiden</a:t>
            </a:r>
          </a:p>
          <a:p>
            <a:r>
              <a:rPr lang="sv-SE" dirty="0"/>
              <a:t>	- Textilinsamling</a:t>
            </a:r>
          </a:p>
        </p:txBody>
      </p:sp>
      <p:pic>
        <p:nvPicPr>
          <p:cNvPr id="10" name="Platshållare för bild 9" descr="En bild som visar utomhus, väg, tecken, sitter&#10;&#10;Automatiskt genererad beskrivning">
            <a:extLst>
              <a:ext uri="{FF2B5EF4-FFF2-40B4-BE49-F238E27FC236}">
                <a16:creationId xmlns:a16="http://schemas.microsoft.com/office/drawing/2014/main" id="{7F59A18F-F997-4FCC-A0FB-7CF6A72D764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81499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6418E-9900-E646-9474-81CD92A3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Telefonintervjuer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7D9A21-1E20-9246-B39A-E6E61DCD37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Intressanta exempel: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Personal vid ÅVC plockar material från materialåtervinning som de bedömer kan återbrukas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Fastighetsnära insamling vid några tillfällen per 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Pop-</a:t>
            </a:r>
            <a:r>
              <a:rPr lang="sv-SE" dirty="0" err="1"/>
              <a:t>up</a:t>
            </a:r>
            <a:r>
              <a:rPr lang="sv-SE" dirty="0"/>
              <a:t>-återbruk som flyttas mellan olika stadsdelar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Poängsystem i avtal med externa aktörer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Gratis för besökare att ta med sig saker från återbruket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Information via sociala medier att vissa typer av material inkommit och finns tillgängliga för gratis hämtning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I samarbete med föreningar arrangera stora ”loppisar”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Förädling av material med hjälp av arbetsmarknads-politiska åtgärder.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6" name="Platshållare för bild 5" descr="En bild som visar inomhus, byggnad, personer, bord&#10;&#10;Automatiskt genererad beskrivning">
            <a:extLst>
              <a:ext uri="{FF2B5EF4-FFF2-40B4-BE49-F238E27FC236}">
                <a16:creationId xmlns:a16="http://schemas.microsoft.com/office/drawing/2014/main" id="{7C57495D-3577-4857-A7BD-B7FAEC53E2B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11118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73639A-B709-AB4A-B384-F69AACAF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Slutsatser, reflektioner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F5EF221-8C43-1E4F-8D84-27D8FEA143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Engagemanget bland de som arbetar med återbruk är väldigt stort.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Lätt att samla in saker, svårare att få avsättning för det som samlats in. Logistik en nyckelfråga.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Brist på bemanning vid insamling till återbruk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En ökad kommunikation sker via sociala medier, erfarenheterna av detta är positiv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Erfarenheterna av återbruk övervägande positiva, positiva kunder, ger miljönytta och skapar meningsfull sysselsättning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En verksamhet som växer och många aktörer har planer på utökning av verksamheten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6" name="Platshållare för bild 5" descr="En bild som visar utomhus, tecken, gata, byggnad&#10;&#10;Automatiskt genererad beskrivning">
            <a:extLst>
              <a:ext uri="{FF2B5EF4-FFF2-40B4-BE49-F238E27FC236}">
                <a16:creationId xmlns:a16="http://schemas.microsoft.com/office/drawing/2014/main" id="{FBC76A1A-C2E1-40F4-994A-6CCD314698A4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7174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75405-E0AD-3E4D-A5AF-2AE73C42B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Rapportinformation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ADCDA3-280B-4B40-998E-17282984CE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9201804" cy="4258203"/>
          </a:xfrm>
        </p:spPr>
        <p:txBody>
          <a:bodyPr>
            <a:normAutofit lnSpcReduction="10000"/>
          </a:bodyPr>
          <a:lstStyle/>
          <a:p>
            <a:r>
              <a:rPr lang="sv-SE" kern="0" dirty="0"/>
              <a:t>Rapporten finns för nedladdning (kostnadsfritt för Avfall Sveriges medlemmar) från </a:t>
            </a:r>
            <a:r>
              <a:rPr lang="sv-SE" kern="0" dirty="0">
                <a:hlinkClick r:id="rId2"/>
              </a:rPr>
              <a:t>www.avfallsverige.se</a:t>
            </a:r>
            <a:endParaRPr lang="sv-SE" kern="0" dirty="0"/>
          </a:p>
          <a:p>
            <a:endParaRPr lang="sv-SE" kern="0" dirty="0"/>
          </a:p>
          <a:p>
            <a:r>
              <a:rPr lang="sv-SE" kern="0" dirty="0"/>
              <a:t>Mer information om detta projekt kan du få från:</a:t>
            </a:r>
          </a:p>
          <a:p>
            <a:r>
              <a:rPr lang="sv-SE" kern="0" dirty="0"/>
              <a:t>Britta Moutakis, rådgivare för återbruk, återvinningscentraler, insamling av farligt avfall och elavfall</a:t>
            </a:r>
          </a:p>
          <a:p>
            <a:r>
              <a:rPr lang="sv-SE" kern="0" dirty="0"/>
              <a:t>Tel. 040- 35 66 14, e-post: </a:t>
            </a:r>
            <a:r>
              <a:rPr lang="sv-SE" kern="0" dirty="0" err="1"/>
              <a:t>britta.moutakis@avfallsverige.se</a:t>
            </a:r>
            <a:endParaRPr lang="sv-SE" kern="0" dirty="0"/>
          </a:p>
          <a:p>
            <a:endParaRPr lang="sv-SE" kern="0" dirty="0"/>
          </a:p>
          <a:p>
            <a:r>
              <a:rPr lang="sv-SE" dirty="0"/>
              <a:t>Läs mer i våra andra rapporter om återbruk:</a:t>
            </a:r>
          </a:p>
          <a:p>
            <a:r>
              <a:rPr lang="sv-SE" dirty="0"/>
              <a:t>2019:32 Återanvändning av- och rivningsmaterial och produkter i kommuner</a:t>
            </a:r>
          </a:p>
          <a:p>
            <a:r>
              <a:rPr lang="sv-SE" dirty="0"/>
              <a:t>2018:37 Goda exempel på mobil återvinningscentral</a:t>
            </a:r>
          </a:p>
          <a:p>
            <a:r>
              <a:rPr lang="sv-SE" dirty="0"/>
              <a:t>2018:19 Potential för ökad återanvändning </a:t>
            </a:r>
            <a:r>
              <a:rPr lang="mr-IN" dirty="0"/>
              <a:t>–</a:t>
            </a:r>
            <a:r>
              <a:rPr lang="sv-SE" dirty="0"/>
              <a:t> fallstudie återvinningscentraler</a:t>
            </a:r>
          </a:p>
        </p:txBody>
      </p:sp>
    </p:spTree>
    <p:extLst>
      <p:ext uri="{BB962C8B-B14F-4D97-AF65-F5344CB8AC3E}">
        <p14:creationId xmlns:p14="http://schemas.microsoft.com/office/powerpoint/2010/main" val="1580263107"/>
      </p:ext>
    </p:extLst>
  </p:cSld>
  <p:clrMapOvr>
    <a:masterClrMapping/>
  </p:clrMapOvr>
</p:sld>
</file>

<file path=ppt/theme/theme1.xml><?xml version="1.0" encoding="utf-8"?>
<a:theme xmlns:a="http://schemas.openxmlformats.org/drawingml/2006/main" name="AvfallSverige-mall">
  <a:themeElements>
    <a:clrScheme name="Avfall Sverige">
      <a:dk1>
        <a:sysClr val="windowText" lastClr="000000"/>
      </a:dk1>
      <a:lt1>
        <a:sysClr val="window" lastClr="FFFFFF"/>
      </a:lt1>
      <a:dk2>
        <a:srgbClr val="007079"/>
      </a:dk2>
      <a:lt2>
        <a:srgbClr val="669C9F"/>
      </a:lt2>
      <a:accent1>
        <a:srgbClr val="004C73"/>
      </a:accent1>
      <a:accent2>
        <a:srgbClr val="51B8CF"/>
      </a:accent2>
      <a:accent3>
        <a:srgbClr val="9B064A"/>
      </a:accent3>
      <a:accent4>
        <a:srgbClr val="EC9C00"/>
      </a:accent4>
      <a:accent5>
        <a:srgbClr val="44A12B"/>
      </a:accent5>
      <a:accent6>
        <a:srgbClr val="CC003A"/>
      </a:accent6>
      <a:hlink>
        <a:srgbClr val="0000FF"/>
      </a:hlink>
      <a:folHlink>
        <a:srgbClr val="800080"/>
      </a:folHlink>
    </a:clrScheme>
    <a:fontScheme name="Georgia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pportpresentation-mall 190429" id="{B66FCBE3-748F-3C4D-8ABD-947A9AFB897E}" vid="{BA1568FF-1C9B-9F49-924E-93DC5DC385A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Rapportpresentation-mall 191204</Template>
  <TotalTime>375</TotalTime>
  <Words>542</Words>
  <Application>Microsoft Macintosh PowerPoint</Application>
  <PresentationFormat>Bredbild</PresentationFormat>
  <Paragraphs>72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AvfallSverige-mall</vt:lpstr>
      <vt:lpstr>Goda exempel på kommunalt återbruksarbete</vt:lpstr>
      <vt:lpstr>Fylls i av Avfall Sverige</vt:lpstr>
      <vt:lpstr>Bakgrund och syfte</vt:lpstr>
      <vt:lpstr>Resultat enkät</vt:lpstr>
      <vt:lpstr>Resultat enkät</vt:lpstr>
      <vt:lpstr>Telefonintervjuer</vt:lpstr>
      <vt:lpstr>Telefonintervjuer</vt:lpstr>
      <vt:lpstr>Slutsatser, reflektioner</vt:lpstr>
      <vt:lpstr>Rapportinformation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Goda exempel på kommunalt återbruksarbete</dc:title>
  <dc:creator>Joachim Lantz</dc:creator>
  <cp:lastModifiedBy>Josefin Berglund</cp:lastModifiedBy>
  <cp:revision>31</cp:revision>
  <dcterms:created xsi:type="dcterms:W3CDTF">2020-03-19T12:43:32Z</dcterms:created>
  <dcterms:modified xsi:type="dcterms:W3CDTF">2020-04-20T11:01:36Z</dcterms:modified>
</cp:coreProperties>
</file>