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7"/>
    <p:restoredTop sz="94684"/>
  </p:normalViewPr>
  <p:slideViewPr>
    <p:cSldViewPr snapToGrid="0" snapToObjects="1">
      <p:cViewPr varScale="1">
        <p:scale>
          <a:sx n="128" d="100"/>
          <a:sy n="128" d="100"/>
        </p:scale>
        <p:origin x="7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2023-03-29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_vit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296" y="3578111"/>
            <a:ext cx="4067408" cy="1840394"/>
          </a:xfrm>
          <a:prstGeom prst="rect">
            <a:avLst/>
          </a:prstGeom>
        </p:spPr>
      </p:pic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och datum</a:t>
            </a:r>
          </a:p>
        </p:txBody>
      </p:sp>
      <p:sp>
        <p:nvSpPr>
          <p:cNvPr id="9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PRESENTATIONS RUBRIK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grundsida">
    <p:bg>
      <p:bgPr>
        <a:solidFill>
          <a:srgbClr val="555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bak grund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11168829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11160126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 err="1"/>
              <a:t>Mobilnr</a:t>
            </a:r>
            <a:r>
              <a:rPr lang="sv-SE" dirty="0"/>
              <a:t>, </a:t>
            </a:r>
            <a:r>
              <a:rPr lang="sv-SE" dirty="0" err="1"/>
              <a:t>Telefonnr</a:t>
            </a:r>
            <a:r>
              <a:rPr lang="sv-SE" dirty="0"/>
              <a:t>, e-postadress</a:t>
            </a:r>
            <a:br>
              <a:rPr lang="sv-SE" dirty="0"/>
            </a:br>
            <a:r>
              <a:rPr lang="sv-SE" dirty="0" err="1"/>
              <a:t>avfallsverige.se</a:t>
            </a:r>
            <a:endParaRPr lang="sv-SE" dirty="0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5206524" y="4329592"/>
            <a:ext cx="177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2"/>
                </a:solidFill>
              </a:rPr>
              <a:t>TACK!</a:t>
            </a:r>
            <a:endParaRPr lang="sv-SE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89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 err="1"/>
              <a:t>Mobilnr</a:t>
            </a:r>
            <a:r>
              <a:rPr lang="sv-SE" dirty="0"/>
              <a:t>, </a:t>
            </a:r>
            <a:r>
              <a:rPr lang="sv-SE" dirty="0" err="1"/>
              <a:t>Telefonnr</a:t>
            </a:r>
            <a:r>
              <a:rPr lang="sv-SE" dirty="0"/>
              <a:t>, e-postadress</a:t>
            </a:r>
            <a:br>
              <a:rPr lang="sv-SE" dirty="0"/>
            </a:br>
            <a:r>
              <a:rPr lang="sv-SE" dirty="0" err="1"/>
              <a:t>avfallsverige.se</a:t>
            </a:r>
            <a:endParaRPr lang="sv-SE" dirty="0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4645680" y="4329592"/>
            <a:ext cx="290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2"/>
                </a:solidFill>
              </a:rPr>
              <a:t>THANK YOU</a:t>
            </a:r>
            <a:endParaRPr lang="sv-SE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0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och datum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PRESENTATIONS RUBRIK</a:t>
            </a:r>
          </a:p>
        </p:txBody>
      </p:sp>
      <p:pic>
        <p:nvPicPr>
          <p:cNvPr id="8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225" y="3578111"/>
            <a:ext cx="4068384" cy="18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3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5" name="Picture 4" descr="log_green_lig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158"/>
          </a:xfrm>
          <a:prstGeom prst="rect">
            <a:avLst/>
          </a:prstGeom>
        </p:spPr>
      </p:pic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941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grund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grundsi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grund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röd grundsi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grön grund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15938" y="500062"/>
            <a:ext cx="10515600" cy="715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15938" y="15802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4270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2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vfallsverige.se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1524000" y="2113755"/>
            <a:ext cx="9144000" cy="395269"/>
          </a:xfrm>
        </p:spPr>
        <p:txBody>
          <a:bodyPr/>
          <a:lstStyle/>
          <a:p>
            <a:r>
              <a:rPr lang="sv-SE" dirty="0"/>
              <a:t>Rapport 2023:10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Säkerhetslösningar i avfallstipphallar</a:t>
            </a:r>
          </a:p>
        </p:txBody>
      </p:sp>
      <p:sp>
        <p:nvSpPr>
          <p:cNvPr id="4" name="Underrubrik 1">
            <a:extLst>
              <a:ext uri="{FF2B5EF4-FFF2-40B4-BE49-F238E27FC236}">
                <a16:creationId xmlns:a16="http://schemas.microsoft.com/office/drawing/2014/main" id="{51CDAAEA-E451-6E4A-8182-3FAB62012F74}"/>
              </a:ext>
            </a:extLst>
          </p:cNvPr>
          <p:cNvSpPr txBox="1">
            <a:spLocks/>
          </p:cNvSpPr>
          <p:nvPr/>
        </p:nvSpPr>
        <p:spPr>
          <a:xfrm>
            <a:off x="1501697" y="2605507"/>
            <a:ext cx="9144000" cy="395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April 2023</a:t>
            </a:r>
          </a:p>
        </p:txBody>
      </p:sp>
    </p:spTree>
    <p:extLst>
      <p:ext uri="{BB962C8B-B14F-4D97-AF65-F5344CB8AC3E}">
        <p14:creationId xmlns:p14="http://schemas.microsoft.com/office/powerpoint/2010/main" val="92590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A81EBA25-F9FC-9444-8372-339677D02A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D4C68242-003B-9E4A-91C1-577E63AB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Projektorganisation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E5B19FCA-C79B-424E-AE84-04A7C935B287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364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68A2A6"/>
                </a:solidFill>
              </a:rPr>
              <a:t>Genomförare:</a:t>
            </a:r>
          </a:p>
          <a:p>
            <a:r>
              <a:rPr lang="sv-SE" sz="2400" dirty="0">
                <a:solidFill>
                  <a:schemeClr val="tx1"/>
                </a:solidFill>
              </a:rPr>
              <a:t>Barbara </a:t>
            </a:r>
            <a:r>
              <a:rPr lang="sv-SE" sz="2400" dirty="0" err="1">
                <a:solidFill>
                  <a:schemeClr val="tx1"/>
                </a:solidFill>
              </a:rPr>
              <a:t>Goldschmidt</a:t>
            </a:r>
            <a:r>
              <a:rPr lang="sv-SE" sz="2400" dirty="0">
                <a:solidFill>
                  <a:schemeClr val="tx1"/>
                </a:solidFill>
              </a:rPr>
              <a:t>, Sweco  </a:t>
            </a:r>
          </a:p>
          <a:p>
            <a:r>
              <a:rPr lang="sv-SE" sz="2400" dirty="0">
                <a:solidFill>
                  <a:srgbClr val="68A2A6"/>
                </a:solidFill>
              </a:rPr>
              <a:t>Projektledare:</a:t>
            </a:r>
          </a:p>
          <a:p>
            <a:r>
              <a:rPr lang="sv-SE" sz="2400" dirty="0">
                <a:solidFill>
                  <a:schemeClr val="tx1"/>
                </a:solidFill>
              </a:rPr>
              <a:t>Barbara </a:t>
            </a:r>
            <a:r>
              <a:rPr lang="sv-SE" sz="2400" dirty="0" err="1">
                <a:solidFill>
                  <a:schemeClr val="tx1"/>
                </a:solidFill>
              </a:rPr>
              <a:t>Goldschmidt</a:t>
            </a:r>
            <a:r>
              <a:rPr lang="sv-SE" sz="2400" dirty="0">
                <a:solidFill>
                  <a:schemeClr val="tx1"/>
                </a:solidFill>
              </a:rPr>
              <a:t>, Sweco  </a:t>
            </a:r>
          </a:p>
          <a:p>
            <a:endParaRPr lang="sv-SE" sz="2400" dirty="0"/>
          </a:p>
          <a:p>
            <a:r>
              <a:rPr lang="sv-SE" sz="2400" dirty="0">
                <a:solidFill>
                  <a:srgbClr val="68A2A6"/>
                </a:solidFill>
              </a:rPr>
              <a:t>Finansiär(er):</a:t>
            </a:r>
          </a:p>
          <a:p>
            <a:r>
              <a:rPr lang="sv-SE" sz="2400" dirty="0">
                <a:solidFill>
                  <a:schemeClr val="tx1"/>
                </a:solidFill>
              </a:rPr>
              <a:t>Avfall Sveriges Energiåtervinningssatsning</a:t>
            </a:r>
          </a:p>
          <a:p>
            <a:r>
              <a:rPr lang="sv-SE" sz="2400" dirty="0">
                <a:solidFill>
                  <a:schemeClr val="tx1"/>
                </a:solidFill>
              </a:rPr>
              <a:t>Sysav</a:t>
            </a:r>
          </a:p>
        </p:txBody>
      </p:sp>
    </p:spTree>
    <p:extLst>
      <p:ext uri="{BB962C8B-B14F-4D97-AF65-F5344CB8AC3E}">
        <p14:creationId xmlns:p14="http://schemas.microsoft.com/office/powerpoint/2010/main" val="207067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6BDF98-E1AE-BD40-A7A8-34F968D0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34" y="512763"/>
            <a:ext cx="7016827" cy="637410"/>
          </a:xfrm>
        </p:spPr>
        <p:txBody>
          <a:bodyPr anchor="ctr">
            <a:normAutofit/>
          </a:bodyPr>
          <a:lstStyle/>
          <a:p>
            <a:r>
              <a:rPr lang="sv-SE"/>
              <a:t>Bakgrund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6304C6-AD8C-DA49-A719-7CC886847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sv-SE" sz="2400" dirty="0"/>
              <a:t>På många avfallsförbränningsanläggningar finns arbetsmiljöproblem och säkerhetsrisker i tipphallarna.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2400" dirty="0"/>
              <a:t>Avsaknad av fungerande säkerhetslösningar, liksom dålig efterlevnad av säkerhetsföreskrifter, medför risker för chaufförer och anläggningspersonal. Detta gäller framför allt under avfallslossning, men också under övriga aktiviteter då personer befinner sig i avfallstipphallen.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2400" dirty="0"/>
              <a:t>Incidenter inträffar med jämna mellanrum och det finns en risk för allvarliga olyckor.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FDADAF3-335F-284E-C94F-B883B02640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2" r="21729" b="-2"/>
          <a:stretch/>
        </p:blipFill>
        <p:spPr>
          <a:xfrm>
            <a:off x="7941734" y="1397530"/>
            <a:ext cx="3734330" cy="4258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078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06418E-9900-E646-9474-81CD92A32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34" y="512763"/>
            <a:ext cx="7016827" cy="637410"/>
          </a:xfrm>
        </p:spPr>
        <p:txBody>
          <a:bodyPr anchor="ctr">
            <a:normAutofit/>
          </a:bodyPr>
          <a:lstStyle/>
          <a:p>
            <a:r>
              <a:rPr lang="sv-SE"/>
              <a:t>Resultat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7D9A21-1E20-9246-B39A-E6E61DCD3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sv-SE" dirty="0"/>
              <a:t>Säkerhet upprätthålls i tipphallarna genom en kombination av skriftliga säkerhetsföreskrifter och fysiska installationer, såsom trafikljus samt eventuellt portar, bommar eller luckor.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dirty="0"/>
              <a:t>En del anläggningar har också satsat på bemanning i hallarna, som komplettering till övervakning via bemannade traverser och kameror.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dirty="0"/>
              <a:t>Fasta installationer har ofta problem med skador och kräver mycket underhåll.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dirty="0"/>
              <a:t>I princip alla anläggningar har svårigheter med att få alla chaufförer att följa säkerhetsföreskrifterna. Det kan bero på språkproblem, på trängsel och stressade chaufförer, ”ska bara”-tänkande eller rent slarv.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A004494-7491-4989-55D2-BBFD3B9AC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52" r="21409" b="-2"/>
          <a:stretch/>
        </p:blipFill>
        <p:spPr>
          <a:xfrm>
            <a:off x="7941734" y="1397530"/>
            <a:ext cx="3734330" cy="4258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391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73639A-B709-AB4A-B384-F69AACAF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Slutsatser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F5EF221-8C43-1E4F-8D84-27D8FEA143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7" y="1267968"/>
            <a:ext cx="9883839" cy="4387765"/>
          </a:xfrm>
        </p:spPr>
        <p:txBody>
          <a:bodyPr>
            <a:normAutofit/>
          </a:bodyPr>
          <a:lstStyle/>
          <a:p>
            <a:r>
              <a:rPr lang="sv-SE" sz="2400" dirty="0"/>
              <a:t>Benchmarkingen har utmynnat i följande rekommendationer: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400" dirty="0"/>
              <a:t>Utforma nya tipphallar och bunkar så rymliga som möjligt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400" dirty="0"/>
              <a:t>Bygg bort kontakt mellan traversskopor och bilar med hjälp av tippfickornas utformning, traversprogrammering och </a:t>
            </a:r>
            <a:r>
              <a:rPr lang="sv-SE" sz="2400" dirty="0" err="1"/>
              <a:t>förregling</a:t>
            </a:r>
            <a:r>
              <a:rPr lang="sv-SE" sz="2400" dirty="0"/>
              <a:t> av portar och bommar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400" dirty="0"/>
              <a:t>Gör fasta installationer, som portar och bommar, så robusta och så synliga som möjligt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400" dirty="0"/>
              <a:t>Välj lagom nivå på säkerhetsföreskrifterna, eftersom alltför krångliga system och alltför komplicerad säkerhetsutrustning kan leda till att chaufförer försöker ta genvägar vid tippningen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400" dirty="0"/>
              <a:t>Bemanning på plats kan inte överskattas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87174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C75405-E0AD-3E4D-A5AF-2AE73C42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dirty="0"/>
              <a:t>Rapportinformation (fylls i av Avfall Sverige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ADCDA3-280B-4B40-998E-17282984C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kern="0" dirty="0"/>
              <a:t>Rapporten finns för nedladdning (kostnadsfritt för Avfall Sveriges medlemmar) från </a:t>
            </a:r>
            <a:r>
              <a:rPr lang="sv-SE" kern="0" dirty="0">
                <a:hlinkClick r:id="rId2"/>
              </a:rPr>
              <a:t>www.avfallsverige.se</a:t>
            </a:r>
            <a:endParaRPr lang="sv-SE" kern="0" dirty="0"/>
          </a:p>
          <a:p>
            <a:endParaRPr lang="sv-SE" kern="0" dirty="0"/>
          </a:p>
          <a:p>
            <a:r>
              <a:rPr lang="sv-SE" kern="0" dirty="0"/>
              <a:t>Mer information om detta projekt kan du få från:</a:t>
            </a:r>
          </a:p>
          <a:p>
            <a:r>
              <a:rPr lang="sv-SE" dirty="0"/>
              <a:t>Fredrika </a:t>
            </a:r>
            <a:r>
              <a:rPr lang="sv-SE" dirty="0" err="1"/>
              <a:t>Stranne</a:t>
            </a:r>
            <a:r>
              <a:rPr lang="sv-SE" dirty="0"/>
              <a:t>, rådgivare för deponerings- och avfallsanläggningar</a:t>
            </a:r>
          </a:p>
          <a:p>
            <a:r>
              <a:rPr lang="sv-SE" dirty="0" err="1"/>
              <a:t>fredrika.stranne@avfallsverige.se</a:t>
            </a: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7A8CD13-ABA9-554D-AD69-465ACB141E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580263107"/>
      </p:ext>
    </p:extLst>
  </p:cSld>
  <p:clrMapOvr>
    <a:masterClrMapping/>
  </p:clrMapOvr>
</p:sld>
</file>

<file path=ppt/theme/theme1.xml><?xml version="1.0" encoding="utf-8"?>
<a:theme xmlns:a="http://schemas.openxmlformats.org/drawingml/2006/main" name="AvfallSverige-mall">
  <a:themeElements>
    <a:clrScheme name="Avfall Sverige">
      <a:dk1>
        <a:sysClr val="windowText" lastClr="000000"/>
      </a:dk1>
      <a:lt1>
        <a:sysClr val="window" lastClr="FFFFFF"/>
      </a:lt1>
      <a:dk2>
        <a:srgbClr val="007079"/>
      </a:dk2>
      <a:lt2>
        <a:srgbClr val="669C9F"/>
      </a:lt2>
      <a:accent1>
        <a:srgbClr val="004C73"/>
      </a:accent1>
      <a:accent2>
        <a:srgbClr val="51B8CF"/>
      </a:accent2>
      <a:accent3>
        <a:srgbClr val="9B064A"/>
      </a:accent3>
      <a:accent4>
        <a:srgbClr val="EC9C00"/>
      </a:accent4>
      <a:accent5>
        <a:srgbClr val="44A12B"/>
      </a:accent5>
      <a:accent6>
        <a:srgbClr val="CC003A"/>
      </a:accent6>
      <a:hlink>
        <a:srgbClr val="0000FF"/>
      </a:hlink>
      <a:folHlink>
        <a:srgbClr val="800080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pportpresentation-mall 190429" id="{B66FCBE3-748F-3C4D-8ABD-947A9AFB897E}" vid="{BA1568FF-1C9B-9F49-924E-93DC5DC385A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Rapportpresentation-mall 191204 (3)</Template>
  <TotalTime>41</TotalTime>
  <Words>316</Words>
  <Application>Microsoft Macintosh PowerPoint</Application>
  <PresentationFormat>Bredbild</PresentationFormat>
  <Paragraphs>34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Calibri</vt:lpstr>
      <vt:lpstr>Georgia</vt:lpstr>
      <vt:lpstr>Wingdings</vt:lpstr>
      <vt:lpstr>AvfallSverige-mall</vt:lpstr>
      <vt:lpstr>Säkerhetslösningar i avfallstipphallar</vt:lpstr>
      <vt:lpstr>Projektorganisation</vt:lpstr>
      <vt:lpstr>Bakgrund</vt:lpstr>
      <vt:lpstr>Resultat</vt:lpstr>
      <vt:lpstr>Slutsatser</vt:lpstr>
      <vt:lpstr>Rapportinformation (fylls i av Avfall Sverige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Rapporttitel</dc:title>
  <dc:creator>Goldschmidt-Reischel, Barbara</dc:creator>
  <cp:lastModifiedBy>Jessica Christiansen</cp:lastModifiedBy>
  <cp:revision>8</cp:revision>
  <dcterms:created xsi:type="dcterms:W3CDTF">2023-01-30T10:23:39Z</dcterms:created>
  <dcterms:modified xsi:type="dcterms:W3CDTF">2023-03-29T11:57:22Z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f08ec5-d6d9-4227-8387-ccbfcb3632c4_Enabled">
    <vt:lpwstr>true</vt:lpwstr>
  </property>
  <property fmtid="{D5CDD505-2E9C-101B-9397-08002B2CF9AE}" pid="3" name="MSIP_Label_43f08ec5-d6d9-4227-8387-ccbfcb3632c4_SetDate">
    <vt:lpwstr>2023-01-30T10:23:41Z</vt:lpwstr>
  </property>
  <property fmtid="{D5CDD505-2E9C-101B-9397-08002B2CF9AE}" pid="4" name="MSIP_Label_43f08ec5-d6d9-4227-8387-ccbfcb3632c4_Method">
    <vt:lpwstr>Standard</vt:lpwstr>
  </property>
  <property fmtid="{D5CDD505-2E9C-101B-9397-08002B2CF9AE}" pid="5" name="MSIP_Label_43f08ec5-d6d9-4227-8387-ccbfcb3632c4_Name">
    <vt:lpwstr>Sweco Restricted</vt:lpwstr>
  </property>
  <property fmtid="{D5CDD505-2E9C-101B-9397-08002B2CF9AE}" pid="6" name="MSIP_Label_43f08ec5-d6d9-4227-8387-ccbfcb3632c4_SiteId">
    <vt:lpwstr>b7872ef0-9a00-4c18-8a4a-c7d25c778a9e</vt:lpwstr>
  </property>
  <property fmtid="{D5CDD505-2E9C-101B-9397-08002B2CF9AE}" pid="7" name="MSIP_Label_43f08ec5-d6d9-4227-8387-ccbfcb3632c4_ActionId">
    <vt:lpwstr>09b5c4d0-7f1b-4e46-8a03-8d462e69662c</vt:lpwstr>
  </property>
  <property fmtid="{D5CDD505-2E9C-101B-9397-08002B2CF9AE}" pid="8" name="MSIP_Label_43f08ec5-d6d9-4227-8387-ccbfcb3632c4_ContentBits">
    <vt:lpwstr>0</vt:lpwstr>
  </property>
</Properties>
</file>