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57" r:id="rId4"/>
    <p:sldId id="258" r:id="rId5"/>
    <p:sldId id="259" r:id="rId6"/>
    <p:sldId id="260" r:id="rId7"/>
    <p:sldId id="261" r:id="rId8"/>
    <p:sldId id="262" r:id="rId9"/>
    <p:sldId id="263" r:id="rId10"/>
    <p:sldId id="264" r:id="rId11"/>
    <p:sldId id="267"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14" autoAdjust="0"/>
  </p:normalViewPr>
  <p:slideViewPr>
    <p:cSldViewPr snapToGrid="0">
      <p:cViewPr varScale="1">
        <p:scale>
          <a:sx n="99" d="100"/>
          <a:sy n="99" d="100"/>
        </p:scale>
        <p:origin x="1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4DBB9-A653-413C-89FF-AB97FFD895E3}" type="doc">
      <dgm:prSet loTypeId="urn:microsoft.com/office/officeart/2005/8/layout/arrow2" loCatId="process" qsTypeId="urn:microsoft.com/office/officeart/2005/8/quickstyle/simple1" qsCatId="simple" csTypeId="urn:microsoft.com/office/officeart/2005/8/colors/accent1_2" csCatId="accent1" phldr="1"/>
      <dgm:spPr/>
    </dgm:pt>
    <dgm:pt modelId="{4AB23B4B-F140-48E4-9C5A-0567B0E97D71}">
      <dgm:prSet phldrT="[Text]" phldr="1" custT="1"/>
      <dgm:spPr/>
      <dgm:t>
        <a:bodyPr/>
        <a:lstStyle/>
        <a:p>
          <a:endParaRPr lang="sv-SE" sz="700" dirty="0"/>
        </a:p>
      </dgm:t>
    </dgm:pt>
    <dgm:pt modelId="{3FC8CAA4-4BBD-4D75-AAB2-2C7CCAD83863}" type="sibTrans" cxnId="{AAE39B4D-B734-45A3-9D1B-A237B6CBFBA2}">
      <dgm:prSet/>
      <dgm:spPr/>
      <dgm:t>
        <a:bodyPr/>
        <a:lstStyle/>
        <a:p>
          <a:endParaRPr lang="sv-SE"/>
        </a:p>
      </dgm:t>
    </dgm:pt>
    <dgm:pt modelId="{0303349F-B9AA-402E-A7C7-39B3A1D64AF2}" type="parTrans" cxnId="{AAE39B4D-B734-45A3-9D1B-A237B6CBFBA2}">
      <dgm:prSet/>
      <dgm:spPr/>
      <dgm:t>
        <a:bodyPr/>
        <a:lstStyle/>
        <a:p>
          <a:endParaRPr lang="sv-SE"/>
        </a:p>
      </dgm:t>
    </dgm:pt>
    <dgm:pt modelId="{CDF8E4C4-3CF4-4307-9231-AC343FA3C883}" type="pres">
      <dgm:prSet presAssocID="{E194DBB9-A653-413C-89FF-AB97FFD895E3}" presName="arrowDiagram" presStyleCnt="0">
        <dgm:presLayoutVars>
          <dgm:chMax val="5"/>
          <dgm:dir/>
          <dgm:resizeHandles val="exact"/>
        </dgm:presLayoutVars>
      </dgm:prSet>
      <dgm:spPr/>
    </dgm:pt>
    <dgm:pt modelId="{794D0EB1-042B-4D02-8A64-ED9F82EA61A7}" type="pres">
      <dgm:prSet presAssocID="{E194DBB9-A653-413C-89FF-AB97FFD895E3}" presName="arrow" presStyleLbl="bgShp" presStyleIdx="0" presStyleCnt="1" custAng="189326" custLinFactNeighborX="-9424" custLinFactNeighborY="-6257"/>
      <dgm:spPr>
        <a:solidFill>
          <a:schemeClr val="accent1">
            <a:tint val="40000"/>
            <a:hueOff val="0"/>
            <a:satOff val="0"/>
            <a:lumOff val="0"/>
            <a:alpha val="46000"/>
          </a:schemeClr>
        </a:solidFill>
      </dgm:spPr>
    </dgm:pt>
    <dgm:pt modelId="{F7C373C7-3A29-4D8B-830F-6915A2580989}" type="pres">
      <dgm:prSet presAssocID="{E194DBB9-A653-413C-89FF-AB97FFD895E3}" presName="arrowDiagram1" presStyleCnt="0">
        <dgm:presLayoutVars>
          <dgm:bulletEnabled val="1"/>
        </dgm:presLayoutVars>
      </dgm:prSet>
      <dgm:spPr/>
    </dgm:pt>
    <dgm:pt modelId="{ACBDBC1A-4A89-458C-876C-7008EB5DCAEA}" type="pres">
      <dgm:prSet presAssocID="{4AB23B4B-F140-48E4-9C5A-0567B0E97D71}" presName="bullet1" presStyleLbl="node1" presStyleIdx="0" presStyleCnt="1"/>
      <dgm:spPr>
        <a:noFill/>
        <a:ln>
          <a:noFill/>
        </a:ln>
      </dgm:spPr>
    </dgm:pt>
    <dgm:pt modelId="{918291F2-111A-4744-A6E7-AA4F1D0542F2}" type="pres">
      <dgm:prSet presAssocID="{4AB23B4B-F140-48E4-9C5A-0567B0E97D71}" presName="textBox1" presStyleLbl="revTx" presStyleIdx="0" presStyleCnt="1">
        <dgm:presLayoutVars>
          <dgm:bulletEnabled val="1"/>
        </dgm:presLayoutVars>
      </dgm:prSet>
      <dgm:spPr/>
    </dgm:pt>
  </dgm:ptLst>
  <dgm:cxnLst>
    <dgm:cxn modelId="{AAE39B4D-B734-45A3-9D1B-A237B6CBFBA2}" srcId="{E194DBB9-A653-413C-89FF-AB97FFD895E3}" destId="{4AB23B4B-F140-48E4-9C5A-0567B0E97D71}" srcOrd="0" destOrd="0" parTransId="{0303349F-B9AA-402E-A7C7-39B3A1D64AF2}" sibTransId="{3FC8CAA4-4BBD-4D75-AAB2-2C7CCAD83863}"/>
    <dgm:cxn modelId="{E7652E9D-798D-45BE-98B1-9A7AF2A7BD2B}" type="presOf" srcId="{4AB23B4B-F140-48E4-9C5A-0567B0E97D71}" destId="{918291F2-111A-4744-A6E7-AA4F1D0542F2}" srcOrd="0" destOrd="0" presId="urn:microsoft.com/office/officeart/2005/8/layout/arrow2"/>
    <dgm:cxn modelId="{03335DAA-8F8F-4619-B6CB-F8F246282304}" type="presOf" srcId="{E194DBB9-A653-413C-89FF-AB97FFD895E3}" destId="{CDF8E4C4-3CF4-4307-9231-AC343FA3C883}" srcOrd="0" destOrd="0" presId="urn:microsoft.com/office/officeart/2005/8/layout/arrow2"/>
    <dgm:cxn modelId="{16B001D6-560B-4559-BE4D-E85E9CAA2CDA}" type="presParOf" srcId="{CDF8E4C4-3CF4-4307-9231-AC343FA3C883}" destId="{794D0EB1-042B-4D02-8A64-ED9F82EA61A7}" srcOrd="0" destOrd="0" presId="urn:microsoft.com/office/officeart/2005/8/layout/arrow2"/>
    <dgm:cxn modelId="{1AA2CE4C-F40E-4B20-A66A-45FC9DA2C676}" type="presParOf" srcId="{CDF8E4C4-3CF4-4307-9231-AC343FA3C883}" destId="{F7C373C7-3A29-4D8B-830F-6915A2580989}" srcOrd="1" destOrd="0" presId="urn:microsoft.com/office/officeart/2005/8/layout/arrow2"/>
    <dgm:cxn modelId="{0C4D0C1A-6086-4E0C-85AC-FAEBDC7530B4}" type="presParOf" srcId="{F7C373C7-3A29-4D8B-830F-6915A2580989}" destId="{ACBDBC1A-4A89-458C-876C-7008EB5DCAEA}" srcOrd="0" destOrd="0" presId="urn:microsoft.com/office/officeart/2005/8/layout/arrow2"/>
    <dgm:cxn modelId="{D9496C88-C2EF-419D-8FF8-09BBF5AC8123}" type="presParOf" srcId="{F7C373C7-3A29-4D8B-830F-6915A2580989}" destId="{918291F2-111A-4744-A6E7-AA4F1D0542F2}" srcOrd="1"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D0EB1-042B-4D02-8A64-ED9F82EA61A7}">
      <dsp:nvSpPr>
        <dsp:cNvPr id="0" name=""/>
        <dsp:cNvSpPr/>
      </dsp:nvSpPr>
      <dsp:spPr>
        <a:xfrm rot="189326">
          <a:off x="-87862" y="132328"/>
          <a:ext cx="4892238" cy="3057648"/>
        </a:xfrm>
        <a:prstGeom prst="swooshArrow">
          <a:avLst>
            <a:gd name="adj1" fmla="val 25000"/>
            <a:gd name="adj2" fmla="val 25000"/>
          </a:avLst>
        </a:prstGeom>
        <a:solidFill>
          <a:schemeClr val="accent1">
            <a:tint val="40000"/>
            <a:hueOff val="0"/>
            <a:satOff val="0"/>
            <a:lumOff val="0"/>
            <a:alpha val="46000"/>
          </a:schemeClr>
        </a:solidFill>
        <a:ln>
          <a:noFill/>
        </a:ln>
        <a:effectLst/>
      </dsp:spPr>
      <dsp:style>
        <a:lnRef idx="0">
          <a:scrgbClr r="0" g="0" b="0"/>
        </a:lnRef>
        <a:fillRef idx="1">
          <a:scrgbClr r="0" g="0" b="0"/>
        </a:fillRef>
        <a:effectRef idx="0">
          <a:scrgbClr r="0" g="0" b="0"/>
        </a:effectRef>
        <a:fontRef idx="minor"/>
      </dsp:style>
    </dsp:sp>
    <dsp:sp modelId="{ACBDBC1A-4A89-458C-876C-7008EB5DCAEA}">
      <dsp:nvSpPr>
        <dsp:cNvPr id="0" name=""/>
        <dsp:cNvSpPr/>
      </dsp:nvSpPr>
      <dsp:spPr>
        <a:xfrm>
          <a:off x="3732777" y="851220"/>
          <a:ext cx="362025" cy="36202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291F2-111A-4744-A6E7-AA4F1D0542F2}">
      <dsp:nvSpPr>
        <dsp:cNvPr id="0" name=""/>
        <dsp:cNvSpPr/>
      </dsp:nvSpPr>
      <dsp:spPr>
        <a:xfrm>
          <a:off x="1956895" y="1032233"/>
          <a:ext cx="1956895" cy="2256544"/>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830" bIns="0" numCol="1" spcCol="1270" anchor="t" anchorCtr="0">
          <a:noAutofit/>
        </a:bodyPr>
        <a:lstStyle/>
        <a:p>
          <a:pPr marL="0" lvl="0" indent="0" algn="r" defTabSz="311150">
            <a:lnSpc>
              <a:spcPct val="90000"/>
            </a:lnSpc>
            <a:spcBef>
              <a:spcPct val="0"/>
            </a:spcBef>
            <a:spcAft>
              <a:spcPct val="35000"/>
            </a:spcAft>
            <a:buNone/>
          </a:pPr>
          <a:endParaRPr lang="sv-SE" sz="700" kern="1200" dirty="0"/>
        </a:p>
      </dsp:txBody>
      <dsp:txXfrm>
        <a:off x="2052423" y="1127761"/>
        <a:ext cx="1765839" cy="20654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ACA51-17E8-4E13-84F4-0DA11EE9F2D4}" type="datetimeFigureOut">
              <a:rPr lang="sv-SE" smtClean="0"/>
              <a:t>2023-07-30</a:t>
            </a:fld>
            <a:endParaRPr lang="sv-S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18288-73AC-498C-8B28-BD7A5F91EEDD}" type="slidenum">
              <a:rPr lang="sv-SE" smtClean="0"/>
              <a:t>‹#›</a:t>
            </a:fld>
            <a:endParaRPr lang="sv-SE"/>
          </a:p>
        </p:txBody>
      </p:sp>
    </p:spTree>
    <p:extLst>
      <p:ext uri="{BB962C8B-B14F-4D97-AF65-F5344CB8AC3E}">
        <p14:creationId xmlns:p14="http://schemas.microsoft.com/office/powerpoint/2010/main" val="54405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Vad vet ni om PFAS?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ett samlingsnamn på tusentals kemiska ämnen som innehåller fluor och som heter </a:t>
            </a:r>
            <a:r>
              <a:rPr lang="sv-SE" b="0" i="0" dirty="0">
                <a:solidFill>
                  <a:srgbClr val="4D5156"/>
                </a:solidFill>
                <a:effectLst/>
                <a:latin typeface="arial" panose="020B0604020202020204" pitchFamily="34" charset="0"/>
              </a:rPr>
              <a:t>Per- och </a:t>
            </a:r>
            <a:r>
              <a:rPr lang="sv-SE" b="0" i="0" dirty="0" err="1">
                <a:solidFill>
                  <a:srgbClr val="4D5156"/>
                </a:solidFill>
                <a:effectLst/>
                <a:latin typeface="arial" panose="020B0604020202020204" pitchFamily="34" charset="0"/>
              </a:rPr>
              <a:t>polyfluorerade</a:t>
            </a:r>
            <a:r>
              <a:rPr lang="sv-SE" b="0" i="0" dirty="0">
                <a:solidFill>
                  <a:srgbClr val="4D5156"/>
                </a:solidFill>
                <a:effectLst/>
                <a:latin typeface="arial" panose="020B0604020202020204" pitchFamily="34" charset="0"/>
              </a:rPr>
              <a:t> </a:t>
            </a:r>
            <a:r>
              <a:rPr lang="sv-SE" b="0" i="0" dirty="0" err="1">
                <a:solidFill>
                  <a:srgbClr val="4D5156"/>
                </a:solidFill>
                <a:effectLst/>
                <a:latin typeface="arial" panose="020B0604020202020204" pitchFamily="34" charset="0"/>
              </a:rPr>
              <a:t>alkylsubstanser</a:t>
            </a:r>
            <a:r>
              <a:rPr lang="sv-SE"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D5156"/>
                </a:solidFill>
                <a:effectLst/>
                <a:latin typeface="arial" panose="020B0604020202020204" pitchFamily="34" charset="0"/>
              </a:rPr>
              <a:t>Dessa ämnen är extremt kemiskt och termiskt stabila och därför har de använts hundratals olika produkter. Just tack vare dessa persistenta egenskaper, har PFAS tagit sig hela vägen från tillverkningsfabriker, produkter till miljön och spridit sig till sådana avlägsna områden som Arktis och Tibet. Vi alla har PFAS i vår blod, vilket kan leda till negativa hälsoeffekter.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D5156"/>
                </a:solidFill>
                <a:effectLst/>
                <a:latin typeface="arial" panose="020B0604020202020204" pitchFamily="34" charset="0"/>
              </a:rPr>
              <a:t>Efter att detta blev känd, har miljöundersökningarna börjat och man har konstaterat att enorma mängder PFAS finns i miljön. Användningen av flamskyddsskummet är en av de största orsakerna till att PFAS har runnit ut och förorenat jord, grund- och ytvatten. Produkterna som innehöll PFAS har deponerats i decennier, och nu finns de i deponilakvatten. I mänga kommuner leds lakvatten till avloppsreningsverk, men processerna där är inte anpassade för PFAS och allt bara flyttar igenom och hamnar i renat vatten och sedan i vattendrag, eller i avloppsreningsslam som används som gödsel på åkermark.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D5156"/>
                </a:solidFill>
                <a:effectLst/>
                <a:latin typeface="arial" panose="020B0604020202020204" pitchFamily="34" charset="0"/>
              </a:rPr>
              <a:t>I dagsläget finns inga färdiga reningslösningar varken för förorenad jord, lakvatten eller avloppsvatten.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Arial" panose="020B0604020202020204" pitchFamily="34" charset="0"/>
              </a:rPr>
              <a:t>PFAS-kemikalier skiljer sig avsevärt från andra kända föroreningar och utgör en mer komplex utmaning på grund av deras rörlighet, motståndskraft mot nedbrytning och toxikologiska osäkerhet. På grund av deras persistens kommer PFAS att cirkulera i miljön i många decennier efter att deras användning upphört. Naturlig rening av förorenade områden kommer troligtvis vara långsam och drivas av diffusion, </a:t>
            </a:r>
            <a:r>
              <a:rPr lang="sv-SE" sz="1200" dirty="0" err="1">
                <a:effectLst/>
                <a:latin typeface="Calibri" panose="020F0502020204030204" pitchFamily="34" charset="0"/>
                <a:ea typeface="Calibri" panose="020F0502020204030204" pitchFamily="34" charset="0"/>
                <a:cs typeface="Arial" panose="020B0604020202020204" pitchFamily="34" charset="0"/>
              </a:rPr>
              <a:t>sorption</a:t>
            </a:r>
            <a:r>
              <a:rPr lang="sv-SE" sz="1200" dirty="0">
                <a:effectLst/>
                <a:latin typeface="Calibri" panose="020F0502020204030204" pitchFamily="34" charset="0"/>
                <a:ea typeface="Calibri" panose="020F0502020204030204" pitchFamily="34" charset="0"/>
                <a:cs typeface="Arial" panose="020B0604020202020204" pitchFamily="34" charset="0"/>
              </a:rPr>
              <a:t>, dispersion och utspädning snarare än av nedbrytning (Simon m </a:t>
            </a:r>
            <a:r>
              <a:rPr lang="sv-SE" sz="1200" dirty="0" err="1">
                <a:effectLst/>
                <a:latin typeface="Calibri" panose="020F0502020204030204" pitchFamily="34" charset="0"/>
                <a:ea typeface="Calibri" panose="020F0502020204030204" pitchFamily="34" charset="0"/>
                <a:cs typeface="Arial" panose="020B0604020202020204" pitchFamily="34" charset="0"/>
              </a:rPr>
              <a:t>fl</a:t>
            </a:r>
            <a:r>
              <a:rPr lang="sv-SE" sz="1200" dirty="0">
                <a:effectLst/>
                <a:latin typeface="Calibri" panose="020F0502020204030204" pitchFamily="34" charset="0"/>
                <a:ea typeface="Calibri" panose="020F0502020204030204" pitchFamily="34" charset="0"/>
                <a:cs typeface="Arial" panose="020B0604020202020204" pitchFamily="34" charset="0"/>
              </a:rPr>
              <a:t>, 2019). </a:t>
            </a:r>
            <a:endParaRPr lang="sv-SE"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D5156"/>
                </a:solidFill>
                <a:effectLst/>
                <a:latin typeface="arial" panose="020B0604020202020204" pitchFamily="34" charset="0"/>
              </a:rPr>
              <a:t>Miljö- och hälsoskyddsmyndigheterna i världen börjat ta fram rikt-och gränsvärden för dessa ämnen i olika medier, som vatten, fisk, förorenad jord och avfall. Gränsvärdarna skärps och antal ämnen som ska regleras utökas.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D5156"/>
                </a:solidFill>
                <a:effectLst/>
                <a:latin typeface="arial" panose="020B0604020202020204" pitchFamily="34" charset="0"/>
              </a:rPr>
              <a:t>Vi är i ett stort behov av att hitta lösningar som kan hjälpa oss att rena lak- och avloppsvatten (där kommer vi ha ett krav på oss), samt öppnar upp för affärsmöjligheter inom avfallshantering, nämligen sanering av förorenad jord.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D5156"/>
                </a:solidFill>
                <a:effectLst/>
                <a:latin typeface="arial" panose="020B0604020202020204" pitchFamily="34" charset="0"/>
              </a:rPr>
              <a:t> </a:t>
            </a:r>
          </a:p>
          <a:p>
            <a:pPr algn="just"/>
            <a:r>
              <a:rPr lang="sv-SE" sz="1800" dirty="0">
                <a:effectLst/>
                <a:latin typeface="Calibri" panose="020F0502020204030204" pitchFamily="34" charset="0"/>
                <a:ea typeface="Calibri" panose="020F0502020204030204" pitchFamily="34" charset="0"/>
                <a:cs typeface="Arial" panose="020B0604020202020204" pitchFamily="34" charset="0"/>
              </a:rPr>
              <a:t> </a:t>
            </a:r>
            <a:endParaRPr lang="sv-S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Slide Number Placeholder 3"/>
          <p:cNvSpPr>
            <a:spLocks noGrp="1"/>
          </p:cNvSpPr>
          <p:nvPr>
            <p:ph type="sldNum" sz="quarter" idx="5"/>
          </p:nvPr>
        </p:nvSpPr>
        <p:spPr/>
        <p:txBody>
          <a:bodyPr/>
          <a:lstStyle/>
          <a:p>
            <a:fld id="{1239F9A9-AA70-47FC-B23E-8D9D162A8080}" type="slidenum">
              <a:rPr lang="sv-SE" smtClean="0"/>
              <a:t>4</a:t>
            </a:fld>
            <a:endParaRPr lang="sv-SE"/>
          </a:p>
        </p:txBody>
      </p:sp>
    </p:spTree>
    <p:extLst>
      <p:ext uri="{BB962C8B-B14F-4D97-AF65-F5344CB8AC3E}">
        <p14:creationId xmlns:p14="http://schemas.microsoft.com/office/powerpoint/2010/main" val="328007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71518288-73AC-498C-8B28-BD7A5F91EEDD}" type="slidenum">
              <a:rPr lang="sv-SE" smtClean="0"/>
              <a:t>5</a:t>
            </a:fld>
            <a:endParaRPr lang="sv-SE"/>
          </a:p>
        </p:txBody>
      </p:sp>
    </p:spTree>
    <p:extLst>
      <p:ext uri="{BB962C8B-B14F-4D97-AF65-F5344CB8AC3E}">
        <p14:creationId xmlns:p14="http://schemas.microsoft.com/office/powerpoint/2010/main" val="120113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cs typeface="Arial" panose="020B0604020202020204" pitchFamily="34" charset="0"/>
              </a:rPr>
              <a:t>Avfall innehållande PFAS kan i princip behandlas på tre sätt: i) genom att avlägsna PFAS från materialet för vidare behandling, ii) genom att binda fast PFAS i materialet och iii) genom direkt nedbrytning av PFAS i materialet.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Arial" panose="020B0604020202020204" pitchFamily="34" charset="0"/>
              </a:rPr>
              <a:t>För närvarande fokuserar tekniken för behandling av PFAS-förorenade fasta avfall främst på jordmassor, till mindre utsträckning på avloppsreningsslam och mycket liten del på andra fasta avfall, som konsumtionsprodukter. De flesta metoderna för PFAS-destruktion kan dock tillämpas på alla dessa avfallsströmmar.</a:t>
            </a:r>
          </a:p>
          <a:p>
            <a:endParaRPr lang="sv-SE" dirty="0"/>
          </a:p>
        </p:txBody>
      </p:sp>
      <p:sp>
        <p:nvSpPr>
          <p:cNvPr id="4" name="Slide Number Placeholder 3"/>
          <p:cNvSpPr>
            <a:spLocks noGrp="1"/>
          </p:cNvSpPr>
          <p:nvPr>
            <p:ph type="sldNum" sz="quarter" idx="5"/>
          </p:nvPr>
        </p:nvSpPr>
        <p:spPr/>
        <p:txBody>
          <a:bodyPr/>
          <a:lstStyle/>
          <a:p>
            <a:fld id="{71518288-73AC-498C-8B28-BD7A5F91EEDD}" type="slidenum">
              <a:rPr lang="sv-SE" smtClean="0"/>
              <a:t>6</a:t>
            </a:fld>
            <a:endParaRPr lang="sv-SE"/>
          </a:p>
        </p:txBody>
      </p:sp>
    </p:spTree>
    <p:extLst>
      <p:ext uri="{BB962C8B-B14F-4D97-AF65-F5344CB8AC3E}">
        <p14:creationId xmlns:p14="http://schemas.microsoft.com/office/powerpoint/2010/main" val="62292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På</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grund</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av</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deras</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persistens</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kommer</a:t>
            </a:r>
            <a:r>
              <a:rPr lang="en-GB" sz="1200" dirty="0">
                <a:effectLst/>
                <a:latin typeface="Calibri" panose="020F0502020204030204" pitchFamily="34" charset="0"/>
                <a:ea typeface="Calibri" panose="020F0502020204030204" pitchFamily="34" charset="0"/>
                <a:cs typeface="Arial" panose="020B0604020202020204" pitchFamily="34" charset="0"/>
              </a:rPr>
              <a:t> PFAS </a:t>
            </a:r>
            <a:r>
              <a:rPr lang="en-GB" sz="1200" dirty="0" err="1">
                <a:effectLst/>
                <a:latin typeface="Calibri" panose="020F0502020204030204" pitchFamily="34" charset="0"/>
                <a:ea typeface="Calibri" panose="020F0502020204030204" pitchFamily="34" charset="0"/>
                <a:cs typeface="Arial" panose="020B0604020202020204" pitchFamily="34" charset="0"/>
              </a:rPr>
              <a:t>att</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cirkulera</a:t>
            </a:r>
            <a:r>
              <a:rPr lang="en-GB" sz="1200" dirty="0">
                <a:effectLst/>
                <a:latin typeface="Calibri" panose="020F0502020204030204" pitchFamily="34" charset="0"/>
                <a:ea typeface="Calibri" panose="020F0502020204030204" pitchFamily="34" charset="0"/>
                <a:cs typeface="Arial" panose="020B0604020202020204" pitchFamily="34" charset="0"/>
              </a:rPr>
              <a:t> i </a:t>
            </a:r>
            <a:r>
              <a:rPr lang="en-GB" sz="1200" dirty="0" err="1">
                <a:effectLst/>
                <a:latin typeface="Calibri" panose="020F0502020204030204" pitchFamily="34" charset="0"/>
                <a:ea typeface="Calibri" panose="020F0502020204030204" pitchFamily="34" charset="0"/>
                <a:cs typeface="Arial" panose="020B0604020202020204" pitchFamily="34" charset="0"/>
              </a:rPr>
              <a:t>miljön</a:t>
            </a:r>
            <a:r>
              <a:rPr lang="en-GB" sz="1200" dirty="0">
                <a:effectLst/>
                <a:latin typeface="Calibri" panose="020F0502020204030204" pitchFamily="34" charset="0"/>
                <a:ea typeface="Calibri" panose="020F0502020204030204" pitchFamily="34" charset="0"/>
                <a:cs typeface="Arial" panose="020B0604020202020204" pitchFamily="34" charset="0"/>
              </a:rPr>
              <a:t> i </a:t>
            </a:r>
            <a:r>
              <a:rPr lang="en-GB" sz="1200" dirty="0" err="1">
                <a:effectLst/>
                <a:latin typeface="Calibri" panose="020F0502020204030204" pitchFamily="34" charset="0"/>
                <a:ea typeface="Calibri" panose="020F0502020204030204" pitchFamily="34" charset="0"/>
                <a:cs typeface="Arial" panose="020B0604020202020204" pitchFamily="34" charset="0"/>
              </a:rPr>
              <a:t>många</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decennier</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efter</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att</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deras</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användning</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dirty="0" err="1">
                <a:effectLst/>
                <a:latin typeface="Calibri" panose="020F0502020204030204" pitchFamily="34" charset="0"/>
                <a:ea typeface="Calibri" panose="020F0502020204030204" pitchFamily="34" charset="0"/>
                <a:cs typeface="Arial" panose="020B0604020202020204" pitchFamily="34" charset="0"/>
              </a:rPr>
              <a:t>upphört</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sv-SE" sz="1200" dirty="0">
                <a:effectLst/>
                <a:latin typeface="Calibri" panose="020F0502020204030204" pitchFamily="34" charset="0"/>
                <a:ea typeface="Calibri" panose="020F0502020204030204" pitchFamily="34" charset="0"/>
                <a:cs typeface="Arial" panose="020B0604020202020204" pitchFamily="34" charset="0"/>
              </a:rPr>
              <a:t>Det enda sättet att minska mängden PFAS i miljön är genom att helt och hållet destruera dessa kemikalier. </a:t>
            </a:r>
          </a:p>
          <a:p>
            <a:r>
              <a:rPr lang="sv-SE" sz="1200" dirty="0">
                <a:effectLst/>
                <a:latin typeface="Calibri" panose="020F0502020204030204" pitchFamily="34" charset="0"/>
                <a:ea typeface="Calibri" panose="020F0502020204030204" pitchFamily="34" charset="0"/>
                <a:cs typeface="Arial" panose="020B0604020202020204" pitchFamily="34" charset="0"/>
              </a:rPr>
              <a:t>- Alternativa tillvägagångssätt genom att binda fast PFAS i avfall bör ses som en temporär lösning för att bromsa PFAS spridning</a:t>
            </a:r>
            <a:r>
              <a:rPr lang="sv-SE" sz="1200" dirty="0">
                <a:latin typeface="Calibri" panose="020F0502020204030204" pitchFamily="34" charset="0"/>
                <a:ea typeface="Calibri" panose="020F0502020204030204" pitchFamily="34" charset="0"/>
                <a:cs typeface="Arial" panose="020B0604020202020204" pitchFamily="34" charset="0"/>
              </a:rPr>
              <a:t>. </a:t>
            </a:r>
            <a:r>
              <a:rPr lang="sv-SE" sz="1200" dirty="0">
                <a:effectLst/>
                <a:latin typeface="Calibri" panose="020F0502020204030204" pitchFamily="34" charset="0"/>
                <a:ea typeface="Calibri" panose="020F0502020204030204" pitchFamily="34" charset="0"/>
                <a:cs typeface="Arial" panose="020B0604020202020204" pitchFamily="34" charset="0"/>
              </a:rPr>
              <a:t>Denna metod löser dock inte problemet på lång sikt eftersom stabiliserade material fortfarande har potential att avge PFAS över tid.</a:t>
            </a:r>
            <a:endParaRPr lang="sv-SE" sz="1200" dirty="0">
              <a:latin typeface="Calibri" panose="020F0502020204030204" pitchFamily="34" charset="0"/>
              <a:ea typeface="Calibri" panose="020F0502020204030204" pitchFamily="34" charset="0"/>
              <a:cs typeface="Arial" panose="020B0604020202020204" pitchFamily="34" charset="0"/>
            </a:endParaRPr>
          </a:p>
          <a:p>
            <a:r>
              <a:rPr lang="sv-SE" sz="1200" b="1" dirty="0">
                <a:effectLst/>
                <a:latin typeface="Calibri" panose="020F0502020204030204" pitchFamily="34" charset="0"/>
                <a:ea typeface="Calibri" panose="020F0502020204030204" pitchFamily="34" charset="0"/>
                <a:cs typeface="Arial" panose="020B0604020202020204" pitchFamily="34" charset="0"/>
              </a:rPr>
              <a:t>- Det är därför viktigt att utveckling av nya, och förbättring av befintliga, destruktionstekniker prioriteras, samtidigt som kunskapen om PFAS kemikalier och deras beteende i olika miljöer ökas.</a:t>
            </a:r>
            <a:r>
              <a:rPr lang="sv-SE" sz="1200" dirty="0">
                <a:effectLst/>
                <a:latin typeface="Calibri" panose="020F0502020204030204" pitchFamily="34" charset="0"/>
                <a:ea typeface="Calibri" panose="020F0502020204030204" pitchFamily="34" charset="0"/>
                <a:cs typeface="Arial" panose="020B0604020202020204" pitchFamily="34" charset="0"/>
              </a:rPr>
              <a:t> </a:t>
            </a:r>
          </a:p>
          <a:p>
            <a:r>
              <a:rPr lang="sv-SE" sz="1200" dirty="0">
                <a:effectLst/>
                <a:latin typeface="Calibri" panose="020F0502020204030204" pitchFamily="34" charset="0"/>
                <a:ea typeface="Calibri" panose="020F0502020204030204" pitchFamily="34" charset="0"/>
                <a:cs typeface="Arial" panose="020B0604020202020204" pitchFamily="34" charset="0"/>
              </a:rPr>
              <a:t>- Efter en genomgång av tillgänglig litteratur blir det tydligt att hantering av PFAS-förorenade material inte kan genomföras med befintliga enskilda efterbehandlingstekniker eftersom dessa inte är tillräckliga för att ge tillfredsställande resultat avseende reningsgrad och total förstöring (mineralisering) av PFAS. </a:t>
            </a:r>
            <a:endParaRPr lang="sv-SE" sz="1200" dirty="0">
              <a:latin typeface="Calibri" panose="020F0502020204030204" pitchFamily="34" charset="0"/>
              <a:ea typeface="Calibri" panose="020F0502020204030204" pitchFamily="34" charset="0"/>
              <a:cs typeface="Arial" panose="020B0604020202020204" pitchFamily="34" charset="0"/>
            </a:endParaRPr>
          </a:p>
          <a:p>
            <a:r>
              <a:rPr lang="sv-SE" sz="1200" dirty="0">
                <a:effectLst/>
                <a:latin typeface="Calibri" panose="020F0502020204030204" pitchFamily="34" charset="0"/>
                <a:ea typeface="Calibri" panose="020F0502020204030204" pitchFamily="34" charset="0"/>
                <a:cs typeface="Arial" panose="020B0604020202020204" pitchFamily="34" charset="0"/>
              </a:rPr>
              <a:t>- Olika tekniker har varierande effektivitet beroende på vilka specifika PFAS-ämnen som behandlas. Därför är en kombination av flera behandlingssteg nödvändig, och dessutom ska teknikerna vara flexibla för att kunna anpassas till de specifika PFAS-ämnen som behöver behandlas. En av de nya utmaningarna som uppkommer vid destruktiv behandling av PFAS-förorenade material är att även själva behandlingarna kan leda till en omvandling av prekursorer (föregångare) till stabila PFAS-ämnen, vilket innebär att behandlingstiden (och kostnader) kommer att variera med PFAS sammansättning. </a:t>
            </a:r>
          </a:p>
          <a:p>
            <a:r>
              <a:rPr lang="sv-SE" sz="1200" dirty="0">
                <a:effectLst/>
                <a:latin typeface="Calibri" panose="020F0502020204030204" pitchFamily="34" charset="0"/>
                <a:ea typeface="Calibri" panose="020F0502020204030204" pitchFamily="34" charset="0"/>
                <a:cs typeface="Arial" panose="020B0604020202020204" pitchFamily="34" charset="0"/>
              </a:rPr>
              <a:t>- Teknikerna för hantering av PFAS-förorenade material utvecklas snabbt, men i många fall befinner de sig fortfarande i ett tidigt skede. Det finns därmed stora möjligheter för innovation och vidare utveckling av befintliga tekniker</a:t>
            </a:r>
            <a:endParaRPr lang="sv-SE" dirty="0"/>
          </a:p>
          <a:p>
            <a:endParaRPr lang="sv-SE" dirty="0"/>
          </a:p>
        </p:txBody>
      </p:sp>
      <p:sp>
        <p:nvSpPr>
          <p:cNvPr id="4" name="Slide Number Placeholder 3"/>
          <p:cNvSpPr>
            <a:spLocks noGrp="1"/>
          </p:cNvSpPr>
          <p:nvPr>
            <p:ph type="sldNum" sz="quarter" idx="5"/>
          </p:nvPr>
        </p:nvSpPr>
        <p:spPr/>
        <p:txBody>
          <a:bodyPr/>
          <a:lstStyle/>
          <a:p>
            <a:fld id="{71518288-73AC-498C-8B28-BD7A5F91EEDD}" type="slidenum">
              <a:rPr lang="sv-SE" smtClean="0"/>
              <a:t>12</a:t>
            </a:fld>
            <a:endParaRPr lang="sv-SE"/>
          </a:p>
        </p:txBody>
      </p:sp>
    </p:spTree>
    <p:extLst>
      <p:ext uri="{BB962C8B-B14F-4D97-AF65-F5344CB8AC3E}">
        <p14:creationId xmlns:p14="http://schemas.microsoft.com/office/powerpoint/2010/main" val="29866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FE2559-7C8D-403C-A5FE-EA41FF1CEC2E}" type="datetimeFigureOut">
              <a:rPr lang="sv-SE" smtClean="0"/>
              <a:t>2023-07-30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180766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E2559-7C8D-403C-A5FE-EA41FF1CEC2E}" type="datetimeFigureOut">
              <a:rPr lang="sv-SE" smtClean="0"/>
              <a:t>2023-07-30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302586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E2559-7C8D-403C-A5FE-EA41FF1CEC2E}" type="datetimeFigureOut">
              <a:rPr lang="sv-SE" smtClean="0"/>
              <a:t>2023-07-30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96928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E2559-7C8D-403C-A5FE-EA41FF1CEC2E}" type="datetimeFigureOut">
              <a:rPr lang="sv-SE" smtClean="0"/>
              <a:t>2023-07-30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111326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E2559-7C8D-403C-A5FE-EA41FF1CEC2E}" type="datetimeFigureOut">
              <a:rPr lang="sv-SE" smtClean="0"/>
              <a:t>2023-07-30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368575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FE2559-7C8D-403C-A5FE-EA41FF1CEC2E}" type="datetimeFigureOut">
              <a:rPr lang="sv-SE" smtClean="0"/>
              <a:t>2023-07-30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294523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FE2559-7C8D-403C-A5FE-EA41FF1CEC2E}" type="datetimeFigureOut">
              <a:rPr lang="sv-SE" smtClean="0"/>
              <a:t>2023-07-30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140361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FE2559-7C8D-403C-A5FE-EA41FF1CEC2E}" type="datetimeFigureOut">
              <a:rPr lang="sv-SE" smtClean="0"/>
              <a:t>2023-07-30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1339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E2559-7C8D-403C-A5FE-EA41FF1CEC2E}" type="datetimeFigureOut">
              <a:rPr lang="sv-SE" smtClean="0"/>
              <a:t>2023-07-30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254494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FE2559-7C8D-403C-A5FE-EA41FF1CEC2E}" type="datetimeFigureOut">
              <a:rPr lang="sv-SE" smtClean="0"/>
              <a:t>2023-07-30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413876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FE2559-7C8D-403C-A5FE-EA41FF1CEC2E}" type="datetimeFigureOut">
              <a:rPr lang="sv-SE" smtClean="0"/>
              <a:t>2023-07-30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0052E6C-379B-4488-9126-EDA0F5041034}" type="slidenum">
              <a:rPr lang="sv-SE" smtClean="0"/>
              <a:t>‹#›</a:t>
            </a:fld>
            <a:endParaRPr lang="sv-SE"/>
          </a:p>
        </p:txBody>
      </p:sp>
    </p:spTree>
    <p:extLst>
      <p:ext uri="{BB962C8B-B14F-4D97-AF65-F5344CB8AC3E}">
        <p14:creationId xmlns:p14="http://schemas.microsoft.com/office/powerpoint/2010/main" val="211411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E2559-7C8D-403C-A5FE-EA41FF1CEC2E}" type="datetimeFigureOut">
              <a:rPr lang="sv-SE" smtClean="0"/>
              <a:t>2023-07-30</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52E6C-379B-4488-9126-EDA0F5041034}" type="slidenum">
              <a:rPr lang="sv-SE" smtClean="0"/>
              <a:t>‹#›</a:t>
            </a:fld>
            <a:endParaRPr lang="sv-SE"/>
          </a:p>
        </p:txBody>
      </p:sp>
    </p:spTree>
    <p:extLst>
      <p:ext uri="{BB962C8B-B14F-4D97-AF65-F5344CB8AC3E}">
        <p14:creationId xmlns:p14="http://schemas.microsoft.com/office/powerpoint/2010/main" val="1068875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Visio_Drawing4.vsd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diagramColors" Target="../diagrams/colors1.xml"/><Relationship Id="rId5" Type="http://schemas.openxmlformats.org/officeDocument/2006/relationships/image" Target="../media/image8.png"/><Relationship Id="rId10" Type="http://schemas.openxmlformats.org/officeDocument/2006/relationships/diagramQuickStyle" Target="../diagrams/quickStyle1.xml"/><Relationship Id="rId4" Type="http://schemas.openxmlformats.org/officeDocument/2006/relationships/image" Target="../media/image7.png"/><Relationship Id="rId9" Type="http://schemas.openxmlformats.org/officeDocument/2006/relationships/diagramLayout" Target="../diagrams/layout1.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Visio_Drawing1.vsd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2.vsd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Visio_Drawing3.vsd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D294-782F-11A0-283B-7B11DBF27FEF}"/>
              </a:ext>
            </a:extLst>
          </p:cNvPr>
          <p:cNvSpPr>
            <a:spLocks noGrp="1"/>
          </p:cNvSpPr>
          <p:nvPr>
            <p:ph type="ctrTitle"/>
          </p:nvPr>
        </p:nvSpPr>
        <p:spPr>
          <a:xfrm>
            <a:off x="685800" y="2482487"/>
            <a:ext cx="7772400" cy="2387600"/>
          </a:xfrm>
        </p:spPr>
        <p:txBody>
          <a:bodyPr>
            <a:normAutofit/>
          </a:bodyPr>
          <a:lstStyle/>
          <a:p>
            <a:r>
              <a:rPr lang="sv-SE" sz="3200" b="1" dirty="0">
                <a:latin typeface="Calibri" panose="020F0502020204030204" pitchFamily="34" charset="0"/>
                <a:ea typeface="Calibri" panose="020F0502020204030204" pitchFamily="34" charset="0"/>
                <a:cs typeface="Arial" panose="020B0604020202020204" pitchFamily="34" charset="0"/>
              </a:rPr>
              <a:t>BEHANDLING AV PFAS FÖRORENADE MASSOR INNAN DEPONERING ELLER ÅTERANVÄNDNING</a:t>
            </a:r>
            <a:br>
              <a:rPr lang="sv-SE" sz="3200" b="1" dirty="0">
                <a:latin typeface="Calibri" panose="020F0502020204030204" pitchFamily="34" charset="0"/>
                <a:ea typeface="Calibri" panose="020F0502020204030204" pitchFamily="34" charset="0"/>
                <a:cs typeface="Arial" panose="020B0604020202020204" pitchFamily="34" charset="0"/>
              </a:rPr>
            </a:br>
            <a:br>
              <a:rPr lang="sv-SE" sz="3200" dirty="0">
                <a:latin typeface="Calibri" panose="020F0502020204030204" pitchFamily="34" charset="0"/>
                <a:ea typeface="Calibri" panose="020F0502020204030204" pitchFamily="34" charset="0"/>
                <a:cs typeface="Arial" panose="020B0604020202020204" pitchFamily="34" charset="0"/>
              </a:rPr>
            </a:br>
            <a:r>
              <a:rPr lang="sv-SE" sz="3200" b="1" i="1" dirty="0">
                <a:latin typeface="Calibri" panose="020F0502020204030204" pitchFamily="34" charset="0"/>
                <a:ea typeface="Calibri" panose="020F0502020204030204" pitchFamily="34" charset="0"/>
                <a:cs typeface="Arial" panose="020B0604020202020204" pitchFamily="34" charset="0"/>
              </a:rPr>
              <a:t>Kunskapssammanställning</a:t>
            </a:r>
            <a:endParaRPr lang="sv-SE" sz="13800" dirty="0"/>
          </a:p>
        </p:txBody>
      </p:sp>
      <p:sp>
        <p:nvSpPr>
          <p:cNvPr id="3" name="Subtitle 2">
            <a:extLst>
              <a:ext uri="{FF2B5EF4-FFF2-40B4-BE49-F238E27FC236}">
                <a16:creationId xmlns:a16="http://schemas.microsoft.com/office/drawing/2014/main" id="{288DD5AE-7C0E-2A4C-9E47-BE8D038D6E6F}"/>
              </a:ext>
            </a:extLst>
          </p:cNvPr>
          <p:cNvSpPr>
            <a:spLocks noGrp="1"/>
          </p:cNvSpPr>
          <p:nvPr>
            <p:ph type="subTitle" idx="1"/>
          </p:nvPr>
        </p:nvSpPr>
        <p:spPr>
          <a:xfrm>
            <a:off x="1143000" y="5413993"/>
            <a:ext cx="6858000" cy="1655762"/>
          </a:xfrm>
        </p:spPr>
        <p:txBody>
          <a:bodyPr/>
          <a:lstStyle/>
          <a:p>
            <a:r>
              <a:rPr lang="sv-SE" dirty="0"/>
              <a:t>Jurate Kumpiene, Ivan Carabante, Jean Noel Uwayezu</a:t>
            </a:r>
          </a:p>
          <a:p>
            <a:r>
              <a:rPr lang="sv-SE" i="1" dirty="0">
                <a:latin typeface="Calibri" panose="020F0502020204030204" pitchFamily="34" charset="0"/>
                <a:ea typeface="Calibri" panose="020F0502020204030204" pitchFamily="34" charset="0"/>
                <a:cs typeface="Arial" panose="020B0604020202020204" pitchFamily="34" charset="0"/>
              </a:rPr>
              <a:t>Avfallsteknik, Luleå tekniska universitet</a:t>
            </a:r>
            <a:endParaRPr lang="sv-SE" dirty="0">
              <a:latin typeface="Calibri" panose="020F0502020204030204" pitchFamily="34" charset="0"/>
              <a:ea typeface="Calibri" panose="020F0502020204030204" pitchFamily="34" charset="0"/>
              <a:cs typeface="Arial" panose="020B0604020202020204" pitchFamily="34" charset="0"/>
            </a:endParaRPr>
          </a:p>
          <a:p>
            <a:r>
              <a:rPr lang="sv-SE" dirty="0"/>
              <a:t>2023</a:t>
            </a:r>
          </a:p>
        </p:txBody>
      </p:sp>
      <p:pic>
        <p:nvPicPr>
          <p:cNvPr id="4" name="Picture 3">
            <a:extLst>
              <a:ext uri="{FF2B5EF4-FFF2-40B4-BE49-F238E27FC236}">
                <a16:creationId xmlns:a16="http://schemas.microsoft.com/office/drawing/2014/main" id="{5478DAED-AF82-ECD2-D68F-227678EE03C7}"/>
              </a:ext>
            </a:extLst>
          </p:cNvPr>
          <p:cNvPicPr>
            <a:picLocks noChangeAspect="1"/>
          </p:cNvPicPr>
          <p:nvPr/>
        </p:nvPicPr>
        <p:blipFill>
          <a:blip r:embed="rId2"/>
          <a:stretch>
            <a:fillRect/>
          </a:stretch>
        </p:blipFill>
        <p:spPr>
          <a:xfrm>
            <a:off x="359930" y="315810"/>
            <a:ext cx="3288044" cy="1569527"/>
          </a:xfrm>
          <a:prstGeom prst="rect">
            <a:avLst/>
          </a:prstGeom>
        </p:spPr>
      </p:pic>
      <p:pic>
        <p:nvPicPr>
          <p:cNvPr id="6" name="Picture 5">
            <a:extLst>
              <a:ext uri="{FF2B5EF4-FFF2-40B4-BE49-F238E27FC236}">
                <a16:creationId xmlns:a16="http://schemas.microsoft.com/office/drawing/2014/main" id="{E0BAD646-1CD1-B3BE-92B6-2205AB29FED8}"/>
              </a:ext>
            </a:extLst>
          </p:cNvPr>
          <p:cNvPicPr>
            <a:picLocks noChangeAspect="1"/>
          </p:cNvPicPr>
          <p:nvPr/>
        </p:nvPicPr>
        <p:blipFill>
          <a:blip r:embed="rId3"/>
          <a:stretch>
            <a:fillRect/>
          </a:stretch>
        </p:blipFill>
        <p:spPr>
          <a:xfrm>
            <a:off x="4880008" y="149960"/>
            <a:ext cx="3830855" cy="1735377"/>
          </a:xfrm>
          <a:prstGeom prst="rect">
            <a:avLst/>
          </a:prstGeom>
        </p:spPr>
      </p:pic>
    </p:spTree>
    <p:extLst>
      <p:ext uri="{BB962C8B-B14F-4D97-AF65-F5344CB8AC3E}">
        <p14:creationId xmlns:p14="http://schemas.microsoft.com/office/powerpoint/2010/main" val="163781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976F-027C-33B5-FE50-AD7751EDB471}"/>
              </a:ext>
            </a:extLst>
          </p:cNvPr>
          <p:cNvSpPr>
            <a:spLocks noGrp="1"/>
          </p:cNvSpPr>
          <p:nvPr>
            <p:ph type="title"/>
          </p:nvPr>
        </p:nvSpPr>
        <p:spPr>
          <a:xfrm>
            <a:off x="570460" y="183184"/>
            <a:ext cx="7886700" cy="1081288"/>
          </a:xfrm>
        </p:spPr>
        <p:txBody>
          <a:bodyPr>
            <a:normAutofit/>
          </a:bodyPr>
          <a:lstStyle/>
          <a:p>
            <a:r>
              <a:rPr lang="sv-SE" sz="3600" b="1" dirty="0">
                <a:effectLst/>
                <a:latin typeface="Calibri Light" panose="020F0302020204030204" pitchFamily="34" charset="0"/>
                <a:ea typeface="Calibri" panose="020F0502020204030204" pitchFamily="34" charset="0"/>
                <a:cs typeface="Calibri Light" panose="020F0302020204030204" pitchFamily="34" charset="0"/>
              </a:rPr>
              <a:t>Termisk behandling – </a:t>
            </a:r>
            <a:br>
              <a:rPr lang="sv-SE" sz="3600" b="1" dirty="0">
                <a:effectLst/>
                <a:latin typeface="Calibri Light" panose="020F0302020204030204" pitchFamily="34" charset="0"/>
                <a:ea typeface="Calibri" panose="020F0502020204030204" pitchFamily="34" charset="0"/>
                <a:cs typeface="Calibri Light" panose="020F0302020204030204" pitchFamily="34" charset="0"/>
              </a:rPr>
            </a:br>
            <a:r>
              <a:rPr lang="sv-SE" sz="3600" b="1" dirty="0">
                <a:effectLst/>
                <a:latin typeface="Calibri Light" panose="020F0302020204030204" pitchFamily="34" charset="0"/>
                <a:ea typeface="Calibri" panose="020F0502020204030204" pitchFamily="34" charset="0"/>
                <a:cs typeface="Calibri Light" panose="020F0302020204030204" pitchFamily="34" charset="0"/>
              </a:rPr>
              <a:t>låg/högtemperatur termisk </a:t>
            </a:r>
            <a:r>
              <a:rPr lang="sv-SE" sz="3600" b="1" dirty="0" err="1">
                <a:effectLst/>
                <a:latin typeface="Calibri Light" panose="020F0302020204030204" pitchFamily="34" charset="0"/>
                <a:ea typeface="Calibri" panose="020F0502020204030204" pitchFamily="34" charset="0"/>
                <a:cs typeface="Calibri Light" panose="020F0302020204030204" pitchFamily="34" charset="0"/>
              </a:rPr>
              <a:t>desorption</a:t>
            </a:r>
            <a:endParaRPr lang="sv-SE" sz="7200" b="1" dirty="0">
              <a:latin typeface="Calibri Light" panose="020F0302020204030204" pitchFamily="34" charset="0"/>
              <a:cs typeface="Calibri Light" panose="020F0302020204030204" pitchFamily="34" charset="0"/>
            </a:endParaRPr>
          </a:p>
        </p:txBody>
      </p:sp>
      <p:graphicFrame>
        <p:nvGraphicFramePr>
          <p:cNvPr id="5" name="Object 4">
            <a:extLst>
              <a:ext uri="{FF2B5EF4-FFF2-40B4-BE49-F238E27FC236}">
                <a16:creationId xmlns:a16="http://schemas.microsoft.com/office/drawing/2014/main" id="{3C97403C-0EB3-51AF-A29B-CB1AE91022F0}"/>
              </a:ext>
            </a:extLst>
          </p:cNvPr>
          <p:cNvGraphicFramePr>
            <a:graphicFrameLocks noChangeAspect="1"/>
          </p:cNvGraphicFramePr>
          <p:nvPr>
            <p:extLst>
              <p:ext uri="{D42A27DB-BD31-4B8C-83A1-F6EECF244321}">
                <p14:modId xmlns:p14="http://schemas.microsoft.com/office/powerpoint/2010/main" val="1748827193"/>
              </p:ext>
            </p:extLst>
          </p:nvPr>
        </p:nvGraphicFramePr>
        <p:xfrm>
          <a:off x="936206" y="1421479"/>
          <a:ext cx="7271588" cy="3150524"/>
        </p:xfrm>
        <a:graphic>
          <a:graphicData uri="http://schemas.openxmlformats.org/presentationml/2006/ole">
            <mc:AlternateContent xmlns:mc="http://schemas.openxmlformats.org/markup-compatibility/2006">
              <mc:Choice xmlns:v="urn:schemas-microsoft-com:vml" Requires="v">
                <p:oleObj name="Visio" r:id="rId2" imgW="4638878" imgH="2038481" progId="Visio.Drawing.15">
                  <p:embed/>
                </p:oleObj>
              </mc:Choice>
              <mc:Fallback>
                <p:oleObj name="Visio" r:id="rId2" imgW="4638878" imgH="2038481"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06" y="1421479"/>
                        <a:ext cx="7271588" cy="3150524"/>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5EE0B2C8-C648-3AA4-0F8C-78267BD9CDF2}"/>
              </a:ext>
            </a:extLst>
          </p:cNvPr>
          <p:cNvSpPr txBox="1"/>
          <p:nvPr/>
        </p:nvSpPr>
        <p:spPr>
          <a:xfrm>
            <a:off x="1911417" y="4417639"/>
            <a:ext cx="465192" cy="769441"/>
          </a:xfrm>
          <a:prstGeom prst="rect">
            <a:avLst/>
          </a:prstGeom>
          <a:noFill/>
        </p:spPr>
        <p:txBody>
          <a:bodyPr wrap="none" rtlCol="0">
            <a:spAutoFit/>
          </a:bodyPr>
          <a:lstStyle/>
          <a:p>
            <a:r>
              <a:rPr lang="sv-SE" sz="4400" b="1" dirty="0">
                <a:solidFill>
                  <a:schemeClr val="accent6">
                    <a:lumMod val="75000"/>
                  </a:schemeClr>
                </a:solidFill>
              </a:rPr>
              <a:t>+</a:t>
            </a:r>
          </a:p>
        </p:txBody>
      </p:sp>
      <p:sp>
        <p:nvSpPr>
          <p:cNvPr id="7" name="TextBox 6">
            <a:extLst>
              <a:ext uri="{FF2B5EF4-FFF2-40B4-BE49-F238E27FC236}">
                <a16:creationId xmlns:a16="http://schemas.microsoft.com/office/drawing/2014/main" id="{285B94AA-60CE-1B47-91DF-0656B09E24F3}"/>
              </a:ext>
            </a:extLst>
          </p:cNvPr>
          <p:cNvSpPr txBox="1"/>
          <p:nvPr/>
        </p:nvSpPr>
        <p:spPr>
          <a:xfrm>
            <a:off x="6190484" y="4448417"/>
            <a:ext cx="341760" cy="707886"/>
          </a:xfrm>
          <a:prstGeom prst="rect">
            <a:avLst/>
          </a:prstGeom>
          <a:noFill/>
        </p:spPr>
        <p:txBody>
          <a:bodyPr wrap="none" rtlCol="0">
            <a:spAutoFit/>
          </a:bodyPr>
          <a:lstStyle/>
          <a:p>
            <a:r>
              <a:rPr lang="sv-SE" sz="4000" b="1" dirty="0">
                <a:solidFill>
                  <a:srgbClr val="FF0000"/>
                </a:solidFill>
              </a:rPr>
              <a:t>-</a:t>
            </a:r>
          </a:p>
        </p:txBody>
      </p:sp>
      <p:sp>
        <p:nvSpPr>
          <p:cNvPr id="8" name="TextBox 7">
            <a:extLst>
              <a:ext uri="{FF2B5EF4-FFF2-40B4-BE49-F238E27FC236}">
                <a16:creationId xmlns:a16="http://schemas.microsoft.com/office/drawing/2014/main" id="{5078A3FD-AD74-B079-1CDD-037813E98542}"/>
              </a:ext>
            </a:extLst>
          </p:cNvPr>
          <p:cNvSpPr txBox="1"/>
          <p:nvPr/>
        </p:nvSpPr>
        <p:spPr>
          <a:xfrm>
            <a:off x="420320" y="5008135"/>
            <a:ext cx="4093491" cy="1200329"/>
          </a:xfrm>
          <a:prstGeom prst="rect">
            <a:avLst/>
          </a:prstGeom>
          <a:noFill/>
        </p:spPr>
        <p:txBody>
          <a:bodyPr wrap="square" rtlCol="0">
            <a:spAutoFit/>
          </a:bodyPr>
          <a:lstStyle/>
          <a:p>
            <a:pPr marL="285750" indent="-285750">
              <a:buFont typeface="Arial" panose="020B0604020202020204" pitchFamily="34" charset="0"/>
              <a:buChar char="•"/>
            </a:pPr>
            <a:r>
              <a:rPr lang="sv-SE" dirty="0"/>
              <a:t>Fungerar bra på alla kända PFAS-föroreningar</a:t>
            </a:r>
          </a:p>
          <a:p>
            <a:pPr marL="285750" indent="-285750">
              <a:buFont typeface="Arial" panose="020B0604020202020204" pitchFamily="34" charset="0"/>
              <a:buChar char="•"/>
            </a:pPr>
            <a:r>
              <a:rPr lang="sv-SE" dirty="0"/>
              <a:t>Mobila anläggningar är möjliga</a:t>
            </a:r>
          </a:p>
          <a:p>
            <a:pPr marL="285750" indent="-285750">
              <a:buFont typeface="Arial" panose="020B0604020202020204" pitchFamily="34" charset="0"/>
              <a:buChar char="•"/>
            </a:pPr>
            <a:r>
              <a:rPr lang="sv-SE" dirty="0"/>
              <a:t>Renad jord kan återanvändas</a:t>
            </a:r>
          </a:p>
        </p:txBody>
      </p:sp>
      <p:sp>
        <p:nvSpPr>
          <p:cNvPr id="9" name="TextBox 8">
            <a:extLst>
              <a:ext uri="{FF2B5EF4-FFF2-40B4-BE49-F238E27FC236}">
                <a16:creationId xmlns:a16="http://schemas.microsoft.com/office/drawing/2014/main" id="{B97A45B3-A2DE-E4F1-4C44-DF0D536C9D79}"/>
              </a:ext>
            </a:extLst>
          </p:cNvPr>
          <p:cNvSpPr txBox="1"/>
          <p:nvPr/>
        </p:nvSpPr>
        <p:spPr>
          <a:xfrm>
            <a:off x="4652631" y="5028631"/>
            <a:ext cx="4388231" cy="1477328"/>
          </a:xfrm>
          <a:prstGeom prst="rect">
            <a:avLst/>
          </a:prstGeom>
          <a:noFill/>
        </p:spPr>
        <p:txBody>
          <a:bodyPr wrap="square" rtlCol="0">
            <a:spAutoFit/>
          </a:bodyPr>
          <a:lstStyle/>
          <a:p>
            <a:pPr marL="285750" indent="-285750">
              <a:buFont typeface="Arial" panose="020B0604020202020204" pitchFamily="34" charset="0"/>
              <a:buChar char="•"/>
            </a:pPr>
            <a:r>
              <a:rPr lang="sv-SE" dirty="0"/>
              <a:t>Få anläggningar som tillämpar denna teknik</a:t>
            </a:r>
          </a:p>
          <a:p>
            <a:pPr marL="285750" indent="-285750">
              <a:buFont typeface="Arial" panose="020B0604020202020204" pitchFamily="34" charset="0"/>
              <a:buChar char="•"/>
            </a:pPr>
            <a:r>
              <a:rPr lang="sv-SE" dirty="0"/>
              <a:t>Gaser måste renas genom förbränning eller filtrering</a:t>
            </a:r>
          </a:p>
          <a:p>
            <a:pPr marL="285750" indent="-285750">
              <a:buFont typeface="Arial" panose="020B0604020202020204" pitchFamily="34" charset="0"/>
              <a:buChar char="•"/>
            </a:pPr>
            <a:r>
              <a:rPr lang="sv-SE" dirty="0"/>
              <a:t>Energikrävande teknik</a:t>
            </a:r>
          </a:p>
        </p:txBody>
      </p:sp>
      <p:cxnSp>
        <p:nvCxnSpPr>
          <p:cNvPr id="10" name="Straight Connector 9">
            <a:extLst>
              <a:ext uri="{FF2B5EF4-FFF2-40B4-BE49-F238E27FC236}">
                <a16:creationId xmlns:a16="http://schemas.microsoft.com/office/drawing/2014/main" id="{439EF6DA-5E75-1BC2-862A-CC14DD4E529E}"/>
              </a:ext>
            </a:extLst>
          </p:cNvPr>
          <p:cNvCxnSpPr>
            <a:cxnSpLocks/>
          </p:cNvCxnSpPr>
          <p:nvPr/>
        </p:nvCxnSpPr>
        <p:spPr>
          <a:xfrm>
            <a:off x="343419" y="1264472"/>
            <a:ext cx="834078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26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919-AF3A-5DFB-58AB-42B91483E364}"/>
              </a:ext>
            </a:extLst>
          </p:cNvPr>
          <p:cNvSpPr>
            <a:spLocks noGrp="1"/>
          </p:cNvSpPr>
          <p:nvPr>
            <p:ph type="title"/>
          </p:nvPr>
        </p:nvSpPr>
        <p:spPr>
          <a:xfrm>
            <a:off x="628650" y="306303"/>
            <a:ext cx="8324157" cy="1325563"/>
          </a:xfrm>
        </p:spPr>
        <p:txBody>
          <a:bodyPr>
            <a:normAutofit/>
          </a:bodyPr>
          <a:lstStyle/>
          <a:p>
            <a:r>
              <a:rPr lang="sv-SE" sz="2800" dirty="0">
                <a:effectLst/>
                <a:latin typeface="Calibri" panose="020F0502020204030204" pitchFamily="34" charset="0"/>
                <a:ea typeface="Calibri" panose="020F0502020204030204" pitchFamily="34" charset="0"/>
                <a:cs typeface="Arial" panose="020B0604020202020204" pitchFamily="34" charset="0"/>
              </a:rPr>
              <a:t>Sammanfattning av de flesta befintliga behandlingsmetoderna för fast PFAS-avfall finns i rapportens Tabell 1:</a:t>
            </a:r>
            <a:endParaRPr lang="sv-SE" sz="6000" dirty="0"/>
          </a:p>
        </p:txBody>
      </p:sp>
      <p:graphicFrame>
        <p:nvGraphicFramePr>
          <p:cNvPr id="5" name="Content Placeholder 4">
            <a:extLst>
              <a:ext uri="{FF2B5EF4-FFF2-40B4-BE49-F238E27FC236}">
                <a16:creationId xmlns:a16="http://schemas.microsoft.com/office/drawing/2014/main" id="{173795D6-F7A4-704E-A705-59358A0EF644}"/>
              </a:ext>
            </a:extLst>
          </p:cNvPr>
          <p:cNvGraphicFramePr>
            <a:graphicFrameLocks noGrp="1"/>
          </p:cNvGraphicFramePr>
          <p:nvPr>
            <p:ph idx="1"/>
            <p:extLst>
              <p:ext uri="{D42A27DB-BD31-4B8C-83A1-F6EECF244321}">
                <p14:modId xmlns:p14="http://schemas.microsoft.com/office/powerpoint/2010/main" val="4269409960"/>
              </p:ext>
            </p:extLst>
          </p:nvPr>
        </p:nvGraphicFramePr>
        <p:xfrm>
          <a:off x="628650" y="1891475"/>
          <a:ext cx="7886700" cy="4660222"/>
        </p:xfrm>
        <a:graphic>
          <a:graphicData uri="http://schemas.openxmlformats.org/drawingml/2006/table">
            <a:tbl>
              <a:tblPr firstRow="1" firstCol="1" bandRow="1"/>
              <a:tblGrid>
                <a:gridCol w="937406">
                  <a:extLst>
                    <a:ext uri="{9D8B030D-6E8A-4147-A177-3AD203B41FA5}">
                      <a16:colId xmlns:a16="http://schemas.microsoft.com/office/drawing/2014/main" val="1636528720"/>
                    </a:ext>
                  </a:extLst>
                </a:gridCol>
                <a:gridCol w="1097141">
                  <a:extLst>
                    <a:ext uri="{9D8B030D-6E8A-4147-A177-3AD203B41FA5}">
                      <a16:colId xmlns:a16="http://schemas.microsoft.com/office/drawing/2014/main" val="2396183726"/>
                    </a:ext>
                  </a:extLst>
                </a:gridCol>
                <a:gridCol w="861683">
                  <a:extLst>
                    <a:ext uri="{9D8B030D-6E8A-4147-A177-3AD203B41FA5}">
                      <a16:colId xmlns:a16="http://schemas.microsoft.com/office/drawing/2014/main" val="3687178754"/>
                    </a:ext>
                  </a:extLst>
                </a:gridCol>
                <a:gridCol w="783751">
                  <a:extLst>
                    <a:ext uri="{9D8B030D-6E8A-4147-A177-3AD203B41FA5}">
                      <a16:colId xmlns:a16="http://schemas.microsoft.com/office/drawing/2014/main" val="41571896"/>
                    </a:ext>
                  </a:extLst>
                </a:gridCol>
                <a:gridCol w="861683">
                  <a:extLst>
                    <a:ext uri="{9D8B030D-6E8A-4147-A177-3AD203B41FA5}">
                      <a16:colId xmlns:a16="http://schemas.microsoft.com/office/drawing/2014/main" val="4081776022"/>
                    </a:ext>
                  </a:extLst>
                </a:gridCol>
                <a:gridCol w="783198">
                  <a:extLst>
                    <a:ext uri="{9D8B030D-6E8A-4147-A177-3AD203B41FA5}">
                      <a16:colId xmlns:a16="http://schemas.microsoft.com/office/drawing/2014/main" val="4269397538"/>
                    </a:ext>
                  </a:extLst>
                </a:gridCol>
                <a:gridCol w="1073374">
                  <a:extLst>
                    <a:ext uri="{9D8B030D-6E8A-4147-A177-3AD203B41FA5}">
                      <a16:colId xmlns:a16="http://schemas.microsoft.com/office/drawing/2014/main" val="2043128936"/>
                    </a:ext>
                  </a:extLst>
                </a:gridCol>
                <a:gridCol w="1488464">
                  <a:extLst>
                    <a:ext uri="{9D8B030D-6E8A-4147-A177-3AD203B41FA5}">
                      <a16:colId xmlns:a16="http://schemas.microsoft.com/office/drawing/2014/main" val="376023964"/>
                    </a:ext>
                  </a:extLst>
                </a:gridCol>
              </a:tblGrid>
              <a:tr h="421730">
                <a:tc>
                  <a:txBody>
                    <a:bodyPr/>
                    <a:lstStyle/>
                    <a:p>
                      <a:pPr>
                        <a:lnSpc>
                          <a:spcPct val="107000"/>
                        </a:lnSpc>
                        <a:spcAft>
                          <a:spcPts val="800"/>
                        </a:spcAft>
                      </a:pPr>
                      <a:r>
                        <a:rPr lang="sv-SE"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Metod</a:t>
                      </a:r>
                      <a:endParaRPr lang="sv-SE" sz="1400" dirty="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w="12700" cap="flat" cmpd="sng" algn="ctr">
                      <a:solidFill>
                        <a:srgbClr val="000000"/>
                      </a:solidFill>
                      <a:prstDash val="solid"/>
                      <a:round/>
                      <a:headEnd type="none" w="med" len="med"/>
                      <a:tailEnd type="none" w="med" len="med"/>
                    </a:lnT>
                    <a:lnB>
                      <a:noFill/>
                    </a:lnB>
                    <a:solidFill>
                      <a:srgbClr val="9CC2E5"/>
                    </a:solidFill>
                  </a:tcPr>
                </a:tc>
                <a:tc>
                  <a:txBody>
                    <a:bodyPr/>
                    <a:lstStyle/>
                    <a:p>
                      <a:pPr>
                        <a:lnSpc>
                          <a:spcPct val="107000"/>
                        </a:lnSpc>
                        <a:spcAft>
                          <a:spcPts val="800"/>
                        </a:spcAft>
                      </a:pPr>
                      <a:r>
                        <a:rPr lang="sv-SE"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Mekanism</a:t>
                      </a:r>
                      <a:endParaRPr lang="sv-SE" sz="14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w="12700" cap="flat" cmpd="sng" algn="ctr">
                      <a:solidFill>
                        <a:srgbClr val="000000"/>
                      </a:solidFill>
                      <a:prstDash val="solid"/>
                      <a:round/>
                      <a:headEnd type="none" w="med" len="med"/>
                      <a:tailEnd type="none" w="med" len="med"/>
                    </a:lnT>
                    <a:lnB>
                      <a:noFill/>
                    </a:lnB>
                    <a:solidFill>
                      <a:srgbClr val="9CC2E5"/>
                    </a:solidFill>
                  </a:tcPr>
                </a:tc>
                <a:tc>
                  <a:txBody>
                    <a:bodyPr/>
                    <a:lstStyle/>
                    <a:p>
                      <a:pPr>
                        <a:lnSpc>
                          <a:spcPct val="107000"/>
                        </a:lnSpc>
                        <a:spcAft>
                          <a:spcPts val="800"/>
                        </a:spcAft>
                      </a:pPr>
                      <a:r>
                        <a:rPr lang="sv-SE"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Effektivi-tet</a:t>
                      </a:r>
                      <a:endParaRPr lang="sv-SE" sz="1400" dirty="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w="12700" cap="flat" cmpd="sng" algn="ctr">
                      <a:solidFill>
                        <a:srgbClr val="000000"/>
                      </a:solidFill>
                      <a:prstDash val="solid"/>
                      <a:round/>
                      <a:headEnd type="none" w="med" len="med"/>
                      <a:tailEnd type="none" w="med" len="med"/>
                    </a:lnT>
                    <a:lnB>
                      <a:noFill/>
                    </a:lnB>
                    <a:solidFill>
                      <a:srgbClr val="9CC2E5"/>
                    </a:solidFill>
                  </a:tcPr>
                </a:tc>
                <a:tc>
                  <a:txBody>
                    <a:bodyPr/>
                    <a:lstStyle/>
                    <a:p>
                      <a:pPr>
                        <a:lnSpc>
                          <a:spcPct val="107000"/>
                        </a:lnSpc>
                        <a:spcAft>
                          <a:spcPts val="800"/>
                        </a:spcAft>
                      </a:pPr>
                      <a:r>
                        <a:rPr lang="sv-SE"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Fungerar bäst för</a:t>
                      </a:r>
                      <a:endParaRPr lang="sv-SE" sz="14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w="12700" cap="flat" cmpd="sng" algn="ctr">
                      <a:solidFill>
                        <a:srgbClr val="000000"/>
                      </a:solidFill>
                      <a:prstDash val="solid"/>
                      <a:round/>
                      <a:headEnd type="none" w="med" len="med"/>
                      <a:tailEnd type="none" w="med" len="med"/>
                    </a:lnT>
                    <a:lnB>
                      <a:noFill/>
                    </a:lnB>
                    <a:solidFill>
                      <a:srgbClr val="9CC2E5"/>
                    </a:solidFill>
                  </a:tcPr>
                </a:tc>
                <a:tc>
                  <a:txBody>
                    <a:bodyPr/>
                    <a:lstStyle/>
                    <a:p>
                      <a:pPr>
                        <a:lnSpc>
                          <a:spcPct val="107000"/>
                        </a:lnSpc>
                        <a:spcAft>
                          <a:spcPts val="800"/>
                        </a:spcAft>
                      </a:pPr>
                      <a:r>
                        <a:rPr lang="sv-SE"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Fungerar sämst för</a:t>
                      </a:r>
                      <a:endParaRPr lang="sv-SE" sz="1400" dirty="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w="12700" cap="flat" cmpd="sng" algn="ctr">
                      <a:solidFill>
                        <a:srgbClr val="000000"/>
                      </a:solidFill>
                      <a:prstDash val="solid"/>
                      <a:round/>
                      <a:headEnd type="none" w="med" len="med"/>
                      <a:tailEnd type="none" w="med" len="med"/>
                    </a:lnT>
                    <a:lnB>
                      <a:noFill/>
                    </a:lnB>
                    <a:solidFill>
                      <a:srgbClr val="9CC2E5"/>
                    </a:solidFill>
                  </a:tcPr>
                </a:tc>
                <a:tc>
                  <a:txBody>
                    <a:bodyPr/>
                    <a:lstStyle/>
                    <a:p>
                      <a:pPr>
                        <a:lnSpc>
                          <a:spcPct val="107000"/>
                        </a:lnSpc>
                        <a:spcAft>
                          <a:spcPts val="800"/>
                        </a:spcAft>
                      </a:pPr>
                      <a:r>
                        <a:rPr lang="sv-SE"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Utveck-lingsläge</a:t>
                      </a:r>
                      <a:endParaRPr lang="sv-SE" sz="1400" dirty="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w="12700" cap="flat" cmpd="sng" algn="ctr">
                      <a:solidFill>
                        <a:srgbClr val="000000"/>
                      </a:solidFill>
                      <a:prstDash val="solid"/>
                      <a:round/>
                      <a:headEnd type="none" w="med" len="med"/>
                      <a:tailEnd type="none" w="med" len="med"/>
                    </a:lnT>
                    <a:lnB>
                      <a:noFill/>
                    </a:lnB>
                    <a:solidFill>
                      <a:srgbClr val="9CC2E5"/>
                    </a:solidFill>
                  </a:tcPr>
                </a:tc>
                <a:tc>
                  <a:txBody>
                    <a:bodyPr/>
                    <a:lstStyle/>
                    <a:p>
                      <a:pPr>
                        <a:lnSpc>
                          <a:spcPct val="107000"/>
                        </a:lnSpc>
                        <a:spcAft>
                          <a:spcPts val="800"/>
                        </a:spcAft>
                      </a:pPr>
                      <a:r>
                        <a:rPr lang="sv-SE"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Utrustning </a:t>
                      </a:r>
                      <a:endParaRPr lang="sv-SE" sz="14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w="12700" cap="flat" cmpd="sng" algn="ctr">
                      <a:solidFill>
                        <a:srgbClr val="000000"/>
                      </a:solidFill>
                      <a:prstDash val="solid"/>
                      <a:round/>
                      <a:headEnd type="none" w="med" len="med"/>
                      <a:tailEnd type="none" w="med" len="med"/>
                    </a:lnT>
                    <a:lnB>
                      <a:noFill/>
                    </a:lnB>
                    <a:solidFill>
                      <a:srgbClr val="9CC2E5"/>
                    </a:solidFill>
                  </a:tcPr>
                </a:tc>
                <a:tc>
                  <a:txBody>
                    <a:bodyPr/>
                    <a:lstStyle/>
                    <a:p>
                      <a:pPr>
                        <a:lnSpc>
                          <a:spcPct val="107000"/>
                        </a:lnSpc>
                        <a:spcAft>
                          <a:spcPts val="800"/>
                        </a:spcAft>
                      </a:pPr>
                      <a:r>
                        <a:rPr lang="sv-SE"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Begränsningar/ </a:t>
                      </a:r>
                      <a:endParaRPr lang="sv-SE"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Andra noteringar</a:t>
                      </a:r>
                      <a:endParaRPr lang="sv-SE" sz="1400" dirty="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w="12700" cap="flat" cmpd="sng" algn="ctr">
                      <a:solidFill>
                        <a:srgbClr val="000000"/>
                      </a:solidFill>
                      <a:prstDash val="solid"/>
                      <a:round/>
                      <a:headEnd type="none" w="med" len="med"/>
                      <a:tailEnd type="none" w="med" len="med"/>
                    </a:lnT>
                    <a:lnB>
                      <a:noFill/>
                    </a:lnB>
                    <a:solidFill>
                      <a:srgbClr val="9CC2E5"/>
                    </a:solidFill>
                  </a:tcPr>
                </a:tc>
                <a:extLst>
                  <a:ext uri="{0D108BD9-81ED-4DB2-BD59-A6C34878D82A}">
                    <a16:rowId xmlns:a16="http://schemas.microsoft.com/office/drawing/2014/main" val="3381802170"/>
                  </a:ext>
                </a:extLst>
              </a:tr>
              <a:tr h="216172">
                <a:tc gridSpan="8">
                  <a:txBody>
                    <a:bodyPr/>
                    <a:lstStyle/>
                    <a:p>
                      <a:pPr>
                        <a:lnSpc>
                          <a:spcPct val="107000"/>
                        </a:lnSpc>
                        <a:spcAft>
                          <a:spcPts val="800"/>
                        </a:spcAft>
                      </a:pPr>
                      <a:r>
                        <a:rPr lang="sv-SE" sz="1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Extraktionsmetoder</a:t>
                      </a:r>
                      <a:endParaRPr lang="sv-SE" sz="1000" dirty="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nchor="ctr">
                    <a:lnL>
                      <a:noFill/>
                    </a:lnL>
                    <a:lnR>
                      <a:noFill/>
                    </a:lnR>
                    <a:lnT>
                      <a:noFill/>
                    </a:lnT>
                    <a:lnB>
                      <a:noFill/>
                    </a:lnB>
                    <a:solidFill>
                      <a:srgbClr val="DEEAF6"/>
                    </a:solidFill>
                  </a:tcPr>
                </a:tc>
                <a:tc hMerge="1">
                  <a:txBody>
                    <a:bodyPr/>
                    <a:lstStyle/>
                    <a:p>
                      <a:endParaRPr lang="sv-SE"/>
                    </a:p>
                  </a:txBody>
                  <a:tcPr/>
                </a:tc>
                <a:tc hMerge="1">
                  <a:txBody>
                    <a:bodyPr/>
                    <a:lstStyle/>
                    <a:p>
                      <a:endParaRPr lang="sv-SE"/>
                    </a:p>
                  </a:txBody>
                  <a:tcPr>
                    <a:lnL w="12700" cmpd="sng">
                      <a:noFill/>
                      <a:prstDash val="solid"/>
                    </a:lnL>
                    <a:lnT w="12700" cmpd="sng">
                      <a:noFill/>
                      <a:prstDash val="solid"/>
                    </a:lnT>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207384097"/>
                  </a:ext>
                </a:extLst>
              </a:tr>
              <a:tr h="845560">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Tvätt / kemisk extraktion</a:t>
                      </a:r>
                      <a:endParaRPr lang="sv-SE"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(inkl. skrubbning)</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Desorption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Varierande, 100 % för kortkedjiga ämnen kan uppnås, lägre (50-90 %) för långkedjiga PFAS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De flesta ämnen, särskilt kortkedjiga, i en stegvis tvätt vid både låga och höga pH-värden</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Långkedjiga PFAS</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Kommersiellt tillgänglig, men modifikation av befintlig utrustning behövs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Tvättanläggningar inkl. skrubbnings/</a:t>
                      </a:r>
                      <a:endParaRPr lang="sv-SE"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trumlingssteg.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Organiskt material, </a:t>
                      </a:r>
                      <a:endParaRPr lang="sv-SE"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hög halt av finkorniga partiklar</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extLst>
                  <a:ext uri="{0D108BD9-81ED-4DB2-BD59-A6C34878D82A}">
                    <a16:rowId xmlns:a16="http://schemas.microsoft.com/office/drawing/2014/main" val="3890156654"/>
                  </a:ext>
                </a:extLst>
              </a:tr>
              <a:tr h="135674">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extLst>
                  <a:ext uri="{0D108BD9-81ED-4DB2-BD59-A6C34878D82A}">
                    <a16:rowId xmlns:a16="http://schemas.microsoft.com/office/drawing/2014/main" val="2833441250"/>
                  </a:ext>
                </a:extLst>
              </a:tr>
              <a:tr h="1217974">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Arial" panose="020B0604020202020204" pitchFamily="34" charset="0"/>
                        </a:rPr>
                        <a:t>Superkritisk </a:t>
                      </a:r>
                      <a:endParaRPr lang="sv-SE"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a:effectLst/>
                          <a:latin typeface="Calibri" panose="020F0502020204030204" pitchFamily="34" charset="0"/>
                          <a:ea typeface="Calibri" panose="020F0502020204030204" pitchFamily="34" charset="0"/>
                          <a:cs typeface="Arial" panose="020B0604020202020204" pitchFamily="34" charset="0"/>
                        </a:rPr>
                        <a:t>CO</a:t>
                      </a:r>
                      <a:r>
                        <a:rPr lang="sv-SE" sz="900" baseline="-25000">
                          <a:effectLst/>
                          <a:latin typeface="Calibri" panose="020F0502020204030204" pitchFamily="34" charset="0"/>
                          <a:ea typeface="Calibri" panose="020F0502020204030204" pitchFamily="34" charset="0"/>
                          <a:cs typeface="Arial" panose="020B0604020202020204" pitchFamily="34" charset="0"/>
                        </a:rPr>
                        <a:t>2</a:t>
                      </a:r>
                      <a:r>
                        <a:rPr lang="sv-SE" sz="900">
                          <a:effectLst/>
                          <a:latin typeface="Calibri" panose="020F0502020204030204" pitchFamily="34" charset="0"/>
                          <a:ea typeface="Calibri" panose="020F0502020204030204" pitchFamily="34" charset="0"/>
                          <a:cs typeface="Arial" panose="020B0604020202020204" pitchFamily="34" charset="0"/>
                        </a:rPr>
                        <a:t>-extraktion</a:t>
                      </a:r>
                      <a:endParaRPr lang="sv-SE"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Extraktion med superkritisk vätska (SCF), vanligtvis CO2 (31 °C, P=7,4 MPa)</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Ca 60-77 % (jord)</a:t>
                      </a:r>
                      <a:endParaRPr lang="sv-SE"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80-100% (papper, tyg)</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PFOS, PFOA</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Otillräckligt med information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Experimentell</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Superkritiska vätskereaktorer</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Andra kemikalier som koncentrerad salpetersyra och metanol kan behövas under processen.</a:t>
                      </a:r>
                      <a:endParaRPr lang="sv-SE"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pH, innehåll av organiskt material och typ av jord (lerig, siltig) kan påverka effektiviteten.</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extLst>
                  <a:ext uri="{0D108BD9-81ED-4DB2-BD59-A6C34878D82A}">
                    <a16:rowId xmlns:a16="http://schemas.microsoft.com/office/drawing/2014/main" val="724040047"/>
                  </a:ext>
                </a:extLst>
              </a:tr>
              <a:tr h="135674">
                <a:tc>
                  <a:txBody>
                    <a:bodyPr/>
                    <a:lstStyle/>
                    <a:p>
                      <a:pPr>
                        <a:lnSpc>
                          <a:spcPct val="107000"/>
                        </a:lnSpc>
                        <a:spcBef>
                          <a:spcPts val="200"/>
                        </a:spcBef>
                      </a:pPr>
                      <a:r>
                        <a:rPr lang="sv-SE" sz="900" b="1">
                          <a:effectLst/>
                          <a:latin typeface="Calibri" panose="020F0502020204030204" pitchFamily="34" charset="0"/>
                          <a:ea typeface="DengXian Light" panose="02010600030101010101" pitchFamily="2" charset="-122"/>
                          <a:cs typeface="Arial" panose="020B0604020202020204" pitchFamily="34" charset="0"/>
                        </a:rPr>
                        <a:t> </a:t>
                      </a:r>
                      <a:endParaRPr lang="sv-SE" sz="1000" b="1">
                        <a:effectLst/>
                        <a:latin typeface="Calibri" panose="020F0502020204030204" pitchFamily="34" charset="0"/>
                        <a:ea typeface="DengXian Light" panose="02010600030101010101" pitchFamily="2" charset="-122"/>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 </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extLst>
                  <a:ext uri="{0D108BD9-81ED-4DB2-BD59-A6C34878D82A}">
                    <a16:rowId xmlns:a16="http://schemas.microsoft.com/office/drawing/2014/main" val="1746543144"/>
                  </a:ext>
                </a:extLst>
              </a:tr>
              <a:tr h="1252915">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Arial" panose="020B0604020202020204" pitchFamily="34" charset="0"/>
                        </a:rPr>
                        <a:t>Fytosanering</a:t>
                      </a:r>
                      <a:r>
                        <a:rPr lang="sv-SE" sz="10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Bef>
                          <a:spcPts val="200"/>
                        </a:spcBef>
                      </a:pPr>
                      <a:r>
                        <a:rPr lang="sv-SE" sz="900" b="1">
                          <a:effectLst/>
                          <a:latin typeface="Calibri" panose="020F0502020204030204" pitchFamily="34" charset="0"/>
                          <a:ea typeface="DengXian Light" panose="02010600030101010101" pitchFamily="2" charset="-122"/>
                          <a:cs typeface="Arial" panose="020B0604020202020204" pitchFamily="34" charset="0"/>
                        </a:rPr>
                        <a:t> </a:t>
                      </a:r>
                      <a:endParaRPr lang="sv-SE" sz="1000" b="1">
                        <a:effectLst/>
                        <a:latin typeface="Calibri" panose="020F0502020204030204" pitchFamily="34" charset="0"/>
                        <a:ea typeface="DengXian Light" panose="02010600030101010101" pitchFamily="2" charset="-122"/>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Extraktion genom upptag med växter</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Generellt relativt låg och koncentrations-beroende</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Kortkedjiga med låga logK</a:t>
                      </a:r>
                      <a:r>
                        <a:rPr lang="sv-SE" sz="900" baseline="-25000">
                          <a:effectLst/>
                          <a:latin typeface="Calibri" panose="020F0502020204030204" pitchFamily="34" charset="0"/>
                          <a:ea typeface="Calibri" panose="020F0502020204030204" pitchFamily="34" charset="0"/>
                          <a:cs typeface="Calibri" panose="020F0502020204030204" pitchFamily="34" charset="0"/>
                        </a:rPr>
                        <a:t>ow</a:t>
                      </a:r>
                      <a:r>
                        <a:rPr lang="sv-SE" sz="900">
                          <a:effectLst/>
                          <a:latin typeface="Calibri" panose="020F0502020204030204" pitchFamily="34" charset="0"/>
                          <a:ea typeface="Calibri" panose="020F0502020204030204" pitchFamily="34" charset="0"/>
                          <a:cs typeface="Calibri" panose="020F0502020204030204" pitchFamily="34" charset="0"/>
                        </a:rPr>
                        <a:t>-värden</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Långkedjiga med höga logK</a:t>
                      </a:r>
                      <a:r>
                        <a:rPr lang="sv-SE" sz="900" baseline="-25000">
                          <a:effectLst/>
                          <a:latin typeface="Calibri" panose="020F0502020204030204" pitchFamily="34" charset="0"/>
                          <a:ea typeface="Calibri" panose="020F0502020204030204" pitchFamily="34" charset="0"/>
                          <a:cs typeface="Calibri" panose="020F0502020204030204" pitchFamily="34" charset="0"/>
                        </a:rPr>
                        <a:t>ow</a:t>
                      </a:r>
                      <a:r>
                        <a:rPr lang="sv-SE" sz="900">
                          <a:effectLst/>
                          <a:latin typeface="Calibri" panose="020F0502020204030204" pitchFamily="34" charset="0"/>
                          <a:ea typeface="Calibri" panose="020F0502020204030204" pitchFamily="34" charset="0"/>
                          <a:cs typeface="Calibri" panose="020F0502020204030204" pitchFamily="34" charset="0"/>
                        </a:rPr>
                        <a:t>-värden (PFOS, PFOA)</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a:effectLst/>
                          <a:latin typeface="Calibri" panose="020F0502020204030204" pitchFamily="34" charset="0"/>
                          <a:ea typeface="Calibri" panose="020F0502020204030204" pitchFamily="34" charset="0"/>
                          <a:cs typeface="Calibri" panose="020F0502020204030204" pitchFamily="34" charset="0"/>
                        </a:rPr>
                        <a:t>Experimentell</a:t>
                      </a:r>
                      <a:endParaRPr lang="sv-SE" sz="100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dirty="0">
                          <a:effectLst/>
                          <a:latin typeface="Calibri" panose="020F0502020204030204" pitchFamily="34" charset="0"/>
                          <a:ea typeface="Calibri" panose="020F0502020204030204" pitchFamily="34" charset="0"/>
                          <a:cs typeface="Calibri" panose="020F0502020204030204" pitchFamily="34" charset="0"/>
                        </a:rPr>
                        <a:t>Jordbruksmaskiner</a:t>
                      </a:r>
                      <a:endParaRPr lang="sv-SE" sz="1000" dirty="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tc>
                  <a:txBody>
                    <a:bodyPr/>
                    <a:lstStyle/>
                    <a:p>
                      <a:pPr>
                        <a:lnSpc>
                          <a:spcPct val="107000"/>
                        </a:lnSpc>
                        <a:spcAft>
                          <a:spcPts val="800"/>
                        </a:spcAft>
                      </a:pPr>
                      <a:r>
                        <a:rPr lang="sv-SE" sz="900" dirty="0">
                          <a:effectLst/>
                          <a:latin typeface="Calibri" panose="020F0502020204030204" pitchFamily="34" charset="0"/>
                          <a:ea typeface="Calibri" panose="020F0502020204030204" pitchFamily="34" charset="0"/>
                          <a:cs typeface="Calibri" panose="020F0502020204030204" pitchFamily="34" charset="0"/>
                        </a:rPr>
                        <a:t>Kan ta decennier till tusentals år för att nå saneringsmålen.</a:t>
                      </a:r>
                      <a:endParaRPr lang="sv-SE"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dirty="0">
                          <a:effectLst/>
                          <a:latin typeface="Calibri" panose="020F0502020204030204" pitchFamily="34" charset="0"/>
                          <a:ea typeface="Calibri" panose="020F0502020204030204" pitchFamily="34" charset="0"/>
                          <a:cs typeface="Calibri" panose="020F0502020204030204" pitchFamily="34" charset="0"/>
                        </a:rPr>
                        <a:t>Extraktionen kan upphöra innan saneringsmålen uppnås.</a:t>
                      </a:r>
                      <a:endParaRPr lang="sv-SE"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dirty="0">
                          <a:effectLst/>
                          <a:latin typeface="Calibri" panose="020F0502020204030204" pitchFamily="34" charset="0"/>
                          <a:ea typeface="Calibri" panose="020F0502020204030204" pitchFamily="34" charset="0"/>
                          <a:cs typeface="Calibri" panose="020F0502020204030204" pitchFamily="34" charset="0"/>
                        </a:rPr>
                        <a:t>Begränsad till rotdjupet.</a:t>
                      </a:r>
                      <a:endParaRPr lang="sv-SE"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900" dirty="0">
                          <a:effectLst/>
                          <a:latin typeface="Calibri" panose="020F0502020204030204" pitchFamily="34" charset="0"/>
                          <a:ea typeface="Calibri" panose="020F0502020204030204" pitchFamily="34" charset="0"/>
                          <a:cs typeface="Calibri" panose="020F0502020204030204" pitchFamily="34" charset="0"/>
                        </a:rPr>
                        <a:t>Biomassa måste hanteras genom t ex förbränning.</a:t>
                      </a:r>
                      <a:endParaRPr lang="sv-SE" sz="1000" dirty="0">
                        <a:effectLst/>
                        <a:latin typeface="Calibri" panose="020F0502020204030204" pitchFamily="34" charset="0"/>
                        <a:ea typeface="Calibri" panose="020F0502020204030204" pitchFamily="34" charset="0"/>
                        <a:cs typeface="Arial" panose="020B0604020202020204" pitchFamily="34" charset="0"/>
                      </a:endParaRPr>
                    </a:p>
                  </a:txBody>
                  <a:tcPr marL="31514" marR="31514" marT="0" marB="0">
                    <a:lnL>
                      <a:noFill/>
                    </a:lnL>
                    <a:lnR>
                      <a:noFill/>
                    </a:lnR>
                    <a:lnT>
                      <a:noFill/>
                    </a:lnT>
                    <a:lnB>
                      <a:noFill/>
                    </a:lnB>
                  </a:tcPr>
                </a:tc>
                <a:extLst>
                  <a:ext uri="{0D108BD9-81ED-4DB2-BD59-A6C34878D82A}">
                    <a16:rowId xmlns:a16="http://schemas.microsoft.com/office/drawing/2014/main" val="2839124329"/>
                  </a:ext>
                </a:extLst>
              </a:tr>
            </a:tbl>
          </a:graphicData>
        </a:graphic>
      </p:graphicFrame>
      <p:sp>
        <p:nvSpPr>
          <p:cNvPr id="6" name="TextBox 5">
            <a:extLst>
              <a:ext uri="{FF2B5EF4-FFF2-40B4-BE49-F238E27FC236}">
                <a16:creationId xmlns:a16="http://schemas.microsoft.com/office/drawing/2014/main" id="{9BACB6E0-FFB3-5A24-0C0F-8820EBA7E891}"/>
              </a:ext>
            </a:extLst>
          </p:cNvPr>
          <p:cNvSpPr txBox="1"/>
          <p:nvPr/>
        </p:nvSpPr>
        <p:spPr>
          <a:xfrm>
            <a:off x="628650" y="6367031"/>
            <a:ext cx="1603516" cy="369332"/>
          </a:xfrm>
          <a:prstGeom prst="rect">
            <a:avLst/>
          </a:prstGeom>
          <a:noFill/>
        </p:spPr>
        <p:txBody>
          <a:bodyPr wrap="none" rtlCol="0">
            <a:spAutoFit/>
          </a:bodyPr>
          <a:lstStyle/>
          <a:p>
            <a:r>
              <a:rPr lang="sv-SE" dirty="0"/>
              <a:t>Och så vidare…</a:t>
            </a:r>
          </a:p>
        </p:txBody>
      </p:sp>
    </p:spTree>
    <p:extLst>
      <p:ext uri="{BB962C8B-B14F-4D97-AF65-F5344CB8AC3E}">
        <p14:creationId xmlns:p14="http://schemas.microsoft.com/office/powerpoint/2010/main" val="339217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8F9D-FE93-651A-5A04-83C217037B10}"/>
              </a:ext>
            </a:extLst>
          </p:cNvPr>
          <p:cNvSpPr>
            <a:spLocks noGrp="1"/>
          </p:cNvSpPr>
          <p:nvPr>
            <p:ph type="title"/>
          </p:nvPr>
        </p:nvSpPr>
        <p:spPr>
          <a:xfrm>
            <a:off x="330267" y="145884"/>
            <a:ext cx="7886700" cy="530023"/>
          </a:xfrm>
        </p:spPr>
        <p:txBody>
          <a:bodyPr>
            <a:normAutofit fontScale="90000"/>
          </a:bodyPr>
          <a:lstStyle/>
          <a:p>
            <a:r>
              <a:rPr lang="sv-SE" sz="4000" b="1" dirty="0"/>
              <a:t>Summering och Rekommendationer </a:t>
            </a:r>
          </a:p>
        </p:txBody>
      </p:sp>
      <p:sp>
        <p:nvSpPr>
          <p:cNvPr id="3" name="Content Placeholder 2">
            <a:extLst>
              <a:ext uri="{FF2B5EF4-FFF2-40B4-BE49-F238E27FC236}">
                <a16:creationId xmlns:a16="http://schemas.microsoft.com/office/drawing/2014/main" id="{76810CC3-1116-F43A-50EF-A9C5572426F8}"/>
              </a:ext>
            </a:extLst>
          </p:cNvPr>
          <p:cNvSpPr>
            <a:spLocks noGrp="1"/>
          </p:cNvSpPr>
          <p:nvPr>
            <p:ph idx="1"/>
          </p:nvPr>
        </p:nvSpPr>
        <p:spPr>
          <a:xfrm>
            <a:off x="134755" y="864452"/>
            <a:ext cx="8941868" cy="5582652"/>
          </a:xfrm>
        </p:spPr>
        <p:txBody>
          <a:bodyPr>
            <a:noAutofit/>
          </a:bodyPr>
          <a:lstStyle/>
          <a:p>
            <a:r>
              <a:rPr lang="sv-SE" sz="2300" dirty="0">
                <a:effectLst/>
                <a:latin typeface="Calibri" panose="020F0502020204030204" pitchFamily="34" charset="0"/>
                <a:ea typeface="Calibri" panose="020F0502020204030204" pitchFamily="34" charset="0"/>
                <a:cs typeface="Arial" panose="020B0604020202020204" pitchFamily="34" charset="0"/>
              </a:rPr>
              <a:t>Det enda sättet att minska mängden PFAS i miljön är genom att helt och hållet destruera dessa kemikalier. </a:t>
            </a:r>
          </a:p>
          <a:p>
            <a:r>
              <a:rPr lang="sv-SE" sz="2300" dirty="0">
                <a:effectLst/>
                <a:latin typeface="Calibri" panose="020F0502020204030204" pitchFamily="34" charset="0"/>
                <a:ea typeface="Calibri" panose="020F0502020204030204" pitchFamily="34" charset="0"/>
                <a:cs typeface="Arial" panose="020B0604020202020204" pitchFamily="34" charset="0"/>
              </a:rPr>
              <a:t>Alternativa tillvägagångssätt genom att binda fast PFAS i avfall bör ses enbart som en temporär lösning för att bromsa PFAS spridning</a:t>
            </a:r>
            <a:r>
              <a:rPr lang="sv-SE" sz="2300" dirty="0">
                <a:latin typeface="Calibri" panose="020F0502020204030204" pitchFamily="34" charset="0"/>
                <a:ea typeface="Calibri" panose="020F0502020204030204" pitchFamily="34" charset="0"/>
                <a:cs typeface="Arial" panose="020B0604020202020204" pitchFamily="34" charset="0"/>
              </a:rPr>
              <a:t>.</a:t>
            </a:r>
          </a:p>
          <a:p>
            <a:r>
              <a:rPr lang="sv-SE" sz="2300" b="1" dirty="0">
                <a:effectLst/>
                <a:latin typeface="Calibri" panose="020F0502020204030204" pitchFamily="34" charset="0"/>
                <a:ea typeface="Calibri" panose="020F0502020204030204" pitchFamily="34" charset="0"/>
                <a:cs typeface="Arial" panose="020B0604020202020204" pitchFamily="34" charset="0"/>
              </a:rPr>
              <a:t>Utveckling av nya, och förbättring av befintliga, destruktionstekniker </a:t>
            </a:r>
            <a:r>
              <a:rPr lang="sv-SE" sz="2300" b="1" dirty="0">
                <a:latin typeface="Calibri" panose="020F0502020204030204" pitchFamily="34" charset="0"/>
                <a:ea typeface="Calibri" panose="020F0502020204030204" pitchFamily="34" charset="0"/>
                <a:cs typeface="Arial" panose="020B0604020202020204" pitchFamily="34" charset="0"/>
              </a:rPr>
              <a:t>ska </a:t>
            </a:r>
            <a:r>
              <a:rPr lang="sv-SE" sz="2300" b="1" dirty="0">
                <a:effectLst/>
                <a:latin typeface="Calibri" panose="020F0502020204030204" pitchFamily="34" charset="0"/>
                <a:ea typeface="Calibri" panose="020F0502020204030204" pitchFamily="34" charset="0"/>
                <a:cs typeface="Arial" panose="020B0604020202020204" pitchFamily="34" charset="0"/>
              </a:rPr>
              <a:t>prioriteras</a:t>
            </a:r>
            <a:r>
              <a:rPr lang="sv-SE" sz="2300" dirty="0">
                <a:effectLst/>
                <a:latin typeface="Calibri" panose="020F0502020204030204" pitchFamily="34" charset="0"/>
                <a:ea typeface="Calibri" panose="020F0502020204030204" pitchFamily="34" charset="0"/>
                <a:cs typeface="Arial" panose="020B0604020202020204" pitchFamily="34" charset="0"/>
              </a:rPr>
              <a:t>. </a:t>
            </a:r>
          </a:p>
          <a:p>
            <a:r>
              <a:rPr lang="sv-SE" sz="2300" dirty="0">
                <a:effectLst/>
                <a:latin typeface="Calibri" panose="020F0502020204030204" pitchFamily="34" charset="0"/>
                <a:ea typeface="Calibri" panose="020F0502020204030204" pitchFamily="34" charset="0"/>
                <a:cs typeface="Arial" panose="020B0604020202020204" pitchFamily="34" charset="0"/>
              </a:rPr>
              <a:t>De befintliga enskilda efterbehandlingstekniker är otillräckliga för att uppnå hög reningsgrad och total förstöring av alla PFAS-ämnen. </a:t>
            </a:r>
            <a:endParaRPr lang="sv-SE" sz="2300" dirty="0">
              <a:latin typeface="Calibri" panose="020F0502020204030204" pitchFamily="34" charset="0"/>
              <a:ea typeface="Calibri" panose="020F0502020204030204" pitchFamily="34" charset="0"/>
              <a:cs typeface="Arial" panose="020B0604020202020204" pitchFamily="34" charset="0"/>
            </a:endParaRPr>
          </a:p>
          <a:p>
            <a:r>
              <a:rPr lang="sv-SE" sz="2300" dirty="0">
                <a:effectLst/>
                <a:latin typeface="Calibri" panose="020F0502020204030204" pitchFamily="34" charset="0"/>
                <a:ea typeface="Calibri" panose="020F0502020204030204" pitchFamily="34" charset="0"/>
                <a:cs typeface="Arial" panose="020B0604020202020204" pitchFamily="34" charset="0"/>
              </a:rPr>
              <a:t>En kombination av flera behandlingssteg är nödvändig, t ex borttagning genom tvätt, koncentration av PFAS och destruktion. </a:t>
            </a:r>
          </a:p>
          <a:p>
            <a:r>
              <a:rPr lang="sv-SE" sz="2300" dirty="0">
                <a:effectLst/>
                <a:latin typeface="Calibri" panose="020F0502020204030204" pitchFamily="34" charset="0"/>
                <a:ea typeface="Calibri" panose="020F0502020204030204" pitchFamily="34" charset="0"/>
                <a:cs typeface="Arial" panose="020B0604020202020204" pitchFamily="34" charset="0"/>
              </a:rPr>
              <a:t>Även själva behandlingarna kan leda till en omvandling av prekursorer (föregångare) till stabila PFAS-ämnen, vilket innebär att behandlingstiden (och kostnader) kommer att variera med PFAS sammansättning. </a:t>
            </a:r>
          </a:p>
          <a:p>
            <a:r>
              <a:rPr lang="sv-SE" sz="2300" dirty="0">
                <a:effectLst/>
                <a:latin typeface="Calibri" panose="020F0502020204030204" pitchFamily="34" charset="0"/>
                <a:ea typeface="Calibri" panose="020F0502020204030204" pitchFamily="34" charset="0"/>
                <a:cs typeface="Arial" panose="020B0604020202020204" pitchFamily="34" charset="0"/>
              </a:rPr>
              <a:t>De flesta behandlingsteknikerna befinner sig fortfarande i ett tidigt skede; det finns stora möjligheter för innovation och vidare utveckling. </a:t>
            </a:r>
            <a:endParaRPr lang="sv-SE" sz="2300" dirty="0"/>
          </a:p>
        </p:txBody>
      </p:sp>
    </p:spTree>
    <p:extLst>
      <p:ext uri="{BB962C8B-B14F-4D97-AF65-F5344CB8AC3E}">
        <p14:creationId xmlns:p14="http://schemas.microsoft.com/office/powerpoint/2010/main" val="14784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5D07-379D-9A13-345D-C11560336F6D}"/>
              </a:ext>
            </a:extLst>
          </p:cNvPr>
          <p:cNvSpPr>
            <a:spLocks noGrp="1"/>
          </p:cNvSpPr>
          <p:nvPr>
            <p:ph type="title"/>
          </p:nvPr>
        </p:nvSpPr>
        <p:spPr>
          <a:xfrm>
            <a:off x="705652" y="567256"/>
            <a:ext cx="7886700" cy="982411"/>
          </a:xfrm>
        </p:spPr>
        <p:txBody>
          <a:bodyPr/>
          <a:lstStyle/>
          <a:p>
            <a:r>
              <a:rPr lang="sv-SE" b="1" dirty="0"/>
              <a:t>Metod och avgränsning </a:t>
            </a:r>
          </a:p>
        </p:txBody>
      </p:sp>
      <p:sp>
        <p:nvSpPr>
          <p:cNvPr id="3" name="Content Placeholder 2">
            <a:extLst>
              <a:ext uri="{FF2B5EF4-FFF2-40B4-BE49-F238E27FC236}">
                <a16:creationId xmlns:a16="http://schemas.microsoft.com/office/drawing/2014/main" id="{873A1A51-84EC-7499-273E-415F781E2394}"/>
              </a:ext>
            </a:extLst>
          </p:cNvPr>
          <p:cNvSpPr>
            <a:spLocks noGrp="1"/>
          </p:cNvSpPr>
          <p:nvPr>
            <p:ph idx="1"/>
          </p:nvPr>
        </p:nvSpPr>
        <p:spPr>
          <a:xfrm>
            <a:off x="628650" y="1825625"/>
            <a:ext cx="8303594" cy="4351338"/>
          </a:xfrm>
        </p:spPr>
        <p:txBody>
          <a:bodyPr>
            <a:normAutofit/>
          </a:bodyPr>
          <a:lstStyle/>
          <a:p>
            <a:r>
              <a:rPr lang="sv-SE" sz="3200" dirty="0"/>
              <a:t>Fokus enbart på behandling av fast avfall </a:t>
            </a:r>
            <a:r>
              <a:rPr lang="sv-SE" sz="3200" i="1" dirty="0"/>
              <a:t>ex situ</a:t>
            </a:r>
          </a:p>
          <a:p>
            <a:r>
              <a:rPr lang="sv-SE" sz="3200" dirty="0"/>
              <a:t>Informationskällor  -  tillgängliga på nätet:</a:t>
            </a:r>
          </a:p>
          <a:p>
            <a:pPr lvl="1"/>
            <a:r>
              <a:rPr lang="sv-SE" sz="2800" dirty="0"/>
              <a:t>Vetenskapliga artiklar publicerade i </a:t>
            </a:r>
            <a:r>
              <a:rPr lang="sv-SE" sz="2800" i="1" dirty="0" err="1"/>
              <a:t>Scopus</a:t>
            </a:r>
            <a:r>
              <a:rPr lang="sv-SE" sz="2800" dirty="0"/>
              <a:t> databas (innefattar ca 45 000 vetenskapliga tidskrifter)</a:t>
            </a:r>
          </a:p>
          <a:p>
            <a:pPr lvl="1"/>
            <a:r>
              <a:rPr lang="sv-SE" sz="2800" dirty="0"/>
              <a:t>Rapporter publicerade i Sverige och i omvärlden (publicerade på engelska)</a:t>
            </a:r>
          </a:p>
          <a:p>
            <a:pPr lvl="1"/>
            <a:r>
              <a:rPr lang="sv-SE" sz="2800" dirty="0"/>
              <a:t>Information på entreprenörers websidor</a:t>
            </a:r>
          </a:p>
          <a:p>
            <a:pPr lvl="1"/>
            <a:r>
              <a:rPr lang="sv-SE" sz="2800" dirty="0"/>
              <a:t>Egna resultat framtagna vid LTU</a:t>
            </a:r>
          </a:p>
        </p:txBody>
      </p:sp>
    </p:spTree>
    <p:extLst>
      <p:ext uri="{BB962C8B-B14F-4D97-AF65-F5344CB8AC3E}">
        <p14:creationId xmlns:p14="http://schemas.microsoft.com/office/powerpoint/2010/main" val="86642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A17066-8FEA-9988-33A4-80B451B51202}"/>
              </a:ext>
            </a:extLst>
          </p:cNvPr>
          <p:cNvPicPr>
            <a:picLocks noChangeAspect="1"/>
          </p:cNvPicPr>
          <p:nvPr/>
        </p:nvPicPr>
        <p:blipFill rotWithShape="1">
          <a:blip r:embed="rId2"/>
          <a:srcRect l="33368" t="25395" r="36061" b="20337"/>
          <a:stretch/>
        </p:blipFill>
        <p:spPr>
          <a:xfrm>
            <a:off x="3588412" y="1310820"/>
            <a:ext cx="5555588" cy="5547180"/>
          </a:xfrm>
          <a:prstGeom prst="rect">
            <a:avLst/>
          </a:prstGeom>
        </p:spPr>
      </p:pic>
      <p:sp>
        <p:nvSpPr>
          <p:cNvPr id="2" name="Title 1">
            <a:extLst>
              <a:ext uri="{FF2B5EF4-FFF2-40B4-BE49-F238E27FC236}">
                <a16:creationId xmlns:a16="http://schemas.microsoft.com/office/drawing/2014/main" id="{49EA66EF-976F-E426-AEEB-26AE3F29CB8E}"/>
              </a:ext>
            </a:extLst>
          </p:cNvPr>
          <p:cNvSpPr>
            <a:spLocks noGrp="1"/>
          </p:cNvSpPr>
          <p:nvPr>
            <p:ph type="title"/>
          </p:nvPr>
        </p:nvSpPr>
        <p:spPr>
          <a:xfrm>
            <a:off x="778279" y="219344"/>
            <a:ext cx="7886700" cy="623952"/>
          </a:xfrm>
        </p:spPr>
        <p:txBody>
          <a:bodyPr>
            <a:noAutofit/>
          </a:bodyPr>
          <a:lstStyle/>
          <a:p>
            <a:r>
              <a:rPr lang="sv-SE" sz="3200" b="1" dirty="0"/>
              <a:t>PFAS: Per- och </a:t>
            </a:r>
            <a:r>
              <a:rPr lang="sv-SE" sz="3200" b="1" dirty="0" err="1"/>
              <a:t>polyfluorerade</a:t>
            </a:r>
            <a:r>
              <a:rPr lang="sv-SE" sz="3200" b="1" dirty="0"/>
              <a:t> </a:t>
            </a:r>
            <a:r>
              <a:rPr lang="sv-SE" sz="3200" b="1" dirty="0" err="1"/>
              <a:t>alkylsubstanser</a:t>
            </a:r>
            <a:endParaRPr lang="sv-SE" sz="3200" dirty="0"/>
          </a:p>
        </p:txBody>
      </p:sp>
      <p:pic>
        <p:nvPicPr>
          <p:cNvPr id="1026" name="Picture 2">
            <a:extLst>
              <a:ext uri="{FF2B5EF4-FFF2-40B4-BE49-F238E27FC236}">
                <a16:creationId xmlns:a16="http://schemas.microsoft.com/office/drawing/2014/main" id="{6D6D6DBC-32BB-2E7C-9509-02DBC61A4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16" y="3640793"/>
            <a:ext cx="2185896" cy="7230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10D14A-4BFA-95E6-6D99-F22D125F46C1}"/>
              </a:ext>
            </a:extLst>
          </p:cNvPr>
          <p:cNvSpPr txBox="1"/>
          <p:nvPr/>
        </p:nvSpPr>
        <p:spPr>
          <a:xfrm>
            <a:off x="250133" y="1692497"/>
            <a:ext cx="3444587" cy="369332"/>
          </a:xfrm>
          <a:prstGeom prst="rect">
            <a:avLst/>
          </a:prstGeom>
          <a:noFill/>
        </p:spPr>
        <p:txBody>
          <a:bodyPr wrap="square">
            <a:spAutoFit/>
          </a:bodyPr>
          <a:lstStyle/>
          <a:p>
            <a:r>
              <a:rPr lang="sv-SE" sz="1800" b="1" dirty="0" err="1">
                <a:latin typeface="Calibri" panose="020F0502020204030204" pitchFamily="34" charset="0"/>
                <a:ea typeface="Calibri" panose="020F0502020204030204" pitchFamily="34" charset="0"/>
                <a:cs typeface="Arial" panose="020B0604020202020204" pitchFamily="34" charset="0"/>
              </a:rPr>
              <a:t>perfluoroktansulfonat</a:t>
            </a:r>
            <a:r>
              <a:rPr lang="sv-SE" sz="1800" b="1" dirty="0">
                <a:latin typeface="Calibri" panose="020F0502020204030204" pitchFamily="34" charset="0"/>
                <a:ea typeface="Calibri" panose="020F0502020204030204" pitchFamily="34" charset="0"/>
                <a:cs typeface="Arial" panose="020B0604020202020204" pitchFamily="34" charset="0"/>
              </a:rPr>
              <a:t> (PFOS)</a:t>
            </a:r>
            <a:endParaRPr lang="sv-SE" b="1" dirty="0"/>
          </a:p>
        </p:txBody>
      </p:sp>
      <p:sp>
        <p:nvSpPr>
          <p:cNvPr id="7" name="TextBox 6">
            <a:extLst>
              <a:ext uri="{FF2B5EF4-FFF2-40B4-BE49-F238E27FC236}">
                <a16:creationId xmlns:a16="http://schemas.microsoft.com/office/drawing/2014/main" id="{932EA85E-56FB-F289-AF5F-22DFF854A057}"/>
              </a:ext>
            </a:extLst>
          </p:cNvPr>
          <p:cNvSpPr txBox="1"/>
          <p:nvPr/>
        </p:nvSpPr>
        <p:spPr>
          <a:xfrm>
            <a:off x="224991" y="3205032"/>
            <a:ext cx="3034146" cy="369332"/>
          </a:xfrm>
          <a:prstGeom prst="rect">
            <a:avLst/>
          </a:prstGeom>
          <a:noFill/>
        </p:spPr>
        <p:txBody>
          <a:bodyPr wrap="square">
            <a:spAutoFit/>
          </a:bodyPr>
          <a:lstStyle/>
          <a:p>
            <a:pPr marL="0" indent="0">
              <a:buNone/>
            </a:pPr>
            <a:r>
              <a:rPr lang="sv-SE" sz="1800" b="1" dirty="0" err="1">
                <a:effectLst/>
                <a:latin typeface="Calibri" panose="020F0502020204030204" pitchFamily="34" charset="0"/>
                <a:ea typeface="Calibri" panose="020F0502020204030204" pitchFamily="34" charset="0"/>
                <a:cs typeface="Arial" panose="020B0604020202020204" pitchFamily="34" charset="0"/>
              </a:rPr>
              <a:t>perfluoroktansyra</a:t>
            </a:r>
            <a:r>
              <a:rPr lang="sv-SE" sz="1800" b="1" dirty="0">
                <a:effectLst/>
                <a:latin typeface="Calibri" panose="020F0502020204030204" pitchFamily="34" charset="0"/>
                <a:ea typeface="Calibri" panose="020F0502020204030204" pitchFamily="34" charset="0"/>
                <a:cs typeface="Arial" panose="020B0604020202020204" pitchFamily="34" charset="0"/>
              </a:rPr>
              <a:t> (PFOA)</a:t>
            </a:r>
            <a:endParaRPr lang="sv-SE" sz="1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14E9A98-393D-CBF9-41C6-6BB005DCC13B}"/>
              </a:ext>
            </a:extLst>
          </p:cNvPr>
          <p:cNvSpPr txBox="1"/>
          <p:nvPr/>
        </p:nvSpPr>
        <p:spPr>
          <a:xfrm>
            <a:off x="81049" y="920044"/>
            <a:ext cx="4250319" cy="646331"/>
          </a:xfrm>
          <a:prstGeom prst="rect">
            <a:avLst/>
          </a:prstGeom>
          <a:noFill/>
        </p:spPr>
        <p:txBody>
          <a:bodyPr wrap="square">
            <a:spAutoFit/>
          </a:bodyPr>
          <a:lstStyle/>
          <a:p>
            <a:r>
              <a:rPr lang="sv-SE" sz="1800" b="1" dirty="0">
                <a:effectLst/>
                <a:latin typeface="Calibri" panose="020F0502020204030204" pitchFamily="34" charset="0"/>
                <a:ea typeface="Times New Roman" panose="02020603050405020304" pitchFamily="18" charset="0"/>
                <a:cs typeface="Times New Roman" panose="02020603050405020304" pitchFamily="18" charset="0"/>
              </a:rPr>
              <a:t>De vanligaste, mest kända och undersökta ämnena bland ca 5000 PFAS-föreningar är: </a:t>
            </a:r>
            <a:endParaRPr lang="sv-SE" b="1" dirty="0"/>
          </a:p>
        </p:txBody>
      </p:sp>
      <p:pic>
        <p:nvPicPr>
          <p:cNvPr id="10" name="Picture 9">
            <a:extLst>
              <a:ext uri="{FF2B5EF4-FFF2-40B4-BE49-F238E27FC236}">
                <a16:creationId xmlns:a16="http://schemas.microsoft.com/office/drawing/2014/main" id="{8F453F6B-DF33-50BA-738B-7BC87AE29B61}"/>
              </a:ext>
            </a:extLst>
          </p:cNvPr>
          <p:cNvPicPr>
            <a:picLocks noChangeAspect="1"/>
          </p:cNvPicPr>
          <p:nvPr/>
        </p:nvPicPr>
        <p:blipFill>
          <a:blip r:embed="rId4"/>
          <a:stretch>
            <a:fillRect/>
          </a:stretch>
        </p:blipFill>
        <p:spPr>
          <a:xfrm>
            <a:off x="551413" y="2068455"/>
            <a:ext cx="2496936" cy="750912"/>
          </a:xfrm>
          <a:prstGeom prst="rect">
            <a:avLst/>
          </a:prstGeom>
        </p:spPr>
      </p:pic>
      <p:sp>
        <p:nvSpPr>
          <p:cNvPr id="13" name="TextBox 12">
            <a:extLst>
              <a:ext uri="{FF2B5EF4-FFF2-40B4-BE49-F238E27FC236}">
                <a16:creationId xmlns:a16="http://schemas.microsoft.com/office/drawing/2014/main" id="{1607687D-31A1-E0F6-DB97-8737450FA7CE}"/>
              </a:ext>
            </a:extLst>
          </p:cNvPr>
          <p:cNvSpPr txBox="1"/>
          <p:nvPr/>
        </p:nvSpPr>
        <p:spPr>
          <a:xfrm>
            <a:off x="5774739" y="6393422"/>
            <a:ext cx="3394199" cy="307777"/>
          </a:xfrm>
          <a:prstGeom prst="rect">
            <a:avLst/>
          </a:prstGeom>
          <a:noFill/>
        </p:spPr>
        <p:txBody>
          <a:bodyPr wrap="none" rtlCol="0">
            <a:spAutoFit/>
          </a:bodyPr>
          <a:lstStyle/>
          <a:p>
            <a:r>
              <a:rPr lang="sv-SE" sz="1400" b="1" i="1" dirty="0"/>
              <a:t>Källa: Le Monde – </a:t>
            </a:r>
            <a:r>
              <a:rPr lang="sv-SE" sz="1400" b="1" i="1" dirty="0" err="1"/>
              <a:t>Forever</a:t>
            </a:r>
            <a:r>
              <a:rPr lang="sv-SE" sz="1400" b="1" i="1" dirty="0"/>
              <a:t> Pollution Project</a:t>
            </a:r>
          </a:p>
        </p:txBody>
      </p:sp>
      <p:sp>
        <p:nvSpPr>
          <p:cNvPr id="15" name="TextBox 14">
            <a:extLst>
              <a:ext uri="{FF2B5EF4-FFF2-40B4-BE49-F238E27FC236}">
                <a16:creationId xmlns:a16="http://schemas.microsoft.com/office/drawing/2014/main" id="{8F1E7836-D983-9134-FEC4-E30EA9F8035C}"/>
              </a:ext>
            </a:extLst>
          </p:cNvPr>
          <p:cNvSpPr txBox="1"/>
          <p:nvPr/>
        </p:nvSpPr>
        <p:spPr>
          <a:xfrm>
            <a:off x="250133" y="4717567"/>
            <a:ext cx="3252354" cy="1938992"/>
          </a:xfrm>
          <a:prstGeom prst="rect">
            <a:avLst/>
          </a:prstGeom>
          <a:noFill/>
        </p:spPr>
        <p:txBody>
          <a:bodyPr wrap="square">
            <a:spAutoFit/>
          </a:bodyPr>
          <a:lstStyle/>
          <a:p>
            <a:r>
              <a:rPr lang="sv-SE" sz="2000" b="1" dirty="0">
                <a:effectLst/>
                <a:latin typeface="Calibri" panose="020F0502020204030204" pitchFamily="34" charset="0"/>
                <a:ea typeface="Times New Roman" panose="02020603050405020304" pitchFamily="18" charset="0"/>
                <a:cs typeface="Times New Roman" panose="02020603050405020304" pitchFamily="18" charset="0"/>
              </a:rPr>
              <a:t>F-C är en av de starkaste bindningarna i organisk kemi, vilket gör att PFAS är högt persistenta i miljön och har spridit sig över hela världen.</a:t>
            </a:r>
            <a:endParaRPr lang="sv-SE" sz="2000" dirty="0"/>
          </a:p>
        </p:txBody>
      </p:sp>
    </p:spTree>
    <p:extLst>
      <p:ext uri="{BB962C8B-B14F-4D97-AF65-F5344CB8AC3E}">
        <p14:creationId xmlns:p14="http://schemas.microsoft.com/office/powerpoint/2010/main" val="357313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Down 24">
            <a:extLst>
              <a:ext uri="{FF2B5EF4-FFF2-40B4-BE49-F238E27FC236}">
                <a16:creationId xmlns:a16="http://schemas.microsoft.com/office/drawing/2014/main" id="{55EE5E6D-636A-0C02-2FFD-EFE192FE51E2}"/>
              </a:ext>
            </a:extLst>
          </p:cNvPr>
          <p:cNvSpPr/>
          <p:nvPr/>
        </p:nvSpPr>
        <p:spPr>
          <a:xfrm>
            <a:off x="6768623" y="3147973"/>
            <a:ext cx="439918" cy="22041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dirty="0"/>
          </a:p>
        </p:txBody>
      </p:sp>
      <p:pic>
        <p:nvPicPr>
          <p:cNvPr id="20" name="Picture 19">
            <a:extLst>
              <a:ext uri="{FF2B5EF4-FFF2-40B4-BE49-F238E27FC236}">
                <a16:creationId xmlns:a16="http://schemas.microsoft.com/office/drawing/2014/main" id="{78BC6E26-50B8-09BA-0717-DB96307C2E87}"/>
              </a:ext>
            </a:extLst>
          </p:cNvPr>
          <p:cNvPicPr>
            <a:picLocks noChangeAspect="1"/>
          </p:cNvPicPr>
          <p:nvPr/>
        </p:nvPicPr>
        <p:blipFill rotWithShape="1">
          <a:blip r:embed="rId3"/>
          <a:srcRect l="7429" t="22937" r="12114" b="11421"/>
          <a:stretch/>
        </p:blipFill>
        <p:spPr>
          <a:xfrm>
            <a:off x="6903598" y="1640013"/>
            <a:ext cx="2155602" cy="1463041"/>
          </a:xfrm>
          <a:prstGeom prst="rect">
            <a:avLst/>
          </a:prstGeom>
        </p:spPr>
      </p:pic>
      <p:pic>
        <p:nvPicPr>
          <p:cNvPr id="15" name="Picture 14">
            <a:extLst>
              <a:ext uri="{FF2B5EF4-FFF2-40B4-BE49-F238E27FC236}">
                <a16:creationId xmlns:a16="http://schemas.microsoft.com/office/drawing/2014/main" id="{B7EACCE3-D898-4509-4031-6779FE3EEFD2}"/>
              </a:ext>
            </a:extLst>
          </p:cNvPr>
          <p:cNvPicPr>
            <a:picLocks noChangeAspect="1"/>
          </p:cNvPicPr>
          <p:nvPr/>
        </p:nvPicPr>
        <p:blipFill rotWithShape="1">
          <a:blip r:embed="rId4"/>
          <a:srcRect l="35545" t="31978" b="13952"/>
          <a:stretch/>
        </p:blipFill>
        <p:spPr>
          <a:xfrm>
            <a:off x="6903598" y="3508544"/>
            <a:ext cx="2131427" cy="1413021"/>
          </a:xfrm>
          <a:prstGeom prst="rect">
            <a:avLst/>
          </a:prstGeom>
        </p:spPr>
      </p:pic>
      <p:pic>
        <p:nvPicPr>
          <p:cNvPr id="4" name="Picture 3">
            <a:extLst>
              <a:ext uri="{FF2B5EF4-FFF2-40B4-BE49-F238E27FC236}">
                <a16:creationId xmlns:a16="http://schemas.microsoft.com/office/drawing/2014/main" id="{9676F45F-FA8F-3FC7-26D5-DCE7A773B6A9}"/>
              </a:ext>
            </a:extLst>
          </p:cNvPr>
          <p:cNvPicPr>
            <a:picLocks noChangeAspect="1"/>
          </p:cNvPicPr>
          <p:nvPr/>
        </p:nvPicPr>
        <p:blipFill>
          <a:blip r:embed="rId5"/>
          <a:stretch>
            <a:fillRect/>
          </a:stretch>
        </p:blipFill>
        <p:spPr>
          <a:xfrm>
            <a:off x="2327463" y="2458259"/>
            <a:ext cx="3747767" cy="3920257"/>
          </a:xfrm>
          <a:prstGeom prst="rect">
            <a:avLst/>
          </a:prstGeom>
        </p:spPr>
      </p:pic>
      <p:sp>
        <p:nvSpPr>
          <p:cNvPr id="10" name="Arrow: Down 9">
            <a:extLst>
              <a:ext uri="{FF2B5EF4-FFF2-40B4-BE49-F238E27FC236}">
                <a16:creationId xmlns:a16="http://schemas.microsoft.com/office/drawing/2014/main" id="{BD65CC71-7942-50AA-C779-2E5C228DC0DD}"/>
              </a:ext>
            </a:extLst>
          </p:cNvPr>
          <p:cNvSpPr/>
          <p:nvPr/>
        </p:nvSpPr>
        <p:spPr>
          <a:xfrm>
            <a:off x="7549758" y="3129450"/>
            <a:ext cx="439918" cy="4104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dirty="0"/>
          </a:p>
        </p:txBody>
      </p:sp>
      <p:sp>
        <p:nvSpPr>
          <p:cNvPr id="11" name="Arrow: Down 10">
            <a:extLst>
              <a:ext uri="{FF2B5EF4-FFF2-40B4-BE49-F238E27FC236}">
                <a16:creationId xmlns:a16="http://schemas.microsoft.com/office/drawing/2014/main" id="{B674F37B-AE7A-72D3-D4C9-502CB5D8CB4B}"/>
              </a:ext>
            </a:extLst>
          </p:cNvPr>
          <p:cNvSpPr/>
          <p:nvPr/>
        </p:nvSpPr>
        <p:spPr>
          <a:xfrm>
            <a:off x="7090123" y="4953893"/>
            <a:ext cx="439918" cy="4104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350" dirty="0"/>
          </a:p>
        </p:txBody>
      </p:sp>
      <p:pic>
        <p:nvPicPr>
          <p:cNvPr id="1032" name="Picture 8" descr="600 hektar åkermark försvinner varje år i Sverige | Land">
            <a:extLst>
              <a:ext uri="{FF2B5EF4-FFF2-40B4-BE49-F238E27FC236}">
                <a16:creationId xmlns:a16="http://schemas.microsoft.com/office/drawing/2014/main" id="{A222DEC0-0ACA-AB72-3508-F7E84E0312E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27"/>
          <a:stretch/>
        </p:blipFill>
        <p:spPr bwMode="auto">
          <a:xfrm>
            <a:off x="7241944" y="5386721"/>
            <a:ext cx="1793081" cy="13073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7CEC8E5-73BF-312F-AB64-15BCE29220E7}"/>
              </a:ext>
            </a:extLst>
          </p:cNvPr>
          <p:cNvPicPr>
            <a:picLocks noChangeAspect="1"/>
          </p:cNvPicPr>
          <p:nvPr/>
        </p:nvPicPr>
        <p:blipFill>
          <a:blip r:embed="rId7"/>
          <a:stretch>
            <a:fillRect/>
          </a:stretch>
        </p:blipFill>
        <p:spPr>
          <a:xfrm>
            <a:off x="5408743" y="5386721"/>
            <a:ext cx="1793081" cy="1292560"/>
          </a:xfrm>
          <a:prstGeom prst="rect">
            <a:avLst/>
          </a:prstGeom>
        </p:spPr>
      </p:pic>
      <p:sp>
        <p:nvSpPr>
          <p:cNvPr id="2" name="TextBox 1">
            <a:extLst>
              <a:ext uri="{FF2B5EF4-FFF2-40B4-BE49-F238E27FC236}">
                <a16:creationId xmlns:a16="http://schemas.microsoft.com/office/drawing/2014/main" id="{3B847911-1F3D-A5D0-DD72-16A4095E6BE1}"/>
              </a:ext>
            </a:extLst>
          </p:cNvPr>
          <p:cNvSpPr txBox="1"/>
          <p:nvPr/>
        </p:nvSpPr>
        <p:spPr>
          <a:xfrm>
            <a:off x="7989676" y="1942280"/>
            <a:ext cx="1069524" cy="369332"/>
          </a:xfrm>
          <a:prstGeom prst="rect">
            <a:avLst/>
          </a:prstGeom>
          <a:noFill/>
        </p:spPr>
        <p:txBody>
          <a:bodyPr wrap="none" rtlCol="0">
            <a:spAutoFit/>
          </a:bodyPr>
          <a:lstStyle/>
          <a:p>
            <a:r>
              <a:rPr lang="sv-SE" b="1" dirty="0">
                <a:solidFill>
                  <a:schemeClr val="bg1"/>
                </a:solidFill>
              </a:rPr>
              <a:t>Deponier</a:t>
            </a:r>
          </a:p>
        </p:txBody>
      </p:sp>
      <p:sp>
        <p:nvSpPr>
          <p:cNvPr id="3" name="TextBox 2">
            <a:extLst>
              <a:ext uri="{FF2B5EF4-FFF2-40B4-BE49-F238E27FC236}">
                <a16:creationId xmlns:a16="http://schemas.microsoft.com/office/drawing/2014/main" id="{574D3FBD-21C2-4365-1C11-5DF99191A299}"/>
              </a:ext>
            </a:extLst>
          </p:cNvPr>
          <p:cNvSpPr txBox="1"/>
          <p:nvPr/>
        </p:nvSpPr>
        <p:spPr>
          <a:xfrm>
            <a:off x="7661652" y="4183471"/>
            <a:ext cx="1294137" cy="646331"/>
          </a:xfrm>
          <a:prstGeom prst="rect">
            <a:avLst/>
          </a:prstGeom>
          <a:noFill/>
        </p:spPr>
        <p:txBody>
          <a:bodyPr wrap="none" rtlCol="0">
            <a:spAutoFit/>
          </a:bodyPr>
          <a:lstStyle/>
          <a:p>
            <a:r>
              <a:rPr lang="sv-SE" b="1" dirty="0">
                <a:solidFill>
                  <a:schemeClr val="bg1"/>
                </a:solidFill>
              </a:rPr>
              <a:t>Avlopps-</a:t>
            </a:r>
          </a:p>
          <a:p>
            <a:r>
              <a:rPr lang="sv-SE" b="1" dirty="0">
                <a:solidFill>
                  <a:schemeClr val="bg1"/>
                </a:solidFill>
              </a:rPr>
              <a:t>reningsverk</a:t>
            </a:r>
          </a:p>
        </p:txBody>
      </p:sp>
      <p:sp>
        <p:nvSpPr>
          <p:cNvPr id="6" name="TextBox 5">
            <a:extLst>
              <a:ext uri="{FF2B5EF4-FFF2-40B4-BE49-F238E27FC236}">
                <a16:creationId xmlns:a16="http://schemas.microsoft.com/office/drawing/2014/main" id="{970BB8CA-ACD8-1E60-22B7-951F5823AC59}"/>
              </a:ext>
            </a:extLst>
          </p:cNvPr>
          <p:cNvSpPr txBox="1"/>
          <p:nvPr/>
        </p:nvSpPr>
        <p:spPr>
          <a:xfrm>
            <a:off x="7181266" y="6268503"/>
            <a:ext cx="1914435" cy="369332"/>
          </a:xfrm>
          <a:prstGeom prst="rect">
            <a:avLst/>
          </a:prstGeom>
          <a:noFill/>
        </p:spPr>
        <p:txBody>
          <a:bodyPr wrap="none" rtlCol="0">
            <a:spAutoFit/>
          </a:bodyPr>
          <a:lstStyle/>
          <a:p>
            <a:r>
              <a:rPr lang="sv-SE" b="1" dirty="0">
                <a:solidFill>
                  <a:schemeClr val="bg1"/>
                </a:solidFill>
              </a:rPr>
              <a:t>Slam till åkermark</a:t>
            </a:r>
          </a:p>
        </p:txBody>
      </p:sp>
      <p:sp>
        <p:nvSpPr>
          <p:cNvPr id="16" name="TextBox 15">
            <a:extLst>
              <a:ext uri="{FF2B5EF4-FFF2-40B4-BE49-F238E27FC236}">
                <a16:creationId xmlns:a16="http://schemas.microsoft.com/office/drawing/2014/main" id="{43031DF4-F49C-C082-4E2C-83BEC58F7927}"/>
              </a:ext>
            </a:extLst>
          </p:cNvPr>
          <p:cNvSpPr txBox="1"/>
          <p:nvPr/>
        </p:nvSpPr>
        <p:spPr>
          <a:xfrm>
            <a:off x="5410648" y="6055351"/>
            <a:ext cx="1605245" cy="646331"/>
          </a:xfrm>
          <a:prstGeom prst="rect">
            <a:avLst/>
          </a:prstGeom>
          <a:noFill/>
        </p:spPr>
        <p:txBody>
          <a:bodyPr wrap="square" rtlCol="0">
            <a:spAutoFit/>
          </a:bodyPr>
          <a:lstStyle/>
          <a:p>
            <a:r>
              <a:rPr lang="sv-SE" b="1" dirty="0">
                <a:solidFill>
                  <a:schemeClr val="bg1"/>
                </a:solidFill>
              </a:rPr>
              <a:t>Lakvatten till vattendrag</a:t>
            </a:r>
          </a:p>
        </p:txBody>
      </p:sp>
      <p:sp>
        <p:nvSpPr>
          <p:cNvPr id="17" name="TextBox 16">
            <a:extLst>
              <a:ext uri="{FF2B5EF4-FFF2-40B4-BE49-F238E27FC236}">
                <a16:creationId xmlns:a16="http://schemas.microsoft.com/office/drawing/2014/main" id="{FAC39970-CBF7-5B2F-20ED-C1F59E7B605A}"/>
              </a:ext>
            </a:extLst>
          </p:cNvPr>
          <p:cNvSpPr txBox="1"/>
          <p:nvPr/>
        </p:nvSpPr>
        <p:spPr>
          <a:xfrm>
            <a:off x="1749167" y="163973"/>
            <a:ext cx="5688930" cy="954107"/>
          </a:xfrm>
          <a:prstGeom prst="rect">
            <a:avLst/>
          </a:prstGeom>
          <a:noFill/>
        </p:spPr>
        <p:txBody>
          <a:bodyPr wrap="none" rtlCol="0">
            <a:spAutoFit/>
          </a:bodyPr>
          <a:lstStyle/>
          <a:p>
            <a:pPr algn="ctr"/>
            <a:r>
              <a:rPr lang="sv-SE" sz="2800" b="1" dirty="0"/>
              <a:t>Vanligaste källor av PFAS – </a:t>
            </a:r>
          </a:p>
          <a:p>
            <a:pPr algn="ctr"/>
            <a:r>
              <a:rPr lang="sv-SE" sz="2800" b="1" dirty="0"/>
              <a:t>från produkter till avfall och naturen </a:t>
            </a:r>
          </a:p>
        </p:txBody>
      </p:sp>
      <p:graphicFrame>
        <p:nvGraphicFramePr>
          <p:cNvPr id="19" name="Diagram 18">
            <a:extLst>
              <a:ext uri="{FF2B5EF4-FFF2-40B4-BE49-F238E27FC236}">
                <a16:creationId xmlns:a16="http://schemas.microsoft.com/office/drawing/2014/main" id="{E7139092-7EF3-15CB-CE1E-BAEEE46BE7E7}"/>
              </a:ext>
            </a:extLst>
          </p:cNvPr>
          <p:cNvGraphicFramePr/>
          <p:nvPr>
            <p:extLst>
              <p:ext uri="{D42A27DB-BD31-4B8C-83A1-F6EECF244321}">
                <p14:modId xmlns:p14="http://schemas.microsoft.com/office/powerpoint/2010/main" val="1884265737"/>
              </p:ext>
            </p:extLst>
          </p:nvPr>
        </p:nvGraphicFramePr>
        <p:xfrm>
          <a:off x="2217629" y="1766022"/>
          <a:ext cx="4892238" cy="35199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a:extLst>
              <a:ext uri="{FF2B5EF4-FFF2-40B4-BE49-F238E27FC236}">
                <a16:creationId xmlns:a16="http://schemas.microsoft.com/office/drawing/2014/main" id="{96534976-5E57-ED27-5BC6-3A0921DDAA91}"/>
              </a:ext>
            </a:extLst>
          </p:cNvPr>
          <p:cNvSpPr txBox="1"/>
          <p:nvPr/>
        </p:nvSpPr>
        <p:spPr>
          <a:xfrm>
            <a:off x="6867761" y="2826055"/>
            <a:ext cx="1803911" cy="276999"/>
          </a:xfrm>
          <a:prstGeom prst="rect">
            <a:avLst/>
          </a:prstGeom>
          <a:noFill/>
        </p:spPr>
        <p:txBody>
          <a:bodyPr wrap="square">
            <a:spAutoFit/>
          </a:bodyPr>
          <a:lstStyle/>
          <a:p>
            <a:r>
              <a:rPr lang="en-US" sz="1200" i="1" dirty="0" err="1">
                <a:solidFill>
                  <a:schemeClr val="bg1"/>
                </a:solidFill>
              </a:rPr>
              <a:t>Källa</a:t>
            </a:r>
            <a:r>
              <a:rPr lang="en-US" sz="1200" i="1" dirty="0">
                <a:solidFill>
                  <a:schemeClr val="bg1"/>
                </a:solidFill>
              </a:rPr>
              <a:t>: </a:t>
            </a:r>
            <a:r>
              <a:rPr lang="en-US" sz="1200" i="1" dirty="0" err="1">
                <a:solidFill>
                  <a:schemeClr val="bg1"/>
                </a:solidFill>
              </a:rPr>
              <a:t>Issuu</a:t>
            </a:r>
            <a:endParaRPr lang="sv-SE" sz="1200" i="1" dirty="0">
              <a:solidFill>
                <a:schemeClr val="bg1"/>
              </a:solidFill>
            </a:endParaRPr>
          </a:p>
        </p:txBody>
      </p:sp>
      <p:sp>
        <p:nvSpPr>
          <p:cNvPr id="18" name="TextBox 17">
            <a:extLst>
              <a:ext uri="{FF2B5EF4-FFF2-40B4-BE49-F238E27FC236}">
                <a16:creationId xmlns:a16="http://schemas.microsoft.com/office/drawing/2014/main" id="{120FB5DE-4478-5DBF-103D-C6532FB8918A}"/>
              </a:ext>
            </a:extLst>
          </p:cNvPr>
          <p:cNvSpPr txBox="1"/>
          <p:nvPr/>
        </p:nvSpPr>
        <p:spPr>
          <a:xfrm>
            <a:off x="6815444" y="4508430"/>
            <a:ext cx="1803911" cy="461665"/>
          </a:xfrm>
          <a:prstGeom prst="rect">
            <a:avLst/>
          </a:prstGeom>
          <a:noFill/>
        </p:spPr>
        <p:txBody>
          <a:bodyPr wrap="square">
            <a:spAutoFit/>
          </a:bodyPr>
          <a:lstStyle/>
          <a:p>
            <a:r>
              <a:rPr lang="en-US" sz="1200" i="1" dirty="0" err="1">
                <a:solidFill>
                  <a:schemeClr val="bg1"/>
                </a:solidFill>
              </a:rPr>
              <a:t>Källa</a:t>
            </a:r>
            <a:r>
              <a:rPr lang="en-US" sz="1200" i="1" dirty="0">
                <a:solidFill>
                  <a:schemeClr val="bg1"/>
                </a:solidFill>
              </a:rPr>
              <a:t>: </a:t>
            </a:r>
          </a:p>
          <a:p>
            <a:r>
              <a:rPr lang="en-US" sz="1200" i="1" dirty="0">
                <a:solidFill>
                  <a:schemeClr val="bg1"/>
                </a:solidFill>
              </a:rPr>
              <a:t>Lehi free press</a:t>
            </a:r>
            <a:endParaRPr lang="sv-SE" sz="1200" i="1" dirty="0">
              <a:solidFill>
                <a:schemeClr val="bg1"/>
              </a:solidFill>
            </a:endParaRPr>
          </a:p>
        </p:txBody>
      </p:sp>
      <p:grpSp>
        <p:nvGrpSpPr>
          <p:cNvPr id="24" name="Group 23">
            <a:extLst>
              <a:ext uri="{FF2B5EF4-FFF2-40B4-BE49-F238E27FC236}">
                <a16:creationId xmlns:a16="http://schemas.microsoft.com/office/drawing/2014/main" id="{50C8D66B-6332-5190-4507-847223AEF770}"/>
              </a:ext>
            </a:extLst>
          </p:cNvPr>
          <p:cNvGrpSpPr/>
          <p:nvPr/>
        </p:nvGrpSpPr>
        <p:grpSpPr>
          <a:xfrm>
            <a:off x="472328" y="1699783"/>
            <a:ext cx="2500599" cy="1601540"/>
            <a:chOff x="215216" y="1381061"/>
            <a:chExt cx="2500599" cy="1601540"/>
          </a:xfrm>
        </p:grpSpPr>
        <p:pic>
          <p:nvPicPr>
            <p:cNvPr id="22" name="Picture 21">
              <a:extLst>
                <a:ext uri="{FF2B5EF4-FFF2-40B4-BE49-F238E27FC236}">
                  <a16:creationId xmlns:a16="http://schemas.microsoft.com/office/drawing/2014/main" id="{394983EC-47F6-9623-0438-F1DC1BE18321}"/>
                </a:ext>
              </a:extLst>
            </p:cNvPr>
            <p:cNvPicPr>
              <a:picLocks noChangeAspect="1"/>
            </p:cNvPicPr>
            <p:nvPr/>
          </p:nvPicPr>
          <p:blipFill rotWithShape="1">
            <a:blip r:embed="rId13"/>
            <a:srcRect r="7911"/>
            <a:stretch/>
          </p:blipFill>
          <p:spPr>
            <a:xfrm>
              <a:off x="268296" y="1381061"/>
              <a:ext cx="2447519" cy="1552575"/>
            </a:xfrm>
            <a:prstGeom prst="rect">
              <a:avLst/>
            </a:prstGeom>
          </p:spPr>
        </p:pic>
        <p:sp>
          <p:nvSpPr>
            <p:cNvPr id="5" name="TextBox 4">
              <a:extLst>
                <a:ext uri="{FF2B5EF4-FFF2-40B4-BE49-F238E27FC236}">
                  <a16:creationId xmlns:a16="http://schemas.microsoft.com/office/drawing/2014/main" id="{62C5321A-C74F-5218-07D7-BBE9C90C1A46}"/>
                </a:ext>
              </a:extLst>
            </p:cNvPr>
            <p:cNvSpPr txBox="1"/>
            <p:nvPr/>
          </p:nvSpPr>
          <p:spPr>
            <a:xfrm>
              <a:off x="215216" y="1464921"/>
              <a:ext cx="1631922" cy="369332"/>
            </a:xfrm>
            <a:prstGeom prst="rect">
              <a:avLst/>
            </a:prstGeom>
            <a:noFill/>
          </p:spPr>
          <p:txBody>
            <a:bodyPr wrap="none" rtlCol="0">
              <a:spAutoFit/>
            </a:bodyPr>
            <a:lstStyle/>
            <a:p>
              <a:r>
                <a:rPr lang="sv-SE" b="1" dirty="0">
                  <a:solidFill>
                    <a:schemeClr val="bg1"/>
                  </a:solidFill>
                </a:rPr>
                <a:t>Brandsläckning</a:t>
              </a:r>
            </a:p>
          </p:txBody>
        </p:sp>
        <p:sp>
          <p:nvSpPr>
            <p:cNvPr id="23" name="TextBox 22">
              <a:extLst>
                <a:ext uri="{FF2B5EF4-FFF2-40B4-BE49-F238E27FC236}">
                  <a16:creationId xmlns:a16="http://schemas.microsoft.com/office/drawing/2014/main" id="{C3FCF98C-962C-979B-F907-DF14043C576E}"/>
                </a:ext>
              </a:extLst>
            </p:cNvPr>
            <p:cNvSpPr txBox="1"/>
            <p:nvPr/>
          </p:nvSpPr>
          <p:spPr>
            <a:xfrm>
              <a:off x="243046" y="2705602"/>
              <a:ext cx="904991" cy="276999"/>
            </a:xfrm>
            <a:prstGeom prst="rect">
              <a:avLst/>
            </a:prstGeom>
            <a:noFill/>
          </p:spPr>
          <p:txBody>
            <a:bodyPr wrap="none" rtlCol="0">
              <a:spAutoFit/>
            </a:bodyPr>
            <a:lstStyle/>
            <a:p>
              <a:r>
                <a:rPr lang="sv-SE" sz="1200" i="1" dirty="0">
                  <a:solidFill>
                    <a:schemeClr val="bg1"/>
                  </a:solidFill>
                </a:rPr>
                <a:t>Källa: ECHA</a:t>
              </a:r>
            </a:p>
          </p:txBody>
        </p:sp>
      </p:grpSp>
      <p:pic>
        <p:nvPicPr>
          <p:cNvPr id="26" name="Picture 25">
            <a:extLst>
              <a:ext uri="{FF2B5EF4-FFF2-40B4-BE49-F238E27FC236}">
                <a16:creationId xmlns:a16="http://schemas.microsoft.com/office/drawing/2014/main" id="{B411CA2D-C3D7-4967-F529-18C71E88129E}"/>
              </a:ext>
            </a:extLst>
          </p:cNvPr>
          <p:cNvPicPr>
            <a:picLocks noChangeAspect="1"/>
          </p:cNvPicPr>
          <p:nvPr/>
        </p:nvPicPr>
        <p:blipFill>
          <a:blip r:embed="rId14"/>
          <a:stretch>
            <a:fillRect/>
          </a:stretch>
        </p:blipFill>
        <p:spPr>
          <a:xfrm>
            <a:off x="4262612" y="1348505"/>
            <a:ext cx="1950177" cy="1239607"/>
          </a:xfrm>
          <a:prstGeom prst="rect">
            <a:avLst/>
          </a:prstGeom>
        </p:spPr>
      </p:pic>
      <p:sp>
        <p:nvSpPr>
          <p:cNvPr id="27" name="TextBox 26">
            <a:extLst>
              <a:ext uri="{FF2B5EF4-FFF2-40B4-BE49-F238E27FC236}">
                <a16:creationId xmlns:a16="http://schemas.microsoft.com/office/drawing/2014/main" id="{F0B6B1E3-A827-406B-B23A-9E17954E3F4C}"/>
              </a:ext>
            </a:extLst>
          </p:cNvPr>
          <p:cNvSpPr txBox="1"/>
          <p:nvPr/>
        </p:nvSpPr>
        <p:spPr>
          <a:xfrm>
            <a:off x="4339219" y="2152975"/>
            <a:ext cx="1606722" cy="369332"/>
          </a:xfrm>
          <a:prstGeom prst="rect">
            <a:avLst/>
          </a:prstGeom>
          <a:noFill/>
        </p:spPr>
        <p:txBody>
          <a:bodyPr wrap="none" rtlCol="0">
            <a:spAutoFit/>
          </a:bodyPr>
          <a:lstStyle/>
          <a:p>
            <a:r>
              <a:rPr lang="sv-SE" b="1" dirty="0">
                <a:solidFill>
                  <a:schemeClr val="bg1"/>
                </a:solidFill>
              </a:rPr>
              <a:t>Förorenad jord</a:t>
            </a:r>
          </a:p>
        </p:txBody>
      </p:sp>
    </p:spTree>
    <p:extLst>
      <p:ext uri="{BB962C8B-B14F-4D97-AF65-F5344CB8AC3E}">
        <p14:creationId xmlns:p14="http://schemas.microsoft.com/office/powerpoint/2010/main" val="153215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14F4-9B96-B632-D8B3-6FDEB6AC68C9}"/>
              </a:ext>
            </a:extLst>
          </p:cNvPr>
          <p:cNvSpPr>
            <a:spLocks noGrp="1"/>
          </p:cNvSpPr>
          <p:nvPr>
            <p:ph type="title"/>
          </p:nvPr>
        </p:nvSpPr>
        <p:spPr>
          <a:xfrm>
            <a:off x="512271" y="234352"/>
            <a:ext cx="7886700" cy="607463"/>
          </a:xfrm>
        </p:spPr>
        <p:txBody>
          <a:bodyPr>
            <a:normAutofit fontScale="90000"/>
          </a:bodyPr>
          <a:lstStyle/>
          <a:p>
            <a:r>
              <a:rPr lang="sv-SE" b="1" dirty="0"/>
              <a:t>Fasta avfall innehållande PFAS</a:t>
            </a:r>
          </a:p>
        </p:txBody>
      </p:sp>
      <p:sp>
        <p:nvSpPr>
          <p:cNvPr id="3" name="Content Placeholder 2">
            <a:extLst>
              <a:ext uri="{FF2B5EF4-FFF2-40B4-BE49-F238E27FC236}">
                <a16:creationId xmlns:a16="http://schemas.microsoft.com/office/drawing/2014/main" id="{B7BC733F-C289-B2EF-B857-3940E5396B02}"/>
              </a:ext>
            </a:extLst>
          </p:cNvPr>
          <p:cNvSpPr>
            <a:spLocks noGrp="1"/>
          </p:cNvSpPr>
          <p:nvPr>
            <p:ph idx="1"/>
          </p:nvPr>
        </p:nvSpPr>
        <p:spPr>
          <a:xfrm>
            <a:off x="512271" y="966997"/>
            <a:ext cx="7886700" cy="845108"/>
          </a:xfrm>
        </p:spPr>
        <p:txBody>
          <a:bodyPr>
            <a:normAutofit/>
          </a:bodyPr>
          <a:lstStyle/>
          <a:p>
            <a:pPr marL="0" indent="0">
              <a:buNone/>
            </a:pPr>
            <a:r>
              <a:rPr lang="sv-SE" sz="2400" dirty="0"/>
              <a:t>Mest relevant: </a:t>
            </a:r>
            <a:r>
              <a:rPr lang="sv-SE" sz="2400" b="1" dirty="0"/>
              <a:t>Förorenad jord </a:t>
            </a:r>
            <a:r>
              <a:rPr lang="sv-SE" sz="2400" dirty="0"/>
              <a:t>– största enskilda avfallsströmmen till svenska deponier.  </a:t>
            </a:r>
          </a:p>
        </p:txBody>
      </p:sp>
      <p:pic>
        <p:nvPicPr>
          <p:cNvPr id="2050" name="Picture 4" descr="A graph with numbers and a line&#10;&#10;Description automatically generated">
            <a:extLst>
              <a:ext uri="{FF2B5EF4-FFF2-40B4-BE49-F238E27FC236}">
                <a16:creationId xmlns:a16="http://schemas.microsoft.com/office/drawing/2014/main" id="{0BE1937F-A3EF-9866-AA85-B8CBD9064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25" y="2601843"/>
            <a:ext cx="3669030" cy="237037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a:extLst>
              <a:ext uri="{FF2B5EF4-FFF2-40B4-BE49-F238E27FC236}">
                <a16:creationId xmlns:a16="http://schemas.microsoft.com/office/drawing/2014/main" id="{B55D4860-0DFA-EF9D-289F-940D879E9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687" y="2601843"/>
            <a:ext cx="3669030" cy="24029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F61C30E-0120-1783-7228-EC32195E2D31}"/>
              </a:ext>
            </a:extLst>
          </p:cNvPr>
          <p:cNvSpPr>
            <a:spLocks noChangeArrowheads="1"/>
          </p:cNvSpPr>
          <p:nvPr/>
        </p:nvSpPr>
        <p:spPr bwMode="auto">
          <a:xfrm>
            <a:off x="778281" y="1991432"/>
            <a:ext cx="76206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v-SE" altLang="sv-SE" sz="8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v-SE" altLang="sv-SE"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Figur: Andel jord som har deponerats på deponier för icke-farligt och farligt avfall i Sverige under 2010-2020 (SCB, 2022). </a:t>
            </a:r>
            <a:r>
              <a:rPr kumimoji="0" lang="sv-SE" altLang="sv-SE" sz="1600" b="1" i="0" u="none" strike="noStrike" cap="none" normalizeH="0" baseline="0" dirty="0">
                <a:ln>
                  <a:noFill/>
                </a:ln>
                <a:solidFill>
                  <a:srgbClr val="009999"/>
                </a:solidFill>
                <a:effectLst/>
                <a:latin typeface="Calibri" panose="020F0502020204030204" pitchFamily="34" charset="0"/>
                <a:ea typeface="Calibri" panose="020F0502020204030204" pitchFamily="34" charset="0"/>
                <a:cs typeface="Arial" panose="020B0604020202020204" pitchFamily="34" charset="0"/>
              </a:rPr>
              <a:t>Mängden PFAS i dessa massor är okänd. </a:t>
            </a:r>
            <a:endParaRPr kumimoji="0" lang="sv-SE" altLang="sv-SE" sz="2400" b="1" i="0" u="none" strike="noStrike" cap="none" normalizeH="0" baseline="0" dirty="0">
              <a:ln>
                <a:noFill/>
              </a:ln>
              <a:solidFill>
                <a:srgbClr val="009999"/>
              </a:solidFill>
              <a:effectLst/>
              <a:latin typeface="Arial" panose="020B0604020202020204" pitchFamily="34" charset="0"/>
            </a:endParaRPr>
          </a:p>
        </p:txBody>
      </p:sp>
      <p:sp>
        <p:nvSpPr>
          <p:cNvPr id="11" name="TextBox 10">
            <a:extLst>
              <a:ext uri="{FF2B5EF4-FFF2-40B4-BE49-F238E27FC236}">
                <a16:creationId xmlns:a16="http://schemas.microsoft.com/office/drawing/2014/main" id="{BB760CCC-F650-8942-1F10-077537D0D64F}"/>
              </a:ext>
            </a:extLst>
          </p:cNvPr>
          <p:cNvSpPr txBox="1"/>
          <p:nvPr/>
        </p:nvSpPr>
        <p:spPr>
          <a:xfrm>
            <a:off x="387582" y="5072896"/>
            <a:ext cx="8756418" cy="1785104"/>
          </a:xfrm>
          <a:prstGeom prst="rect">
            <a:avLst/>
          </a:prstGeom>
          <a:noFill/>
        </p:spPr>
        <p:txBody>
          <a:bodyPr wrap="square">
            <a:spAutoFit/>
          </a:bodyPr>
          <a:lstStyle/>
          <a:p>
            <a:r>
              <a:rPr lang="sv-SE" sz="2400" dirty="0"/>
              <a:t>Andra aktuella strömmar:</a:t>
            </a:r>
          </a:p>
          <a:p>
            <a:endParaRPr lang="sv-SE" sz="1400" dirty="0"/>
          </a:p>
          <a:p>
            <a:pPr marL="342900" indent="-342900">
              <a:buFontTx/>
              <a:buChar char="-"/>
            </a:pPr>
            <a:r>
              <a:rPr lang="sv-SE" sz="2400" dirty="0"/>
              <a:t>Avloppsreningsslam (t ex för sluttäckningnar av deponier)</a:t>
            </a:r>
            <a:endParaRPr lang="sv-SE" sz="2000" dirty="0"/>
          </a:p>
          <a:p>
            <a:pPr marL="342900" indent="-342900">
              <a:buFontTx/>
              <a:buChar char="-"/>
            </a:pPr>
            <a:r>
              <a:rPr lang="sv-SE" sz="2400" dirty="0"/>
              <a:t>Avfallförbränningsaskor</a:t>
            </a:r>
            <a:endParaRPr lang="sv-SE" sz="2000" dirty="0"/>
          </a:p>
          <a:p>
            <a:r>
              <a:rPr lang="sv-SE" sz="2000" dirty="0"/>
              <a:t>-    Konsumentprodukter som slängs som restavfall </a:t>
            </a:r>
            <a:r>
              <a:rPr lang="sv-SE" dirty="0"/>
              <a:t>(minst relevant </a:t>
            </a:r>
            <a:r>
              <a:rPr lang="sv-SE" dirty="0" err="1"/>
              <a:t>pga</a:t>
            </a:r>
            <a:r>
              <a:rPr lang="sv-SE" dirty="0"/>
              <a:t> små mängder)</a:t>
            </a:r>
            <a:endParaRPr lang="sv-SE" sz="2000" dirty="0"/>
          </a:p>
        </p:txBody>
      </p:sp>
    </p:spTree>
    <p:extLst>
      <p:ext uri="{BB962C8B-B14F-4D97-AF65-F5344CB8AC3E}">
        <p14:creationId xmlns:p14="http://schemas.microsoft.com/office/powerpoint/2010/main" val="71627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0EFA-25E0-7CC2-A836-F564DE1B7770}"/>
              </a:ext>
            </a:extLst>
          </p:cNvPr>
          <p:cNvSpPr>
            <a:spLocks noGrp="1"/>
          </p:cNvSpPr>
          <p:nvPr>
            <p:ph type="title"/>
          </p:nvPr>
        </p:nvSpPr>
        <p:spPr>
          <a:xfrm>
            <a:off x="628650" y="290311"/>
            <a:ext cx="7886700" cy="1325563"/>
          </a:xfrm>
        </p:spPr>
        <p:txBody>
          <a:bodyPr>
            <a:normAutofit/>
          </a:bodyPr>
          <a:lstStyle/>
          <a:p>
            <a:r>
              <a:rPr lang="sv-SE" sz="2800" b="1" dirty="0">
                <a:effectLst/>
                <a:latin typeface="Calibri" panose="020F0502020204030204" pitchFamily="34" charset="0"/>
                <a:ea typeface="Times New Roman" panose="02020603050405020304" pitchFamily="18" charset="0"/>
                <a:cs typeface="Times New Roman" panose="02020603050405020304" pitchFamily="18" charset="0"/>
              </a:rPr>
              <a:t>ÅTGÄRDER PÅ DEPONIER</a:t>
            </a:r>
            <a:br>
              <a:rPr lang="sv-SE" sz="2800" b="1" dirty="0">
                <a:effectLst/>
                <a:latin typeface="Calibri" panose="020F0502020204030204" pitchFamily="34" charset="0"/>
                <a:ea typeface="Times New Roman" panose="02020603050405020304" pitchFamily="18" charset="0"/>
                <a:cs typeface="Times New Roman" panose="02020603050405020304" pitchFamily="18" charset="0"/>
              </a:rPr>
            </a:br>
            <a:br>
              <a:rPr lang="sv-SE" sz="2800" b="1" dirty="0">
                <a:effectLst/>
                <a:latin typeface="Calibri" panose="020F0502020204030204" pitchFamily="34" charset="0"/>
                <a:ea typeface="Times New Roman" panose="02020603050405020304" pitchFamily="18" charset="0"/>
                <a:cs typeface="Times New Roman" panose="02020603050405020304" pitchFamily="18" charset="0"/>
              </a:rPr>
            </a:br>
            <a:r>
              <a:rPr lang="sv-SE" sz="2800" b="1" dirty="0">
                <a:effectLst/>
                <a:latin typeface="Calibri" panose="020F0502020204030204" pitchFamily="34" charset="0"/>
                <a:ea typeface="Calibri" panose="020F0502020204030204" pitchFamily="34" charset="0"/>
                <a:cs typeface="Arial" panose="020B0604020202020204" pitchFamily="34" charset="0"/>
              </a:rPr>
              <a:t>Behandlingsteknik för PFAS-förorenade massor</a:t>
            </a:r>
            <a:endParaRPr lang="sv-SE" sz="6000" b="1" dirty="0"/>
          </a:p>
        </p:txBody>
      </p:sp>
      <p:graphicFrame>
        <p:nvGraphicFramePr>
          <p:cNvPr id="5" name="Object 4">
            <a:extLst>
              <a:ext uri="{FF2B5EF4-FFF2-40B4-BE49-F238E27FC236}">
                <a16:creationId xmlns:a16="http://schemas.microsoft.com/office/drawing/2014/main" id="{4C70F790-62F4-4DDD-D2F9-B3046589411A}"/>
              </a:ext>
            </a:extLst>
          </p:cNvPr>
          <p:cNvGraphicFramePr>
            <a:graphicFrameLocks noChangeAspect="1"/>
          </p:cNvGraphicFramePr>
          <p:nvPr>
            <p:extLst>
              <p:ext uri="{D42A27DB-BD31-4B8C-83A1-F6EECF244321}">
                <p14:modId xmlns:p14="http://schemas.microsoft.com/office/powerpoint/2010/main" val="2816603175"/>
              </p:ext>
            </p:extLst>
          </p:nvPr>
        </p:nvGraphicFramePr>
        <p:xfrm>
          <a:off x="585974" y="1970117"/>
          <a:ext cx="7929376" cy="4281055"/>
        </p:xfrm>
        <a:graphic>
          <a:graphicData uri="http://schemas.openxmlformats.org/presentationml/2006/ole">
            <mc:AlternateContent xmlns:mc="http://schemas.openxmlformats.org/markup-compatibility/2006">
              <mc:Choice xmlns:v="urn:schemas-microsoft-com:vml" Requires="v">
                <p:oleObj name="Visio" r:id="rId3" imgW="5953365" imgH="3238631" progId="Visio.Drawing.15">
                  <p:embed/>
                </p:oleObj>
              </mc:Choice>
              <mc:Fallback>
                <p:oleObj name="Visio" r:id="rId3" imgW="5953365" imgH="323863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74" y="1970117"/>
                        <a:ext cx="7929376" cy="4281055"/>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DF6AF0F6-F07A-B4D0-4922-4A6C4535FD78}"/>
              </a:ext>
            </a:extLst>
          </p:cNvPr>
          <p:cNvSpPr txBox="1"/>
          <p:nvPr/>
        </p:nvSpPr>
        <p:spPr>
          <a:xfrm>
            <a:off x="2053243" y="1759991"/>
            <a:ext cx="505267" cy="461665"/>
          </a:xfrm>
          <a:prstGeom prst="rect">
            <a:avLst/>
          </a:prstGeom>
          <a:noFill/>
        </p:spPr>
        <p:txBody>
          <a:bodyPr wrap="none" rtlCol="0">
            <a:spAutoFit/>
          </a:bodyPr>
          <a:lstStyle/>
          <a:p>
            <a:r>
              <a:rPr lang="sv-SE" sz="2400" b="1" dirty="0"/>
              <a:t>1) </a:t>
            </a:r>
          </a:p>
        </p:txBody>
      </p:sp>
      <p:sp>
        <p:nvSpPr>
          <p:cNvPr id="8" name="TextBox 7">
            <a:extLst>
              <a:ext uri="{FF2B5EF4-FFF2-40B4-BE49-F238E27FC236}">
                <a16:creationId xmlns:a16="http://schemas.microsoft.com/office/drawing/2014/main" id="{E4F17B1A-4F2C-1724-FBD0-DDED732C1571}"/>
              </a:ext>
            </a:extLst>
          </p:cNvPr>
          <p:cNvSpPr txBox="1"/>
          <p:nvPr/>
        </p:nvSpPr>
        <p:spPr>
          <a:xfrm>
            <a:off x="2053243" y="2967335"/>
            <a:ext cx="505267" cy="461665"/>
          </a:xfrm>
          <a:prstGeom prst="rect">
            <a:avLst/>
          </a:prstGeom>
          <a:noFill/>
        </p:spPr>
        <p:txBody>
          <a:bodyPr wrap="none" rtlCol="0">
            <a:spAutoFit/>
          </a:bodyPr>
          <a:lstStyle/>
          <a:p>
            <a:r>
              <a:rPr lang="sv-SE" sz="2400" b="1" dirty="0"/>
              <a:t>2) </a:t>
            </a:r>
          </a:p>
        </p:txBody>
      </p:sp>
      <p:sp>
        <p:nvSpPr>
          <p:cNvPr id="9" name="TextBox 8">
            <a:extLst>
              <a:ext uri="{FF2B5EF4-FFF2-40B4-BE49-F238E27FC236}">
                <a16:creationId xmlns:a16="http://schemas.microsoft.com/office/drawing/2014/main" id="{F565943F-F4B4-47BB-EF75-28DB32D5392C}"/>
              </a:ext>
            </a:extLst>
          </p:cNvPr>
          <p:cNvSpPr txBox="1"/>
          <p:nvPr/>
        </p:nvSpPr>
        <p:spPr>
          <a:xfrm>
            <a:off x="2053243" y="4762884"/>
            <a:ext cx="505267" cy="461665"/>
          </a:xfrm>
          <a:prstGeom prst="rect">
            <a:avLst/>
          </a:prstGeom>
          <a:noFill/>
        </p:spPr>
        <p:txBody>
          <a:bodyPr wrap="none" rtlCol="0">
            <a:spAutoFit/>
          </a:bodyPr>
          <a:lstStyle/>
          <a:p>
            <a:r>
              <a:rPr lang="sv-SE" sz="2400" b="1" dirty="0"/>
              <a:t>3) </a:t>
            </a:r>
          </a:p>
        </p:txBody>
      </p:sp>
    </p:spTree>
    <p:extLst>
      <p:ext uri="{BB962C8B-B14F-4D97-AF65-F5344CB8AC3E}">
        <p14:creationId xmlns:p14="http://schemas.microsoft.com/office/powerpoint/2010/main" val="116892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75C7D7-2ACB-873A-3823-530C0F8E727B}"/>
              </a:ext>
            </a:extLst>
          </p:cNvPr>
          <p:cNvSpPr txBox="1">
            <a:spLocks/>
          </p:cNvSpPr>
          <p:nvPr/>
        </p:nvSpPr>
        <p:spPr>
          <a:xfrm>
            <a:off x="555182" y="32356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b="1" dirty="0">
                <a:latin typeface="Calibri" panose="020F0502020204030204" pitchFamily="34" charset="0"/>
                <a:ea typeface="Times New Roman" panose="02020603050405020304" pitchFamily="18" charset="0"/>
                <a:cs typeface="Times New Roman" panose="02020603050405020304" pitchFamily="18" charset="0"/>
              </a:rPr>
              <a:t>ÅTGÄRDER PÅ DEPONIER</a:t>
            </a:r>
            <a:br>
              <a:rPr lang="sv-SE" sz="2800" b="1" dirty="0">
                <a:latin typeface="Calibri" panose="020F0502020204030204" pitchFamily="34" charset="0"/>
                <a:ea typeface="Times New Roman" panose="02020603050405020304" pitchFamily="18" charset="0"/>
                <a:cs typeface="Times New Roman" panose="02020603050405020304" pitchFamily="18" charset="0"/>
              </a:rPr>
            </a:br>
            <a:br>
              <a:rPr lang="sv-SE" sz="2800" b="1" dirty="0">
                <a:latin typeface="Calibri" panose="020F0502020204030204" pitchFamily="34" charset="0"/>
                <a:ea typeface="Times New Roman" panose="02020603050405020304" pitchFamily="18" charset="0"/>
                <a:cs typeface="Times New Roman" panose="02020603050405020304" pitchFamily="18" charset="0"/>
              </a:rPr>
            </a:br>
            <a:r>
              <a:rPr lang="sv-SE" sz="2800" b="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Behandlingstekniker närmast storskalig tillämpning:</a:t>
            </a:r>
            <a:endParaRPr lang="sv-SE" sz="6000" b="1" dirty="0">
              <a:solidFill>
                <a:schemeClr val="accent1">
                  <a:lumMod val="75000"/>
                </a:schemeClr>
              </a:solidFill>
            </a:endParaRPr>
          </a:p>
        </p:txBody>
      </p:sp>
      <p:graphicFrame>
        <p:nvGraphicFramePr>
          <p:cNvPr id="6" name="Object 5">
            <a:extLst>
              <a:ext uri="{FF2B5EF4-FFF2-40B4-BE49-F238E27FC236}">
                <a16:creationId xmlns:a16="http://schemas.microsoft.com/office/drawing/2014/main" id="{AD14E267-483B-0300-371B-B0EFD254FB90}"/>
              </a:ext>
            </a:extLst>
          </p:cNvPr>
          <p:cNvGraphicFramePr>
            <a:graphicFrameLocks noChangeAspect="1"/>
          </p:cNvGraphicFramePr>
          <p:nvPr>
            <p:extLst>
              <p:ext uri="{D42A27DB-BD31-4B8C-83A1-F6EECF244321}">
                <p14:modId xmlns:p14="http://schemas.microsoft.com/office/powerpoint/2010/main" val="3922607811"/>
              </p:ext>
            </p:extLst>
          </p:nvPr>
        </p:nvGraphicFramePr>
        <p:xfrm>
          <a:off x="555182" y="2003367"/>
          <a:ext cx="7960168" cy="4297680"/>
        </p:xfrm>
        <a:graphic>
          <a:graphicData uri="http://schemas.openxmlformats.org/presentationml/2006/ole">
            <mc:AlternateContent xmlns:mc="http://schemas.openxmlformats.org/markup-compatibility/2006">
              <mc:Choice xmlns:v="urn:schemas-microsoft-com:vml" Requires="v">
                <p:oleObj name="Visio" r:id="rId2" imgW="5953365" imgH="3238631" progId="Visio.Drawing.15">
                  <p:embed/>
                </p:oleObj>
              </mc:Choice>
              <mc:Fallback>
                <p:oleObj name="Visio" r:id="rId2" imgW="5953365" imgH="3238631"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82" y="2003367"/>
                        <a:ext cx="7960168" cy="4297680"/>
                      </a:xfrm>
                      <a:prstGeom prst="rect">
                        <a:avLst/>
                      </a:prstGeom>
                      <a:noFill/>
                    </p:spPr>
                  </p:pic>
                </p:oleObj>
              </mc:Fallback>
            </mc:AlternateContent>
          </a:graphicData>
        </a:graphic>
      </p:graphicFrame>
      <p:sp>
        <p:nvSpPr>
          <p:cNvPr id="7" name="Oval 6">
            <a:extLst>
              <a:ext uri="{FF2B5EF4-FFF2-40B4-BE49-F238E27FC236}">
                <a16:creationId xmlns:a16="http://schemas.microsoft.com/office/drawing/2014/main" id="{865ADE73-5000-15C9-CC72-ACADB10832EB}"/>
              </a:ext>
            </a:extLst>
          </p:cNvPr>
          <p:cNvSpPr/>
          <p:nvPr/>
        </p:nvSpPr>
        <p:spPr>
          <a:xfrm>
            <a:off x="3591099" y="2019988"/>
            <a:ext cx="2668384" cy="340822"/>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Oval 7">
            <a:extLst>
              <a:ext uri="{FF2B5EF4-FFF2-40B4-BE49-F238E27FC236}">
                <a16:creationId xmlns:a16="http://schemas.microsoft.com/office/drawing/2014/main" id="{C03971F5-B920-894F-971B-E8C3CDA3BBCD}"/>
              </a:ext>
            </a:extLst>
          </p:cNvPr>
          <p:cNvSpPr/>
          <p:nvPr/>
        </p:nvSpPr>
        <p:spPr>
          <a:xfrm>
            <a:off x="3527368" y="3258589"/>
            <a:ext cx="2017221" cy="340822"/>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Oval 8">
            <a:extLst>
              <a:ext uri="{FF2B5EF4-FFF2-40B4-BE49-F238E27FC236}">
                <a16:creationId xmlns:a16="http://schemas.microsoft.com/office/drawing/2014/main" id="{F29DD676-BFDF-BA60-9386-B01B07E01882}"/>
              </a:ext>
            </a:extLst>
          </p:cNvPr>
          <p:cNvSpPr/>
          <p:nvPr/>
        </p:nvSpPr>
        <p:spPr>
          <a:xfrm>
            <a:off x="5721928" y="3000895"/>
            <a:ext cx="2607425" cy="340822"/>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Oval 11">
            <a:extLst>
              <a:ext uri="{FF2B5EF4-FFF2-40B4-BE49-F238E27FC236}">
                <a16:creationId xmlns:a16="http://schemas.microsoft.com/office/drawing/2014/main" id="{BC4972CD-0382-577B-EC67-BF199638BFBB}"/>
              </a:ext>
            </a:extLst>
          </p:cNvPr>
          <p:cNvSpPr/>
          <p:nvPr/>
        </p:nvSpPr>
        <p:spPr>
          <a:xfrm>
            <a:off x="5469775" y="4596939"/>
            <a:ext cx="2784764" cy="340822"/>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Freeform: Shape 13">
            <a:extLst>
              <a:ext uri="{FF2B5EF4-FFF2-40B4-BE49-F238E27FC236}">
                <a16:creationId xmlns:a16="http://schemas.microsoft.com/office/drawing/2014/main" id="{70CC9E9D-D468-B6EC-DD0A-C1AFBDE852BF}"/>
              </a:ext>
            </a:extLst>
          </p:cNvPr>
          <p:cNvSpPr/>
          <p:nvPr/>
        </p:nvSpPr>
        <p:spPr>
          <a:xfrm>
            <a:off x="4987636" y="2971539"/>
            <a:ext cx="997528" cy="287050"/>
          </a:xfrm>
          <a:custGeom>
            <a:avLst/>
            <a:gdLst>
              <a:gd name="connsiteX0" fmla="*/ 0 w 997528"/>
              <a:gd name="connsiteY0" fmla="*/ 287050 h 287050"/>
              <a:gd name="connsiteX1" fmla="*/ 490451 w 997528"/>
              <a:gd name="connsiteY1" fmla="*/ 12730 h 287050"/>
              <a:gd name="connsiteX2" fmla="*/ 997528 w 997528"/>
              <a:gd name="connsiteY2" fmla="*/ 70919 h 287050"/>
            </a:gdLst>
            <a:ahLst/>
            <a:cxnLst>
              <a:cxn ang="0">
                <a:pos x="connsiteX0" y="connsiteY0"/>
              </a:cxn>
              <a:cxn ang="0">
                <a:pos x="connsiteX1" y="connsiteY1"/>
              </a:cxn>
              <a:cxn ang="0">
                <a:pos x="connsiteX2" y="connsiteY2"/>
              </a:cxn>
            </a:cxnLst>
            <a:rect l="l" t="t" r="r" b="b"/>
            <a:pathLst>
              <a:path w="997528" h="287050">
                <a:moveTo>
                  <a:pt x="0" y="287050"/>
                </a:moveTo>
                <a:cubicBezTo>
                  <a:pt x="162098" y="167901"/>
                  <a:pt x="324196" y="48752"/>
                  <a:pt x="490451" y="12730"/>
                </a:cubicBezTo>
                <a:cubicBezTo>
                  <a:pt x="656706" y="-23292"/>
                  <a:pt x="827117" y="23813"/>
                  <a:pt x="997528" y="70919"/>
                </a:cubicBezTo>
              </a:path>
            </a:pathLst>
          </a:custGeom>
          <a:noFill/>
          <a:ln>
            <a:solidFill>
              <a:schemeClr val="accent1">
                <a:lumMod val="7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382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D5C3-6F9F-B860-A53F-AE6F38D138AB}"/>
              </a:ext>
            </a:extLst>
          </p:cNvPr>
          <p:cNvSpPr>
            <a:spLocks noGrp="1"/>
          </p:cNvSpPr>
          <p:nvPr>
            <p:ph type="title"/>
          </p:nvPr>
        </p:nvSpPr>
        <p:spPr>
          <a:xfrm>
            <a:off x="354330" y="149113"/>
            <a:ext cx="7886700" cy="674783"/>
          </a:xfrm>
        </p:spPr>
        <p:txBody>
          <a:bodyPr>
            <a:normAutofit/>
          </a:bodyPr>
          <a:lstStyle/>
          <a:p>
            <a:r>
              <a:rPr lang="sv-SE" sz="3600" b="1" dirty="0">
                <a:solidFill>
                  <a:srgbClr val="000000"/>
                </a:solidFill>
                <a:effectLst/>
                <a:latin typeface="Calibri Light" panose="020F0302020204030204" pitchFamily="34" charset="0"/>
                <a:ea typeface="DengXian Light" panose="02010600030101010101" pitchFamily="2" charset="-122"/>
                <a:cs typeface="Times New Roman" panose="02020603050405020304" pitchFamily="18" charset="0"/>
              </a:rPr>
              <a:t>Stabilisering med kolhaltiga tillsatser</a:t>
            </a:r>
            <a:endParaRPr lang="sv-SE" sz="7200" dirty="0"/>
          </a:p>
        </p:txBody>
      </p:sp>
      <p:sp>
        <p:nvSpPr>
          <p:cNvPr id="4" name="Rectangle 2">
            <a:extLst>
              <a:ext uri="{FF2B5EF4-FFF2-40B4-BE49-F238E27FC236}">
                <a16:creationId xmlns:a16="http://schemas.microsoft.com/office/drawing/2014/main" id="{E41BAB6B-8806-FFF9-5D4F-43F4E848AC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5" name="Object 4">
            <a:extLst>
              <a:ext uri="{FF2B5EF4-FFF2-40B4-BE49-F238E27FC236}">
                <a16:creationId xmlns:a16="http://schemas.microsoft.com/office/drawing/2014/main" id="{B1B2B62B-D649-BA9D-2821-768554A24C37}"/>
              </a:ext>
            </a:extLst>
          </p:cNvPr>
          <p:cNvGraphicFramePr>
            <a:graphicFrameLocks noChangeAspect="1"/>
          </p:cNvGraphicFramePr>
          <p:nvPr>
            <p:extLst>
              <p:ext uri="{D42A27DB-BD31-4B8C-83A1-F6EECF244321}">
                <p14:modId xmlns:p14="http://schemas.microsoft.com/office/powerpoint/2010/main" val="774322421"/>
              </p:ext>
            </p:extLst>
          </p:nvPr>
        </p:nvGraphicFramePr>
        <p:xfrm>
          <a:off x="475626" y="973008"/>
          <a:ext cx="7886700" cy="3282855"/>
        </p:xfrm>
        <a:graphic>
          <a:graphicData uri="http://schemas.openxmlformats.org/presentationml/2006/ole">
            <mc:AlternateContent xmlns:mc="http://schemas.openxmlformats.org/markup-compatibility/2006">
              <mc:Choice xmlns:v="urn:schemas-microsoft-com:vml" Requires="v">
                <p:oleObj name="Visio" r:id="rId2" imgW="6010774" imgH="2476566" progId="Visio.Drawing.15">
                  <p:embed/>
                </p:oleObj>
              </mc:Choice>
              <mc:Fallback>
                <p:oleObj name="Visio" r:id="rId2" imgW="6010774" imgH="2476566"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26" y="973008"/>
                        <a:ext cx="7886700" cy="3282855"/>
                      </a:xfrm>
                      <a:prstGeom prst="rect">
                        <a:avLst/>
                      </a:prstGeom>
                      <a:noFill/>
                    </p:spPr>
                  </p:pic>
                </p:oleObj>
              </mc:Fallback>
            </mc:AlternateContent>
          </a:graphicData>
        </a:graphic>
      </p:graphicFrame>
      <p:cxnSp>
        <p:nvCxnSpPr>
          <p:cNvPr id="7" name="Straight Connector 6">
            <a:extLst>
              <a:ext uri="{FF2B5EF4-FFF2-40B4-BE49-F238E27FC236}">
                <a16:creationId xmlns:a16="http://schemas.microsoft.com/office/drawing/2014/main" id="{2E48DB74-732E-976D-44E6-D010A964620C}"/>
              </a:ext>
            </a:extLst>
          </p:cNvPr>
          <p:cNvCxnSpPr>
            <a:cxnSpLocks/>
          </p:cNvCxnSpPr>
          <p:nvPr/>
        </p:nvCxnSpPr>
        <p:spPr>
          <a:xfrm>
            <a:off x="404206" y="840521"/>
            <a:ext cx="834078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2216759-F9BE-04EA-B9FA-063B8C0C4F58}"/>
              </a:ext>
            </a:extLst>
          </p:cNvPr>
          <p:cNvSpPr txBox="1"/>
          <p:nvPr/>
        </p:nvSpPr>
        <p:spPr>
          <a:xfrm>
            <a:off x="1471352" y="4155774"/>
            <a:ext cx="465192" cy="769441"/>
          </a:xfrm>
          <a:prstGeom prst="rect">
            <a:avLst/>
          </a:prstGeom>
          <a:noFill/>
        </p:spPr>
        <p:txBody>
          <a:bodyPr wrap="none" rtlCol="0">
            <a:spAutoFit/>
          </a:bodyPr>
          <a:lstStyle/>
          <a:p>
            <a:r>
              <a:rPr lang="sv-SE" sz="4400" b="1" dirty="0">
                <a:solidFill>
                  <a:schemeClr val="accent6">
                    <a:lumMod val="75000"/>
                  </a:schemeClr>
                </a:solidFill>
              </a:rPr>
              <a:t>+</a:t>
            </a:r>
          </a:p>
        </p:txBody>
      </p:sp>
      <p:sp>
        <p:nvSpPr>
          <p:cNvPr id="10" name="TextBox 9">
            <a:extLst>
              <a:ext uri="{FF2B5EF4-FFF2-40B4-BE49-F238E27FC236}">
                <a16:creationId xmlns:a16="http://schemas.microsoft.com/office/drawing/2014/main" id="{7A1813BE-FEA4-DA47-F824-CED7CF18C4A8}"/>
              </a:ext>
            </a:extLst>
          </p:cNvPr>
          <p:cNvSpPr txBox="1"/>
          <p:nvPr/>
        </p:nvSpPr>
        <p:spPr>
          <a:xfrm>
            <a:off x="6739125" y="4388349"/>
            <a:ext cx="341760" cy="707886"/>
          </a:xfrm>
          <a:prstGeom prst="rect">
            <a:avLst/>
          </a:prstGeom>
          <a:noFill/>
        </p:spPr>
        <p:txBody>
          <a:bodyPr wrap="none" rtlCol="0">
            <a:spAutoFit/>
          </a:bodyPr>
          <a:lstStyle/>
          <a:p>
            <a:r>
              <a:rPr lang="sv-SE" sz="4000" b="1" dirty="0">
                <a:solidFill>
                  <a:srgbClr val="FF0000"/>
                </a:solidFill>
              </a:rPr>
              <a:t>-</a:t>
            </a:r>
          </a:p>
        </p:txBody>
      </p:sp>
      <p:sp>
        <p:nvSpPr>
          <p:cNvPr id="11" name="TextBox 10">
            <a:extLst>
              <a:ext uri="{FF2B5EF4-FFF2-40B4-BE49-F238E27FC236}">
                <a16:creationId xmlns:a16="http://schemas.microsoft.com/office/drawing/2014/main" id="{4CC3385A-35C6-801D-402F-64D2BB6404EE}"/>
              </a:ext>
            </a:extLst>
          </p:cNvPr>
          <p:cNvSpPr txBox="1"/>
          <p:nvPr/>
        </p:nvSpPr>
        <p:spPr>
          <a:xfrm>
            <a:off x="221325" y="4803342"/>
            <a:ext cx="4428883" cy="2031325"/>
          </a:xfrm>
          <a:prstGeom prst="rect">
            <a:avLst/>
          </a:prstGeom>
          <a:noFill/>
        </p:spPr>
        <p:txBody>
          <a:bodyPr wrap="square" rtlCol="0">
            <a:spAutoFit/>
          </a:bodyPr>
          <a:lstStyle/>
          <a:p>
            <a:pPr marL="285750" indent="-285750">
              <a:buFont typeface="Arial" panose="020B0604020202020204" pitchFamily="34" charset="0"/>
              <a:buChar char="•"/>
            </a:pPr>
            <a:r>
              <a:rPr lang="sv-SE" dirty="0"/>
              <a:t>Relativt enkel metod</a:t>
            </a:r>
          </a:p>
          <a:p>
            <a:pPr marL="285750" indent="-285750">
              <a:buFont typeface="Arial" panose="020B0604020202020204" pitchFamily="34" charset="0"/>
              <a:buChar char="•"/>
            </a:pPr>
            <a:r>
              <a:rPr lang="sv-SE" dirty="0"/>
              <a:t>Kommersiellt tillgängliga tillsatser/</a:t>
            </a:r>
            <a:r>
              <a:rPr lang="sv-SE" dirty="0" err="1"/>
              <a:t>sorbent</a:t>
            </a:r>
            <a:r>
              <a:rPr lang="sv-SE" dirty="0"/>
              <a:t> (t ex </a:t>
            </a:r>
            <a:r>
              <a:rPr lang="sv-SE" sz="1800" dirty="0" err="1">
                <a:effectLst/>
                <a:latin typeface="Calibri" panose="020F0502020204030204" pitchFamily="34" charset="0"/>
                <a:ea typeface="Calibri" panose="020F0502020204030204" pitchFamily="34" charset="0"/>
                <a:cs typeface="Arial" panose="020B0604020202020204" pitchFamily="34" charset="0"/>
              </a:rPr>
              <a:t>RemBind</a:t>
            </a:r>
            <a:r>
              <a:rPr lang="sv-SE" sz="1800" dirty="0">
                <a:effectLst/>
                <a:latin typeface="Calibri" panose="020F0502020204030204" pitchFamily="34" charset="0"/>
                <a:ea typeface="Calibri" panose="020F0502020204030204" pitchFamily="34" charset="0"/>
                <a:cs typeface="Arial" panose="020B0604020202020204" pitchFamily="34" charset="0"/>
              </a:rPr>
              <a:t>®, </a:t>
            </a:r>
            <a:r>
              <a:rPr lang="sv-SE" sz="1800" dirty="0" err="1">
                <a:effectLst/>
                <a:latin typeface="Calibri" panose="020F0502020204030204" pitchFamily="34" charset="0"/>
                <a:ea typeface="Calibri" panose="020F0502020204030204" pitchFamily="34" charset="0"/>
                <a:cs typeface="Arial" panose="020B0604020202020204" pitchFamily="34" charset="0"/>
              </a:rPr>
              <a:t>Fluorosorb</a:t>
            </a:r>
            <a:r>
              <a:rPr lang="sv-SE" sz="1800" dirty="0">
                <a:effectLst/>
                <a:latin typeface="Calibri" panose="020F0502020204030204" pitchFamily="34" charset="0"/>
                <a:ea typeface="Calibri" panose="020F0502020204030204" pitchFamily="34" charset="0"/>
                <a:cs typeface="Arial" panose="020B0604020202020204" pitchFamily="34" charset="0"/>
              </a:rPr>
              <a:t>®, aktiverat kol)</a:t>
            </a:r>
          </a:p>
          <a:p>
            <a:pPr marL="285750" indent="-285750">
              <a:buFont typeface="Arial" panose="020B0604020202020204" pitchFamily="34" charset="0"/>
              <a:buChar char="•"/>
            </a:pPr>
            <a:r>
              <a:rPr lang="sv-SE" dirty="0">
                <a:latin typeface="Calibri" panose="020F0502020204030204" pitchFamily="34" charset="0"/>
                <a:ea typeface="Calibri" panose="020F0502020204030204" pitchFamily="34" charset="0"/>
                <a:cs typeface="Arial" panose="020B0604020202020204" pitchFamily="34" charset="0"/>
              </a:rPr>
              <a:t>Snabb och påtaglig resultat (minskad utlakning med upp till 99 %)</a:t>
            </a:r>
          </a:p>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Arial" panose="020B0604020202020204" pitchFamily="34" charset="0"/>
              </a:rPr>
              <a:t>Stora mängder jord kan behandlas på korttid</a:t>
            </a:r>
          </a:p>
        </p:txBody>
      </p:sp>
      <p:sp>
        <p:nvSpPr>
          <p:cNvPr id="12" name="TextBox 11">
            <a:extLst>
              <a:ext uri="{FF2B5EF4-FFF2-40B4-BE49-F238E27FC236}">
                <a16:creationId xmlns:a16="http://schemas.microsoft.com/office/drawing/2014/main" id="{E1B1D1F6-736A-AF1C-1BDB-AE5FAA2F8B14}"/>
              </a:ext>
            </a:extLst>
          </p:cNvPr>
          <p:cNvSpPr txBox="1"/>
          <p:nvPr/>
        </p:nvSpPr>
        <p:spPr>
          <a:xfrm>
            <a:off x="4905256" y="4803342"/>
            <a:ext cx="4367299" cy="2031325"/>
          </a:xfrm>
          <a:prstGeom prst="rect">
            <a:avLst/>
          </a:prstGeom>
          <a:noFill/>
        </p:spPr>
        <p:txBody>
          <a:bodyPr wrap="square" rtlCol="0">
            <a:spAutoFit/>
          </a:bodyPr>
          <a:lstStyle/>
          <a:p>
            <a:pPr marL="285750" indent="-285750">
              <a:buFont typeface="Arial" panose="020B0604020202020204" pitchFamily="34" charset="0"/>
              <a:buChar char="•"/>
            </a:pPr>
            <a:r>
              <a:rPr lang="sv-SE" dirty="0"/>
              <a:t>Fungerar sämre på kortkedjiga PFAS</a:t>
            </a:r>
          </a:p>
          <a:p>
            <a:pPr marL="285750" indent="-285750">
              <a:buFont typeface="Arial" panose="020B0604020202020204" pitchFamily="34" charset="0"/>
              <a:buChar char="•"/>
            </a:pPr>
            <a:r>
              <a:rPr lang="sv-SE" dirty="0">
                <a:latin typeface="Calibri" panose="020F0502020204030204" pitchFamily="34" charset="0"/>
                <a:ea typeface="Calibri" panose="020F0502020204030204" pitchFamily="34" charset="0"/>
                <a:cs typeface="Arial" panose="020B0604020202020204" pitchFamily="34" charset="0"/>
              </a:rPr>
              <a:t>PFAS utlakning enbart bromsas upp</a:t>
            </a:r>
          </a:p>
          <a:p>
            <a:pPr marL="285750" indent="-285750">
              <a:buFont typeface="Arial" panose="020B0604020202020204" pitchFamily="34" charset="0"/>
              <a:buChar char="•"/>
            </a:pPr>
            <a:r>
              <a:rPr lang="sv-SE" dirty="0"/>
              <a:t>Reversibla processer, osäker långtidsstabilitet </a:t>
            </a:r>
          </a:p>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Arial" panose="020B0604020202020204" pitchFamily="34" charset="0"/>
              </a:rPr>
              <a:t>Kan kräva lakvattenbehandling i framtiden</a:t>
            </a:r>
          </a:p>
          <a:p>
            <a:pPr marL="285750" indent="-285750">
              <a:buFont typeface="Arial" panose="020B0604020202020204" pitchFamily="34" charset="0"/>
              <a:buChar char="•"/>
            </a:pPr>
            <a:r>
              <a:rPr lang="sv-SE" dirty="0">
                <a:latin typeface="Calibri" panose="020F0502020204030204" pitchFamily="34" charset="0"/>
                <a:ea typeface="Calibri" panose="020F0502020204030204" pitchFamily="34" charset="0"/>
                <a:cs typeface="Arial" panose="020B0604020202020204" pitchFamily="34" charset="0"/>
              </a:rPr>
              <a:t>Behandlad jord kan inte återanvändas</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975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34F4-ECC7-E9D5-865A-A2C197D360F5}"/>
              </a:ext>
            </a:extLst>
          </p:cNvPr>
          <p:cNvSpPr>
            <a:spLocks noGrp="1"/>
          </p:cNvSpPr>
          <p:nvPr>
            <p:ph type="title"/>
          </p:nvPr>
        </p:nvSpPr>
        <p:spPr>
          <a:xfrm>
            <a:off x="479021" y="215497"/>
            <a:ext cx="7886700" cy="625021"/>
          </a:xfrm>
        </p:spPr>
        <p:txBody>
          <a:bodyPr>
            <a:normAutofit/>
          </a:bodyPr>
          <a:lstStyle/>
          <a:p>
            <a:r>
              <a:rPr lang="sv-SE" sz="3600" b="1" dirty="0">
                <a:solidFill>
                  <a:srgbClr val="000000"/>
                </a:solidFill>
                <a:latin typeface="Calibri Light" panose="020F0302020204030204" pitchFamily="34" charset="0"/>
                <a:ea typeface="DengXian Light" panose="02010600030101010101" pitchFamily="2" charset="-122"/>
                <a:cs typeface="Times New Roman" panose="02020603050405020304" pitchFamily="18" charset="0"/>
              </a:rPr>
              <a:t>Avlägsnande av PFAS genom tvätt</a:t>
            </a:r>
          </a:p>
        </p:txBody>
      </p:sp>
      <p:cxnSp>
        <p:nvCxnSpPr>
          <p:cNvPr id="4" name="Straight Connector 3">
            <a:extLst>
              <a:ext uri="{FF2B5EF4-FFF2-40B4-BE49-F238E27FC236}">
                <a16:creationId xmlns:a16="http://schemas.microsoft.com/office/drawing/2014/main" id="{E598D55D-7258-48EF-CC06-36A35398C443}"/>
              </a:ext>
            </a:extLst>
          </p:cNvPr>
          <p:cNvCxnSpPr>
            <a:cxnSpLocks/>
          </p:cNvCxnSpPr>
          <p:nvPr/>
        </p:nvCxnSpPr>
        <p:spPr>
          <a:xfrm>
            <a:off x="404206" y="840521"/>
            <a:ext cx="834078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Object 5">
            <a:extLst>
              <a:ext uri="{FF2B5EF4-FFF2-40B4-BE49-F238E27FC236}">
                <a16:creationId xmlns:a16="http://schemas.microsoft.com/office/drawing/2014/main" id="{3C98A742-DBE4-5B6B-5351-5DA519BC8DFB}"/>
              </a:ext>
            </a:extLst>
          </p:cNvPr>
          <p:cNvGraphicFramePr>
            <a:graphicFrameLocks noChangeAspect="1"/>
          </p:cNvGraphicFramePr>
          <p:nvPr>
            <p:extLst>
              <p:ext uri="{D42A27DB-BD31-4B8C-83A1-F6EECF244321}">
                <p14:modId xmlns:p14="http://schemas.microsoft.com/office/powerpoint/2010/main" val="3837496239"/>
              </p:ext>
            </p:extLst>
          </p:nvPr>
        </p:nvGraphicFramePr>
        <p:xfrm>
          <a:off x="1587731" y="913453"/>
          <a:ext cx="6093229" cy="3401956"/>
        </p:xfrm>
        <a:graphic>
          <a:graphicData uri="http://schemas.openxmlformats.org/presentationml/2006/ole">
            <mc:AlternateContent xmlns:mc="http://schemas.openxmlformats.org/markup-compatibility/2006">
              <mc:Choice xmlns:v="urn:schemas-microsoft-com:vml" Requires="v">
                <p:oleObj name="Visio" r:id="rId2" imgW="4991618" imgH="2772169" progId="Visio.Drawing.15">
                  <p:embed/>
                </p:oleObj>
              </mc:Choice>
              <mc:Fallback>
                <p:oleObj name="Visio" r:id="rId2" imgW="4991618" imgH="2772169"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731" y="913453"/>
                        <a:ext cx="6093229" cy="3401956"/>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8E71653C-C0DA-F9E4-24FD-93C851A97D28}"/>
              </a:ext>
            </a:extLst>
          </p:cNvPr>
          <p:cNvSpPr txBox="1"/>
          <p:nvPr/>
        </p:nvSpPr>
        <p:spPr>
          <a:xfrm>
            <a:off x="1911417" y="4284631"/>
            <a:ext cx="465192" cy="769441"/>
          </a:xfrm>
          <a:prstGeom prst="rect">
            <a:avLst/>
          </a:prstGeom>
          <a:noFill/>
        </p:spPr>
        <p:txBody>
          <a:bodyPr wrap="none" rtlCol="0">
            <a:spAutoFit/>
          </a:bodyPr>
          <a:lstStyle/>
          <a:p>
            <a:r>
              <a:rPr lang="sv-SE" sz="4400" b="1" dirty="0">
                <a:solidFill>
                  <a:schemeClr val="accent6">
                    <a:lumMod val="75000"/>
                  </a:schemeClr>
                </a:solidFill>
              </a:rPr>
              <a:t>+</a:t>
            </a:r>
          </a:p>
        </p:txBody>
      </p:sp>
      <p:sp>
        <p:nvSpPr>
          <p:cNvPr id="8" name="TextBox 7">
            <a:extLst>
              <a:ext uri="{FF2B5EF4-FFF2-40B4-BE49-F238E27FC236}">
                <a16:creationId xmlns:a16="http://schemas.microsoft.com/office/drawing/2014/main" id="{CDC4DAF6-022E-0E53-49BF-FB22BCFACC47}"/>
              </a:ext>
            </a:extLst>
          </p:cNvPr>
          <p:cNvSpPr txBox="1"/>
          <p:nvPr/>
        </p:nvSpPr>
        <p:spPr>
          <a:xfrm>
            <a:off x="6190484" y="4315409"/>
            <a:ext cx="341760" cy="707886"/>
          </a:xfrm>
          <a:prstGeom prst="rect">
            <a:avLst/>
          </a:prstGeom>
          <a:noFill/>
        </p:spPr>
        <p:txBody>
          <a:bodyPr wrap="none" rtlCol="0">
            <a:spAutoFit/>
          </a:bodyPr>
          <a:lstStyle/>
          <a:p>
            <a:r>
              <a:rPr lang="sv-SE" sz="4000" b="1" dirty="0">
                <a:solidFill>
                  <a:srgbClr val="FF0000"/>
                </a:solidFill>
              </a:rPr>
              <a:t>-</a:t>
            </a:r>
          </a:p>
        </p:txBody>
      </p:sp>
      <p:sp>
        <p:nvSpPr>
          <p:cNvPr id="9" name="TextBox 8">
            <a:extLst>
              <a:ext uri="{FF2B5EF4-FFF2-40B4-BE49-F238E27FC236}">
                <a16:creationId xmlns:a16="http://schemas.microsoft.com/office/drawing/2014/main" id="{2D104D8F-BBDD-68EB-CC43-F67E8A42B52D}"/>
              </a:ext>
            </a:extLst>
          </p:cNvPr>
          <p:cNvSpPr txBox="1"/>
          <p:nvPr/>
        </p:nvSpPr>
        <p:spPr>
          <a:xfrm>
            <a:off x="4572000" y="4891755"/>
            <a:ext cx="4388231" cy="2031325"/>
          </a:xfrm>
          <a:prstGeom prst="rect">
            <a:avLst/>
          </a:prstGeom>
          <a:noFill/>
        </p:spPr>
        <p:txBody>
          <a:bodyPr wrap="square" rtlCol="0">
            <a:spAutoFit/>
          </a:bodyPr>
          <a:lstStyle/>
          <a:p>
            <a:pPr marL="285750" indent="-285750">
              <a:buFont typeface="Arial" panose="020B0604020202020204" pitchFamily="34" charset="0"/>
              <a:buChar char="•"/>
            </a:pPr>
            <a:r>
              <a:rPr lang="sv-SE" dirty="0"/>
              <a:t>Inte lämplig för lerig jord</a:t>
            </a:r>
          </a:p>
          <a:p>
            <a:pPr marL="285750" indent="-285750">
              <a:buFont typeface="Arial" panose="020B0604020202020204" pitchFamily="34" charset="0"/>
              <a:buChar char="•"/>
            </a:pPr>
            <a:r>
              <a:rPr lang="sv-SE" dirty="0"/>
              <a:t>PFAS med olika kedjelängder lakar olika</a:t>
            </a:r>
          </a:p>
          <a:p>
            <a:pPr marL="285750" indent="-285750">
              <a:buFont typeface="Arial" panose="020B0604020202020204" pitchFamily="34" charset="0"/>
              <a:buChar char="•"/>
            </a:pPr>
            <a:r>
              <a:rPr lang="sv-SE" dirty="0"/>
              <a:t>pH av tvättvatten måste anpassas motsvarande, flera steg kan behövas</a:t>
            </a:r>
          </a:p>
          <a:p>
            <a:pPr marL="285750" indent="-285750">
              <a:buFont typeface="Arial" panose="020B0604020202020204" pitchFamily="34" charset="0"/>
              <a:buChar char="•"/>
            </a:pPr>
            <a:r>
              <a:rPr lang="sv-SE" dirty="0"/>
              <a:t>Vidare behandling av tvättvattnet behövs (t ex genom skumflotation och destruktion)</a:t>
            </a:r>
          </a:p>
        </p:txBody>
      </p:sp>
      <p:sp>
        <p:nvSpPr>
          <p:cNvPr id="10" name="TextBox 9">
            <a:extLst>
              <a:ext uri="{FF2B5EF4-FFF2-40B4-BE49-F238E27FC236}">
                <a16:creationId xmlns:a16="http://schemas.microsoft.com/office/drawing/2014/main" id="{D55BC808-51F6-11C1-9BEE-F66D4E660CB9}"/>
              </a:ext>
            </a:extLst>
          </p:cNvPr>
          <p:cNvSpPr txBox="1"/>
          <p:nvPr/>
        </p:nvSpPr>
        <p:spPr>
          <a:xfrm>
            <a:off x="404206" y="4891755"/>
            <a:ext cx="4388231" cy="1477328"/>
          </a:xfrm>
          <a:prstGeom prst="rect">
            <a:avLst/>
          </a:prstGeom>
          <a:noFill/>
        </p:spPr>
        <p:txBody>
          <a:bodyPr wrap="square" rtlCol="0">
            <a:spAutoFit/>
          </a:bodyPr>
          <a:lstStyle/>
          <a:p>
            <a:pPr marL="285750" indent="-285750">
              <a:buFont typeface="Arial" panose="020B0604020202020204" pitchFamily="34" charset="0"/>
              <a:buChar char="•"/>
            </a:pPr>
            <a:r>
              <a:rPr lang="sv-SE" dirty="0"/>
              <a:t>De flesta PFAS kan lakas enbart med vatten med mindre pH justeringar </a:t>
            </a:r>
          </a:p>
          <a:p>
            <a:pPr marL="285750" indent="-285750">
              <a:buFont typeface="Arial" panose="020B0604020202020204" pitchFamily="34" charset="0"/>
              <a:buChar char="•"/>
            </a:pPr>
            <a:r>
              <a:rPr lang="sv-SE" dirty="0"/>
              <a:t>Befintliga jordtvättanläggningar kan anpassas</a:t>
            </a:r>
          </a:p>
          <a:p>
            <a:pPr marL="285750" indent="-285750">
              <a:buFont typeface="Arial" panose="020B0604020202020204" pitchFamily="34" charset="0"/>
              <a:buChar char="•"/>
            </a:pPr>
            <a:r>
              <a:rPr lang="sv-SE" dirty="0"/>
              <a:t>Renad jord kan återanvändas</a:t>
            </a:r>
          </a:p>
        </p:txBody>
      </p:sp>
    </p:spTree>
    <p:extLst>
      <p:ext uri="{BB962C8B-B14F-4D97-AF65-F5344CB8AC3E}">
        <p14:creationId xmlns:p14="http://schemas.microsoft.com/office/powerpoint/2010/main" val="1797438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1458</TotalTime>
  <Words>1585</Words>
  <Application>Microsoft Office PowerPoint</Application>
  <PresentationFormat>On-screen Show (4:3)</PresentationFormat>
  <Paragraphs>170</Paragraphs>
  <Slides>12</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Arial</vt:lpstr>
      <vt:lpstr>Calibri</vt:lpstr>
      <vt:lpstr>Calibri Light</vt:lpstr>
      <vt:lpstr>Times New Roman</vt:lpstr>
      <vt:lpstr>Office Theme</vt:lpstr>
      <vt:lpstr>Microsoft Visio Drawing</vt:lpstr>
      <vt:lpstr>BEHANDLING AV PFAS FÖRORENADE MASSOR INNAN DEPONERING ELLER ÅTERANVÄNDNING  Kunskapssammanställning</vt:lpstr>
      <vt:lpstr>Metod och avgränsning </vt:lpstr>
      <vt:lpstr>PFAS: Per- och polyfluorerade alkylsubstanser</vt:lpstr>
      <vt:lpstr>PowerPoint Presentation</vt:lpstr>
      <vt:lpstr>Fasta avfall innehållande PFAS</vt:lpstr>
      <vt:lpstr>ÅTGÄRDER PÅ DEPONIER  Behandlingsteknik för PFAS-förorenade massor</vt:lpstr>
      <vt:lpstr>PowerPoint Presentation</vt:lpstr>
      <vt:lpstr>Stabilisering med kolhaltiga tillsatser</vt:lpstr>
      <vt:lpstr>Avlägsnande av PFAS genom tvätt</vt:lpstr>
      <vt:lpstr>Termisk behandling –  låg/högtemperatur termisk desorption</vt:lpstr>
      <vt:lpstr>Sammanfattning av de flesta befintliga behandlingsmetoderna för fast PFAS-avfall finns i rapportens Tabell 1:</vt:lpstr>
      <vt:lpstr>Summering och Rekommendationer </vt:lpstr>
    </vt:vector>
  </TitlesOfParts>
  <Company>Luleå tekniska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BEHANDLING AV PFAS FÖRORENADE MASSOR INNAN DEPONERING ELLER ÅTERANVÄNDNING Kunskapssammanställning</dc:title>
  <dc:creator>Jurate Kumpiene</dc:creator>
  <cp:lastModifiedBy>Jurate Kumpiene</cp:lastModifiedBy>
  <cp:revision>22</cp:revision>
  <dcterms:created xsi:type="dcterms:W3CDTF">2023-07-30T09:40:50Z</dcterms:created>
  <dcterms:modified xsi:type="dcterms:W3CDTF">2023-07-31T10:00:13Z</dcterms:modified>
</cp:coreProperties>
</file>