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64" r:id="rId5"/>
    <p:sldId id="265" r:id="rId6"/>
    <p:sldId id="270" r:id="rId7"/>
    <p:sldId id="266" r:id="rId8"/>
    <p:sldId id="271" r:id="rId9"/>
    <p:sldId id="267" r:id="rId10"/>
    <p:sldId id="272" r:id="rId11"/>
    <p:sldId id="268" r:id="rId12"/>
    <p:sldId id="269"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0B3F1-184E-4976-80C9-82AB0D5B1F23}" v="151" dt="2023-05-03T15:00:36.1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113" autoAdjust="0"/>
  </p:normalViewPr>
  <p:slideViewPr>
    <p:cSldViewPr snapToGrid="0" snapToObjects="1">
      <p:cViewPr varScale="1">
        <p:scale>
          <a:sx n="91" d="100"/>
          <a:sy n="91" d="100"/>
        </p:scale>
        <p:origin x="208" y="6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2023-06-22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260609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6</a:t>
            </a:fld>
            <a:endParaRPr lang="sv-SE"/>
          </a:p>
        </p:txBody>
      </p:sp>
    </p:spTree>
    <p:extLst>
      <p:ext uri="{BB962C8B-B14F-4D97-AF65-F5344CB8AC3E}">
        <p14:creationId xmlns:p14="http://schemas.microsoft.com/office/powerpoint/2010/main" val="212856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7</a:t>
            </a:fld>
            <a:endParaRPr lang="sv-SE"/>
          </a:p>
        </p:txBody>
      </p:sp>
    </p:spTree>
    <p:extLst>
      <p:ext uri="{BB962C8B-B14F-4D97-AF65-F5344CB8AC3E}">
        <p14:creationId xmlns:p14="http://schemas.microsoft.com/office/powerpoint/2010/main" val="129724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9</a:t>
            </a:fld>
            <a:endParaRPr lang="sv-SE"/>
          </a:p>
        </p:txBody>
      </p:sp>
    </p:spTree>
    <p:extLst>
      <p:ext uri="{BB962C8B-B14F-4D97-AF65-F5344CB8AC3E}">
        <p14:creationId xmlns:p14="http://schemas.microsoft.com/office/powerpoint/2010/main" val="504699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avfallsverige.s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2023:16</a:t>
            </a:r>
          </a:p>
        </p:txBody>
      </p:sp>
      <p:sp>
        <p:nvSpPr>
          <p:cNvPr id="3" name="Rubrik 2"/>
          <p:cNvSpPr>
            <a:spLocks noGrp="1"/>
          </p:cNvSpPr>
          <p:nvPr>
            <p:ph type="title"/>
          </p:nvPr>
        </p:nvSpPr>
        <p:spPr/>
        <p:txBody>
          <a:bodyPr>
            <a:normAutofit/>
          </a:bodyPr>
          <a:lstStyle/>
          <a:p>
            <a:r>
              <a:rPr lang="sv-SE" sz="4000" dirty="0"/>
              <a:t>Kolinlagring av biogödsel</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Juni 2023</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a:xfrm>
            <a:off x="507234" y="512763"/>
            <a:ext cx="7016827" cy="637410"/>
          </a:xfrm>
        </p:spPr>
        <p:txBody>
          <a:bodyPr anchor="ctr">
            <a:normAutofit/>
          </a:bodyPr>
          <a:lstStyle/>
          <a:p>
            <a:r>
              <a:rPr lang="sv-SE" dirty="0"/>
              <a:t>Projektinformation</a:t>
            </a:r>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4258203"/>
          </a:xfrm>
        </p:spPr>
        <p:txBody>
          <a:bodyPr rtlCol="0">
            <a:normAutofit/>
          </a:bodyPr>
          <a:lstStyle/>
          <a:p>
            <a:r>
              <a:rPr lang="sv-SE" dirty="0"/>
              <a:t>Genomförare:</a:t>
            </a:r>
          </a:p>
          <a:p>
            <a:r>
              <a:rPr lang="sv-SE" dirty="0"/>
              <a:t>2050 Consulting AB</a:t>
            </a:r>
          </a:p>
          <a:p>
            <a:endParaRPr lang="sv-SE" dirty="0"/>
          </a:p>
          <a:p>
            <a:r>
              <a:rPr lang="sv-SE" dirty="0"/>
              <a:t>Projektledare:</a:t>
            </a:r>
          </a:p>
          <a:p>
            <a:r>
              <a:rPr lang="sv-SE" dirty="0"/>
              <a:t>Elisabeth </a:t>
            </a:r>
            <a:r>
              <a:rPr lang="sv-SE" dirty="0" err="1"/>
              <a:t>Ilskog</a:t>
            </a:r>
            <a:r>
              <a:rPr lang="sv-SE" dirty="0"/>
              <a:t>, 2050 Consulting AB</a:t>
            </a:r>
          </a:p>
          <a:p>
            <a:endParaRPr lang="sv-SE" dirty="0"/>
          </a:p>
          <a:p>
            <a:r>
              <a:rPr lang="sv-SE" dirty="0"/>
              <a:t>Finansiär(er):</a:t>
            </a:r>
          </a:p>
          <a:p>
            <a:r>
              <a:rPr lang="sv-SE" dirty="0"/>
              <a:t>Avfall Sverige</a:t>
            </a:r>
          </a:p>
        </p:txBody>
      </p:sp>
      <p:sp>
        <p:nvSpPr>
          <p:cNvPr id="3" name="Platshållare för bild 2">
            <a:extLst>
              <a:ext uri="{FF2B5EF4-FFF2-40B4-BE49-F238E27FC236}">
                <a16:creationId xmlns:a16="http://schemas.microsoft.com/office/drawing/2014/main" id="{A268B416-57EA-0AC6-03CD-C9D7B55DDCC6}"/>
              </a:ext>
            </a:extLst>
          </p:cNvPr>
          <p:cNvSpPr>
            <a:spLocks noGrp="1"/>
          </p:cNvSpPr>
          <p:nvPr>
            <p:ph type="pic" sz="quarter" idx="12"/>
          </p:nvPr>
        </p:nvSpPr>
        <p:spPr/>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507234" y="1525060"/>
            <a:ext cx="6164263" cy="4258203"/>
          </a:xfrm>
        </p:spPr>
        <p:txBody>
          <a:bodyPr>
            <a:normAutofit/>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Arial" panose="020B0604020202020204" pitchFamily="34" charset="0"/>
              </a:rPr>
              <a:t>Rötning av organiskt avfall är en avfallsbehandling med flera positiva systemeffekter. </a:t>
            </a:r>
          </a:p>
          <a:p>
            <a:pPr>
              <a:lnSpc>
                <a:spcPct val="107000"/>
              </a:lnSpc>
              <a:spcAft>
                <a:spcPts val="800"/>
              </a:spcAft>
            </a:pPr>
            <a:r>
              <a:rPr lang="sv-SE" dirty="0">
                <a:latin typeface="Calibri" panose="020F0502020204030204" pitchFamily="34" charset="0"/>
                <a:cs typeface="Arial" panose="020B0604020202020204" pitchFamily="34" charset="0"/>
              </a:rPr>
              <a:t>Men hur betydelsefullt är biogödselns kolinlagrande effekt? </a:t>
            </a:r>
            <a:endParaRPr lang="sv-SE" sz="2400" dirty="0"/>
          </a:p>
          <a:p>
            <a:pPr>
              <a:lnSpc>
                <a:spcPct val="107000"/>
              </a:lnSpc>
              <a:spcAft>
                <a:spcPts val="800"/>
              </a:spcAft>
            </a:pPr>
            <a:r>
              <a:rPr lang="sv-SE" i="1" dirty="0">
                <a:effectLst/>
                <a:latin typeface="Calibri" panose="020F0502020204030204" pitchFamily="34" charset="0"/>
                <a:ea typeface="Calibri" panose="020F0502020204030204" pitchFamily="34" charset="0"/>
                <a:cs typeface="Arial" panose="020B0604020202020204" pitchFamily="34" charset="0"/>
              </a:rPr>
              <a:t>Rapportens syfte är att undersöka och beskriva forskningsläget kring kolinlagringspotentialen i biogödsel, identifiera eventuella kunskapsluckor samt ge en överblick över pågående policyinitiativ inom EU kopplat till kolinlagring. </a:t>
            </a:r>
            <a:endParaRPr lang="sv-SE" i="1" dirty="0">
              <a:latin typeface="Calibri" panose="020F0502020204030204" pitchFamily="34" charset="0"/>
              <a:ea typeface="Calibri" panose="020F0502020204030204" pitchFamily="34" charset="0"/>
              <a:cs typeface="Arial" panose="020B0604020202020204" pitchFamily="34" charset="0"/>
            </a:endParaRPr>
          </a:p>
        </p:txBody>
      </p:sp>
      <p:pic>
        <p:nvPicPr>
          <p:cNvPr id="4" name="Platshållare för bild 11" descr="En bild som visar himmel, utomhus, träd&#10;&#10;Automatiskt genererad beskrivning">
            <a:extLst>
              <a:ext uri="{FF2B5EF4-FFF2-40B4-BE49-F238E27FC236}">
                <a16:creationId xmlns:a16="http://schemas.microsoft.com/office/drawing/2014/main" id="{1D23948F-B311-5147-7550-A4B417046AAD}"/>
              </a:ext>
            </a:extLst>
          </p:cNvPr>
          <p:cNvPicPr>
            <a:picLocks noChangeAspect="1"/>
          </p:cNvPicPr>
          <p:nvPr/>
        </p:nvPicPr>
        <p:blipFill>
          <a:blip r:embed="rId3"/>
          <a:srcRect l="20779" r="20779"/>
          <a:stretch>
            <a:fillRect/>
          </a:stretch>
        </p:blipFill>
        <p:spPr>
          <a:xfrm>
            <a:off x="7914025" y="1549930"/>
            <a:ext cx="3734330" cy="4258203"/>
          </a:xfrm>
          <a:prstGeom prst="rect">
            <a:avLst/>
          </a:prstGeom>
        </p:spPr>
      </p:pic>
    </p:spTree>
    <p:extLst>
      <p:ext uri="{BB962C8B-B14F-4D97-AF65-F5344CB8AC3E}">
        <p14:creationId xmlns:p14="http://schemas.microsoft.com/office/powerpoint/2010/main" val="29772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lstStyle/>
          <a:p>
            <a:endParaRPr lang="sv-SE" dirty="0"/>
          </a:p>
          <a:p>
            <a:pPr marL="342900" indent="-342900">
              <a:buFont typeface="Arial" panose="020B0604020202020204" pitchFamily="34" charset="0"/>
              <a:buChar char="•"/>
            </a:pPr>
            <a:endParaRPr lang="sv-SE" dirty="0"/>
          </a:p>
        </p:txBody>
      </p:sp>
      <p:pic>
        <p:nvPicPr>
          <p:cNvPr id="6" name="Platshållare för bild 5" descr="En bild som visar inomhus, växel, flera, läder&#10;&#10;Automatiskt genererad beskrivning">
            <a:extLst>
              <a:ext uri="{FF2B5EF4-FFF2-40B4-BE49-F238E27FC236}">
                <a16:creationId xmlns:a16="http://schemas.microsoft.com/office/drawing/2014/main" id="{DCC875BE-EA34-AED4-8380-A01E3673EA9A}"/>
              </a:ext>
            </a:extLst>
          </p:cNvPr>
          <p:cNvPicPr>
            <a:picLocks noGrp="1" noChangeAspect="1"/>
          </p:cNvPicPr>
          <p:nvPr>
            <p:ph type="pic" sz="quarter" idx="12"/>
          </p:nvPr>
        </p:nvPicPr>
        <p:blipFill>
          <a:blip r:embed="rId2"/>
          <a:srcRect l="17126" r="17126"/>
          <a:stretch>
            <a:fillRect/>
          </a:stretch>
        </p:blipFill>
        <p:spPr/>
      </p:pic>
      <p:sp>
        <p:nvSpPr>
          <p:cNvPr id="8" name="textruta 7">
            <a:extLst>
              <a:ext uri="{FF2B5EF4-FFF2-40B4-BE49-F238E27FC236}">
                <a16:creationId xmlns:a16="http://schemas.microsoft.com/office/drawing/2014/main" id="{618D2851-B2D6-B9C7-088C-AB49223CD9A4}"/>
              </a:ext>
            </a:extLst>
          </p:cNvPr>
          <p:cNvSpPr txBox="1"/>
          <p:nvPr/>
        </p:nvSpPr>
        <p:spPr>
          <a:xfrm>
            <a:off x="515935" y="1397530"/>
            <a:ext cx="6257397" cy="456483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sv-SE" sz="2400" b="0" i="0" u="none" strike="noStrike" kern="1200" cap="none" spc="0" normalizeH="0" baseline="0" noProof="0" dirty="0">
                <a:ln>
                  <a:noFill/>
                </a:ln>
                <a:solidFill>
                  <a:srgbClr val="007079"/>
                </a:solidFill>
                <a:effectLst/>
                <a:uLnTx/>
                <a:uFillTx/>
                <a:latin typeface="Georgia"/>
              </a:rPr>
              <a:t>Betydelsen av kol i marken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err="1">
                <a:ln>
                  <a:noFill/>
                </a:ln>
                <a:solidFill>
                  <a:srgbClr val="007079"/>
                </a:solidFill>
                <a:effectLst/>
                <a:uLnTx/>
                <a:uFillTx/>
                <a:latin typeface="Georgia"/>
              </a:rPr>
              <a:t>Jordhälsa</a:t>
            </a:r>
            <a:r>
              <a:rPr kumimoji="0" lang="sv-SE" sz="2000" b="0" i="0" u="none" strike="noStrike" kern="1200" cap="none" spc="0" normalizeH="0" baseline="0" noProof="0" dirty="0">
                <a:ln>
                  <a:noFill/>
                </a:ln>
                <a:solidFill>
                  <a:srgbClr val="007079"/>
                </a:solidFill>
                <a:effectLst/>
                <a:uLnTx/>
                <a:uFillTx/>
                <a:latin typeface="Georgia"/>
              </a:rPr>
              <a:t> och livsmedelsproduktion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7079"/>
                </a:solidFill>
                <a:effectLst/>
                <a:uLnTx/>
                <a:uFillTx/>
                <a:latin typeface="Georgia"/>
              </a:rPr>
              <a:t>Kol i mark som klimatrelaterad åtgärd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007079"/>
              </a:solidFill>
              <a:effectLst/>
              <a:uLnTx/>
              <a:uFillTx/>
              <a:latin typeface="Georgia"/>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sv-SE" sz="2400" b="0" i="0" u="none" strike="noStrike" kern="1200" cap="none" spc="0" normalizeH="0" baseline="0" noProof="0" dirty="0">
                <a:ln>
                  <a:noFill/>
                </a:ln>
                <a:solidFill>
                  <a:srgbClr val="007079"/>
                </a:solidFill>
                <a:effectLst/>
                <a:uLnTx/>
                <a:uFillTx/>
                <a:latin typeface="Georgia"/>
              </a:rPr>
              <a:t>Vad avgör hur mycket kol som finns i marken?</a:t>
            </a:r>
          </a:p>
          <a:p>
            <a:pPr marL="342900" indent="-342900">
              <a:lnSpc>
                <a:spcPct val="90000"/>
              </a:lnSpc>
              <a:spcBef>
                <a:spcPts val="500"/>
              </a:spcBef>
              <a:buFont typeface="Arial" panose="020B0604020202020204" pitchFamily="34" charset="0"/>
              <a:buChar char="•"/>
              <a:defRPr/>
            </a:pPr>
            <a:r>
              <a:rPr kumimoji="0" lang="sv-SE" sz="2000" b="0" i="0" u="none" strike="noStrike" kern="1200" cap="none" spc="0" normalizeH="0" baseline="0" noProof="0" dirty="0">
                <a:ln>
                  <a:noFill/>
                </a:ln>
                <a:solidFill>
                  <a:srgbClr val="007079"/>
                </a:solidFill>
                <a:effectLst/>
                <a:uLnTx/>
                <a:uFillTx/>
                <a:latin typeface="Georgia"/>
              </a:rPr>
              <a:t>Kolpooler i balans och hur vi kan påverka balansen positivt genom att öka tillförseln av organiskt kol samt minska förlusterna</a:t>
            </a:r>
          </a:p>
          <a:p>
            <a:pPr marL="342900" indent="-342900">
              <a:lnSpc>
                <a:spcPct val="90000"/>
              </a:lnSpc>
              <a:spcBef>
                <a:spcPts val="500"/>
              </a:spcBef>
              <a:buFont typeface="Arial" panose="020B0604020202020204" pitchFamily="34" charset="0"/>
              <a:buChar char="•"/>
              <a:defRPr/>
            </a:pPr>
            <a:r>
              <a:rPr lang="sv-SE" sz="2000" dirty="0">
                <a:solidFill>
                  <a:srgbClr val="007079"/>
                </a:solidFill>
                <a:latin typeface="Georgia"/>
              </a:rPr>
              <a:t>B</a:t>
            </a:r>
            <a:r>
              <a:rPr kumimoji="0" lang="sv-SE" sz="2000" b="0" i="0" u="none" strike="noStrike" kern="1200" cap="none" spc="0" normalizeH="0" baseline="0" noProof="0" dirty="0" err="1">
                <a:ln>
                  <a:noFill/>
                </a:ln>
                <a:solidFill>
                  <a:srgbClr val="007079"/>
                </a:solidFill>
                <a:effectLst/>
                <a:uLnTx/>
                <a:uFillTx/>
                <a:latin typeface="Georgia"/>
              </a:rPr>
              <a:t>idrag</a:t>
            </a:r>
            <a:r>
              <a:rPr kumimoji="0" lang="sv-SE" sz="2000" b="0" i="0" u="none" strike="noStrike" kern="1200" cap="none" spc="0" normalizeH="0" baseline="0" noProof="0" dirty="0">
                <a:ln>
                  <a:noFill/>
                </a:ln>
                <a:solidFill>
                  <a:srgbClr val="007079"/>
                </a:solidFill>
                <a:effectLst/>
                <a:uLnTx/>
                <a:uFillTx/>
                <a:latin typeface="Georgia"/>
              </a:rPr>
              <a:t> till nettokolinlagring genom mängden tillfört kol, det tillförda kolets stabilitet och effekten på befintligt </a:t>
            </a:r>
            <a:r>
              <a:rPr kumimoji="0" lang="sv-SE" sz="2000" b="0" i="0" u="none" strike="noStrike" kern="1200" cap="none" spc="0" normalizeH="0" baseline="0" noProof="0" dirty="0" err="1">
                <a:ln>
                  <a:noFill/>
                </a:ln>
                <a:solidFill>
                  <a:srgbClr val="007079"/>
                </a:solidFill>
                <a:effectLst/>
                <a:uLnTx/>
                <a:uFillTx/>
                <a:latin typeface="Georgia"/>
              </a:rPr>
              <a:t>markkol</a:t>
            </a:r>
            <a:endParaRPr kumimoji="0" lang="sv-SE" sz="2000" b="0" i="0" u="none" strike="noStrike" kern="1200" cap="none" spc="0" normalizeH="0" baseline="0" noProof="0" dirty="0">
              <a:ln>
                <a:noFill/>
              </a:ln>
              <a:solidFill>
                <a:srgbClr val="007079"/>
              </a:solidFill>
              <a:effectLst/>
              <a:uLnTx/>
              <a:uFillTx/>
              <a:latin typeface="Georgia"/>
            </a:endParaRPr>
          </a:p>
          <a:p>
            <a:pPr marL="1257300" lvl="2" indent="-342900">
              <a:lnSpc>
                <a:spcPct val="90000"/>
              </a:lnSpc>
              <a:spcBef>
                <a:spcPts val="500"/>
              </a:spcBef>
              <a:buFont typeface="Arial" panose="020B0604020202020204" pitchFamily="34" charset="0"/>
              <a:buChar char="•"/>
              <a:defRPr/>
            </a:pPr>
            <a:endParaRPr kumimoji="0" lang="sv-SE" sz="1600" b="0" i="0" u="none" strike="noStrike" kern="1200" cap="none" spc="0" normalizeH="0" baseline="0" noProof="0" dirty="0">
              <a:ln>
                <a:noFill/>
              </a:ln>
              <a:solidFill>
                <a:srgbClr val="007079"/>
              </a:solidFill>
              <a:effectLst/>
              <a:uLnTx/>
              <a:uFillTx/>
              <a:latin typeface="Georgia"/>
              <a:ea typeface="+mn-ea"/>
              <a:cs typeface="+mn-cs"/>
            </a:endParaRPr>
          </a:p>
        </p:txBody>
      </p:sp>
    </p:spTree>
    <p:extLst>
      <p:ext uri="{BB962C8B-B14F-4D97-AF65-F5344CB8AC3E}">
        <p14:creationId xmlns:p14="http://schemas.microsoft.com/office/powerpoint/2010/main" val="10707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a:xfrm>
            <a:off x="481117" y="578128"/>
            <a:ext cx="11229765" cy="637410"/>
          </a:xfrm>
        </p:spPr>
        <p:txBody>
          <a:bodyPr>
            <a:normAutofit fontScale="90000"/>
          </a:bodyPr>
          <a:lstStyle/>
          <a:p>
            <a:r>
              <a:rPr lang="sv-SE" sz="3200" dirty="0"/>
              <a:t>Bakgrund </a:t>
            </a:r>
            <a:br>
              <a:rPr lang="sv-SE" sz="3200" dirty="0"/>
            </a:br>
            <a:r>
              <a:rPr lang="sv-SE" sz="2200" dirty="0"/>
              <a:t>– varför är det utmanande att utvärdera kolinlagringspotentialen?</a:t>
            </a:r>
            <a:endParaRPr lang="sv-SE" dirty="0"/>
          </a:p>
        </p:txBody>
      </p:sp>
      <p:sp>
        <p:nvSpPr>
          <p:cNvPr id="8" name="textruta 7">
            <a:extLst>
              <a:ext uri="{FF2B5EF4-FFF2-40B4-BE49-F238E27FC236}">
                <a16:creationId xmlns:a16="http://schemas.microsoft.com/office/drawing/2014/main" id="{618D2851-B2D6-B9C7-088C-AB49223CD9A4}"/>
              </a:ext>
            </a:extLst>
          </p:cNvPr>
          <p:cNvSpPr txBox="1"/>
          <p:nvPr/>
        </p:nvSpPr>
        <p:spPr>
          <a:xfrm>
            <a:off x="635922" y="1679903"/>
            <a:ext cx="9747201" cy="93205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sv-SE" sz="2000" b="0" i="0" u="none" strike="noStrike" kern="1200" cap="none" spc="0" normalizeH="0" baseline="0" noProof="0" dirty="0">
                <a:ln>
                  <a:noFill/>
                </a:ln>
                <a:solidFill>
                  <a:srgbClr val="007079"/>
                </a:solidFill>
                <a:effectLst/>
                <a:uLnTx/>
                <a:uFillTx/>
                <a:latin typeface="Georgia"/>
                <a:ea typeface="+mn-ea"/>
                <a:cs typeface="+mn-cs"/>
              </a:rPr>
              <a:t>Det finns många variationer på grund av sammansättning (inneboende stabilitet) och i den miljö som kolet placeras</a:t>
            </a:r>
          </a:p>
          <a:p>
            <a:pPr marL="1257300" lvl="2" indent="-342900">
              <a:lnSpc>
                <a:spcPct val="90000"/>
              </a:lnSpc>
              <a:spcBef>
                <a:spcPts val="500"/>
              </a:spcBef>
              <a:buFont typeface="Arial" panose="020B0604020202020204" pitchFamily="34" charset="0"/>
              <a:buChar char="•"/>
              <a:defRPr/>
            </a:pPr>
            <a:endParaRPr kumimoji="0" lang="sv-SE" sz="1600" b="0" i="0" u="none" strike="noStrike" kern="1200" cap="none" spc="0" normalizeH="0" baseline="0" noProof="0" dirty="0">
              <a:ln>
                <a:noFill/>
              </a:ln>
              <a:solidFill>
                <a:srgbClr val="007079"/>
              </a:solidFill>
              <a:effectLst/>
              <a:uLnTx/>
              <a:uFillTx/>
              <a:latin typeface="Georgia"/>
              <a:ea typeface="+mn-ea"/>
              <a:cs typeface="+mn-cs"/>
            </a:endParaRPr>
          </a:p>
        </p:txBody>
      </p:sp>
      <p:sp>
        <p:nvSpPr>
          <p:cNvPr id="4" name="textruta 3">
            <a:extLst>
              <a:ext uri="{FF2B5EF4-FFF2-40B4-BE49-F238E27FC236}">
                <a16:creationId xmlns:a16="http://schemas.microsoft.com/office/drawing/2014/main" id="{F7BABAF6-2581-3AA0-98D0-D463C6F5B5E3}"/>
              </a:ext>
            </a:extLst>
          </p:cNvPr>
          <p:cNvSpPr txBox="1"/>
          <p:nvPr/>
        </p:nvSpPr>
        <p:spPr>
          <a:xfrm>
            <a:off x="704824" y="3697447"/>
            <a:ext cx="6489197" cy="65505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sv-SE" sz="2000" b="0" i="0" u="none" strike="noStrike" kern="1200" cap="none" spc="0" normalizeH="0" baseline="0" noProof="0" dirty="0">
                <a:ln>
                  <a:noFill/>
                </a:ln>
                <a:solidFill>
                  <a:srgbClr val="007079"/>
                </a:solidFill>
                <a:effectLst/>
                <a:uLnTx/>
                <a:uFillTx/>
                <a:latin typeface="Georgia"/>
                <a:ea typeface="+mn-ea"/>
                <a:cs typeface="+mn-cs"/>
              </a:rPr>
              <a:t>Och det är väldigt långa tidsspann man vill utvärdera</a:t>
            </a:r>
          </a:p>
          <a:p>
            <a:pPr marL="1257300" lvl="2" indent="-342900">
              <a:lnSpc>
                <a:spcPct val="90000"/>
              </a:lnSpc>
              <a:spcBef>
                <a:spcPts val="500"/>
              </a:spcBef>
              <a:buFont typeface="Arial" panose="020B0604020202020204" pitchFamily="34" charset="0"/>
              <a:buChar char="•"/>
              <a:defRPr/>
            </a:pPr>
            <a:endParaRPr kumimoji="0" lang="sv-SE" sz="1600" b="0" i="0" u="none" strike="noStrike" kern="1200" cap="none" spc="0" normalizeH="0" baseline="0" noProof="0" dirty="0">
              <a:ln>
                <a:noFill/>
              </a:ln>
              <a:solidFill>
                <a:srgbClr val="007079"/>
              </a:solidFill>
              <a:effectLst/>
              <a:uLnTx/>
              <a:uFillTx/>
              <a:latin typeface="Georgia"/>
              <a:ea typeface="+mn-ea"/>
              <a:cs typeface="+mn-cs"/>
            </a:endParaRPr>
          </a:p>
        </p:txBody>
      </p:sp>
      <p:pic>
        <p:nvPicPr>
          <p:cNvPr id="5" name="Bildobjekt 4">
            <a:extLst>
              <a:ext uri="{FF2B5EF4-FFF2-40B4-BE49-F238E27FC236}">
                <a16:creationId xmlns:a16="http://schemas.microsoft.com/office/drawing/2014/main" id="{6E55F66E-873A-C81C-1261-67ADE0F00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66" y="2630880"/>
            <a:ext cx="607949" cy="736057"/>
          </a:xfrm>
          <a:prstGeom prst="rect">
            <a:avLst/>
          </a:prstGeom>
        </p:spPr>
      </p:pic>
      <p:pic>
        <p:nvPicPr>
          <p:cNvPr id="7" name="Bildobjekt 6">
            <a:extLst>
              <a:ext uri="{FF2B5EF4-FFF2-40B4-BE49-F238E27FC236}">
                <a16:creationId xmlns:a16="http://schemas.microsoft.com/office/drawing/2014/main" id="{0B1F1B87-F676-D49F-2DFF-A09A9F24D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67" y="2544846"/>
            <a:ext cx="921311" cy="795104"/>
          </a:xfrm>
          <a:prstGeom prst="rect">
            <a:avLst/>
          </a:prstGeom>
        </p:spPr>
      </p:pic>
      <p:pic>
        <p:nvPicPr>
          <p:cNvPr id="10" name="Bildobjekt 9">
            <a:extLst>
              <a:ext uri="{FF2B5EF4-FFF2-40B4-BE49-F238E27FC236}">
                <a16:creationId xmlns:a16="http://schemas.microsoft.com/office/drawing/2014/main" id="{739706E3-55C0-B5C4-101A-241529FC2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019" y="2484875"/>
            <a:ext cx="465872" cy="915046"/>
          </a:xfrm>
          <a:prstGeom prst="rect">
            <a:avLst/>
          </a:prstGeom>
        </p:spPr>
      </p:pic>
      <p:pic>
        <p:nvPicPr>
          <p:cNvPr id="11" name="Bildobjekt 10">
            <a:extLst>
              <a:ext uri="{FF2B5EF4-FFF2-40B4-BE49-F238E27FC236}">
                <a16:creationId xmlns:a16="http://schemas.microsoft.com/office/drawing/2014/main" id="{AC396D7A-A4AC-D88B-1738-23426102B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5119" y="2494592"/>
            <a:ext cx="1094818" cy="857388"/>
          </a:xfrm>
          <a:prstGeom prst="rect">
            <a:avLst/>
          </a:prstGeom>
        </p:spPr>
      </p:pic>
      <p:pic>
        <p:nvPicPr>
          <p:cNvPr id="13" name="Bildobjekt 12">
            <a:extLst>
              <a:ext uri="{FF2B5EF4-FFF2-40B4-BE49-F238E27FC236}">
                <a16:creationId xmlns:a16="http://schemas.microsoft.com/office/drawing/2014/main" id="{C428219C-3A47-E3CC-A2DD-14FFEC016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6482" y="2753924"/>
            <a:ext cx="673035" cy="613013"/>
          </a:xfrm>
          <a:prstGeom prst="rect">
            <a:avLst/>
          </a:prstGeom>
        </p:spPr>
      </p:pic>
      <p:pic>
        <p:nvPicPr>
          <p:cNvPr id="30" name="Bildobjekt 29">
            <a:extLst>
              <a:ext uri="{FF2B5EF4-FFF2-40B4-BE49-F238E27FC236}">
                <a16:creationId xmlns:a16="http://schemas.microsoft.com/office/drawing/2014/main" id="{C8D60FDE-2A74-D0FE-4F43-970EF7CC3F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01046" y="2688942"/>
            <a:ext cx="790056" cy="713796"/>
          </a:xfrm>
          <a:prstGeom prst="rect">
            <a:avLst/>
          </a:prstGeom>
        </p:spPr>
      </p:pic>
      <p:pic>
        <p:nvPicPr>
          <p:cNvPr id="31" name="Bildobjekt 30">
            <a:extLst>
              <a:ext uri="{FF2B5EF4-FFF2-40B4-BE49-F238E27FC236}">
                <a16:creationId xmlns:a16="http://schemas.microsoft.com/office/drawing/2014/main" id="{61D9F3C6-2E05-9AEE-9617-ED6933126C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31055" y="2587779"/>
            <a:ext cx="216943" cy="788401"/>
          </a:xfrm>
          <a:prstGeom prst="rect">
            <a:avLst/>
          </a:prstGeom>
        </p:spPr>
      </p:pic>
      <p:sp>
        <p:nvSpPr>
          <p:cNvPr id="35" name="textruta 34">
            <a:extLst>
              <a:ext uri="{FF2B5EF4-FFF2-40B4-BE49-F238E27FC236}">
                <a16:creationId xmlns:a16="http://schemas.microsoft.com/office/drawing/2014/main" id="{D147B33B-A81F-6DE3-193C-52AA0068C854}"/>
              </a:ext>
            </a:extLst>
          </p:cNvPr>
          <p:cNvSpPr txBox="1"/>
          <p:nvPr/>
        </p:nvSpPr>
        <p:spPr>
          <a:xfrm>
            <a:off x="2450231" y="2816636"/>
            <a:ext cx="293762" cy="369332"/>
          </a:xfrm>
          <a:prstGeom prst="rect">
            <a:avLst/>
          </a:prstGeom>
          <a:noFill/>
        </p:spPr>
        <p:txBody>
          <a:bodyPr wrap="square" rtlCol="0">
            <a:spAutoFit/>
          </a:bodyPr>
          <a:lstStyle/>
          <a:p>
            <a:r>
              <a:rPr lang="sv-SE" dirty="0"/>
              <a:t>+</a:t>
            </a:r>
          </a:p>
        </p:txBody>
      </p:sp>
      <p:sp>
        <p:nvSpPr>
          <p:cNvPr id="36" name="textruta 35">
            <a:extLst>
              <a:ext uri="{FF2B5EF4-FFF2-40B4-BE49-F238E27FC236}">
                <a16:creationId xmlns:a16="http://schemas.microsoft.com/office/drawing/2014/main" id="{8CB97484-0C64-CC8E-2034-949021340C29}"/>
              </a:ext>
            </a:extLst>
          </p:cNvPr>
          <p:cNvSpPr txBox="1"/>
          <p:nvPr/>
        </p:nvSpPr>
        <p:spPr>
          <a:xfrm>
            <a:off x="4005684" y="2884502"/>
            <a:ext cx="293762" cy="369332"/>
          </a:xfrm>
          <a:prstGeom prst="rect">
            <a:avLst/>
          </a:prstGeom>
          <a:noFill/>
        </p:spPr>
        <p:txBody>
          <a:bodyPr wrap="square" rtlCol="0">
            <a:spAutoFit/>
          </a:bodyPr>
          <a:lstStyle/>
          <a:p>
            <a:r>
              <a:rPr lang="sv-SE" dirty="0"/>
              <a:t>=</a:t>
            </a:r>
          </a:p>
        </p:txBody>
      </p:sp>
      <p:pic>
        <p:nvPicPr>
          <p:cNvPr id="40" name="Bildobjekt 39">
            <a:extLst>
              <a:ext uri="{FF2B5EF4-FFF2-40B4-BE49-F238E27FC236}">
                <a16:creationId xmlns:a16="http://schemas.microsoft.com/office/drawing/2014/main" id="{7FB014F0-402F-9443-7422-32A71B4233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3854" y="2299434"/>
            <a:ext cx="482007" cy="1052546"/>
          </a:xfrm>
          <a:prstGeom prst="rect">
            <a:avLst/>
          </a:prstGeom>
        </p:spPr>
      </p:pic>
      <p:cxnSp>
        <p:nvCxnSpPr>
          <p:cNvPr id="49" name="Rak pilkoppling 48">
            <a:extLst>
              <a:ext uri="{FF2B5EF4-FFF2-40B4-BE49-F238E27FC236}">
                <a16:creationId xmlns:a16="http://schemas.microsoft.com/office/drawing/2014/main" id="{57697376-FA87-64EB-3DB9-0AD23AA83D9D}"/>
              </a:ext>
            </a:extLst>
          </p:cNvPr>
          <p:cNvCxnSpPr/>
          <p:nvPr/>
        </p:nvCxnSpPr>
        <p:spPr>
          <a:xfrm>
            <a:off x="5168899" y="3045840"/>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Bildobjekt 49">
            <a:extLst>
              <a:ext uri="{FF2B5EF4-FFF2-40B4-BE49-F238E27FC236}">
                <a16:creationId xmlns:a16="http://schemas.microsoft.com/office/drawing/2014/main" id="{B2230D4D-FA15-2678-05DB-0E869484AE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0961" y="4403309"/>
            <a:ext cx="905694" cy="857846"/>
          </a:xfrm>
          <a:prstGeom prst="rect">
            <a:avLst/>
          </a:prstGeom>
        </p:spPr>
      </p:pic>
      <p:pic>
        <p:nvPicPr>
          <p:cNvPr id="51" name="Bildobjekt 50">
            <a:extLst>
              <a:ext uri="{FF2B5EF4-FFF2-40B4-BE49-F238E27FC236}">
                <a16:creationId xmlns:a16="http://schemas.microsoft.com/office/drawing/2014/main" id="{532DB365-8A7A-D051-0F21-1DCF93E276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5688" y="4152721"/>
            <a:ext cx="709615" cy="646331"/>
          </a:xfrm>
          <a:prstGeom prst="rect">
            <a:avLst/>
          </a:prstGeom>
        </p:spPr>
      </p:pic>
      <p:pic>
        <p:nvPicPr>
          <p:cNvPr id="52" name="Bildobjekt 51">
            <a:extLst>
              <a:ext uri="{FF2B5EF4-FFF2-40B4-BE49-F238E27FC236}">
                <a16:creationId xmlns:a16="http://schemas.microsoft.com/office/drawing/2014/main" id="{9D0D716B-6549-393A-C37B-1D6D37EA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975" y="4336617"/>
            <a:ext cx="956898" cy="825816"/>
          </a:xfrm>
          <a:prstGeom prst="rect">
            <a:avLst/>
          </a:prstGeom>
        </p:spPr>
      </p:pic>
      <p:pic>
        <p:nvPicPr>
          <p:cNvPr id="53" name="Bildobjekt 52">
            <a:extLst>
              <a:ext uri="{FF2B5EF4-FFF2-40B4-BE49-F238E27FC236}">
                <a16:creationId xmlns:a16="http://schemas.microsoft.com/office/drawing/2014/main" id="{46E18A51-CD37-98F0-A37B-E0CF96055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544354" y="4323718"/>
            <a:ext cx="537386" cy="489461"/>
          </a:xfrm>
          <a:prstGeom prst="rect">
            <a:avLst/>
          </a:prstGeom>
        </p:spPr>
      </p:pic>
      <p:sp>
        <p:nvSpPr>
          <p:cNvPr id="54" name="Ned 17">
            <a:extLst>
              <a:ext uri="{FF2B5EF4-FFF2-40B4-BE49-F238E27FC236}">
                <a16:creationId xmlns:a16="http://schemas.microsoft.com/office/drawing/2014/main" id="{856BF030-73C3-3E1D-ECBB-E45E2C6DF74B}"/>
              </a:ext>
            </a:extLst>
          </p:cNvPr>
          <p:cNvSpPr/>
          <p:nvPr/>
        </p:nvSpPr>
        <p:spPr>
          <a:xfrm rot="18088906">
            <a:off x="2215298" y="4613972"/>
            <a:ext cx="169159" cy="148401"/>
          </a:xfrm>
          <a:prstGeom prst="downArrow">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Ned 18">
            <a:extLst>
              <a:ext uri="{FF2B5EF4-FFF2-40B4-BE49-F238E27FC236}">
                <a16:creationId xmlns:a16="http://schemas.microsoft.com/office/drawing/2014/main" id="{ACEE4B0F-EFFB-3694-95BD-8A0293AF35CF}"/>
              </a:ext>
            </a:extLst>
          </p:cNvPr>
          <p:cNvSpPr/>
          <p:nvPr/>
        </p:nvSpPr>
        <p:spPr>
          <a:xfrm rot="4005348">
            <a:off x="4683633" y="4583133"/>
            <a:ext cx="169160" cy="148401"/>
          </a:xfrm>
          <a:prstGeom prst="downArrow">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ruta 56">
            <a:extLst>
              <a:ext uri="{FF2B5EF4-FFF2-40B4-BE49-F238E27FC236}">
                <a16:creationId xmlns:a16="http://schemas.microsoft.com/office/drawing/2014/main" id="{F05A581D-C434-AE8D-B432-5CC08F494519}"/>
              </a:ext>
            </a:extLst>
          </p:cNvPr>
          <p:cNvSpPr txBox="1"/>
          <p:nvPr/>
        </p:nvSpPr>
        <p:spPr>
          <a:xfrm>
            <a:off x="704824" y="5425323"/>
            <a:ext cx="9312210"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sv-SE" sz="1800" b="0" i="0" u="none" strike="noStrike" kern="1200" cap="none" spc="0" normalizeH="0" baseline="0" noProof="0" dirty="0">
                <a:ln>
                  <a:noFill/>
                </a:ln>
                <a:solidFill>
                  <a:srgbClr val="007079"/>
                </a:solidFill>
                <a:effectLst/>
                <a:uLnTx/>
                <a:uFillTx/>
                <a:latin typeface="Georgia"/>
                <a:ea typeface="+mn-ea"/>
                <a:cs typeface="+mn-cs"/>
              </a:rPr>
              <a:t>Fältförsök och Labbförsök, de långa tidsperspektiven måste hanteras med extrapolerande modeller</a:t>
            </a:r>
            <a:endParaRPr kumimoji="0" lang="sv-SE" sz="1400" b="0" i="0" u="none" strike="noStrike" kern="1200" cap="none" spc="0" normalizeH="0" baseline="0" noProof="0" dirty="0">
              <a:ln>
                <a:noFill/>
              </a:ln>
              <a:solidFill>
                <a:srgbClr val="007079"/>
              </a:solidFill>
              <a:effectLst/>
              <a:uLnTx/>
              <a:uFillTx/>
              <a:latin typeface="Georgia"/>
              <a:ea typeface="+mn-ea"/>
              <a:cs typeface="+mn-cs"/>
            </a:endParaRPr>
          </a:p>
        </p:txBody>
      </p:sp>
    </p:spTree>
    <p:extLst>
      <p:ext uri="{BB962C8B-B14F-4D97-AF65-F5344CB8AC3E}">
        <p14:creationId xmlns:p14="http://schemas.microsoft.com/office/powerpoint/2010/main" val="15800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ppt_x"/>
                                          </p:val>
                                        </p:tav>
                                        <p:tav tm="100000">
                                          <p:val>
                                            <p:strVal val="#ppt_x"/>
                                          </p:val>
                                        </p:tav>
                                      </p:tavLst>
                                    </p:anim>
                                    <p:anim calcmode="lin" valueType="num">
                                      <p:cBhvr additive="base">
                                        <p:cTn id="70" dur="500" fill="hold"/>
                                        <p:tgtEl>
                                          <p:spTgt spid="5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36" grpId="0"/>
      <p:bldP spid="54" grpId="0" animBg="1"/>
      <p:bldP spid="55"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endParaRPr lang="sv-SE" dirty="0"/>
          </a:p>
        </p:txBody>
      </p:sp>
      <p:sp>
        <p:nvSpPr>
          <p:cNvPr id="4" name="Platshållare för text 2">
            <a:extLst>
              <a:ext uri="{FF2B5EF4-FFF2-40B4-BE49-F238E27FC236}">
                <a16:creationId xmlns:a16="http://schemas.microsoft.com/office/drawing/2014/main" id="{E76543BA-49F1-7A69-4613-8293CC40D371}"/>
              </a:ext>
            </a:extLst>
          </p:cNvPr>
          <p:cNvSpPr txBox="1">
            <a:spLocks/>
          </p:cNvSpPr>
          <p:nvPr/>
        </p:nvSpPr>
        <p:spPr>
          <a:xfrm>
            <a:off x="515938" y="1397531"/>
            <a:ext cx="7008123" cy="451879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SE" dirty="0"/>
              <a:t>Biogödseln är en biprodukt - en optimering av produkten kommer minska absolut mängd kol i förhållande till ingående biomassa.</a:t>
            </a:r>
          </a:p>
          <a:p>
            <a:pPr marL="342900" indent="-342900">
              <a:buFont typeface="Arial" panose="020B0604020202020204" pitchFamily="34" charset="0"/>
              <a:buChar char="•"/>
            </a:pPr>
            <a:r>
              <a:rPr lang="sv-SE" dirty="0"/>
              <a:t>Referenspunkterna för jämförelse med kompost och </a:t>
            </a:r>
            <a:r>
              <a:rPr lang="sv-SE" dirty="0" err="1"/>
              <a:t>orötat</a:t>
            </a:r>
            <a:r>
              <a:rPr lang="sv-SE" dirty="0"/>
              <a:t> material är viktiga. </a:t>
            </a:r>
          </a:p>
          <a:p>
            <a:pPr marL="342900" indent="-342900">
              <a:buFont typeface="Arial" panose="020B0604020202020204" pitchFamily="34" charset="0"/>
              <a:buChar char="•"/>
            </a:pPr>
            <a:r>
              <a:rPr lang="sv-SE" dirty="0"/>
              <a:t>Organisk tillförsel har potential att öka markens kollager, men biogödsel (till skillnad från kompost) visar tvetydiga resultat, troligen till följd av ökad nedbrytning av markkol på grund av ökad biologisk aktivitet</a:t>
            </a:r>
          </a:p>
          <a:p>
            <a:pPr marL="342900" indent="-342900">
              <a:buFont typeface="Arial" panose="020B0604020202020204" pitchFamily="34" charset="0"/>
              <a:buChar char="•"/>
            </a:pPr>
            <a:r>
              <a:rPr lang="sv-SE" dirty="0"/>
              <a:t>Få studier utvärderar långsiktig kolinlagringspotential av biogödsel. Indikationer:</a:t>
            </a:r>
          </a:p>
          <a:p>
            <a:pPr marL="800100" lvl="1" indent="-342900">
              <a:buFont typeface="Arial" panose="020B0604020202020204" pitchFamily="34" charset="0"/>
              <a:buChar char="•"/>
            </a:pPr>
            <a:r>
              <a:rPr lang="sv-SE" dirty="0" err="1"/>
              <a:t>Biogödslens</a:t>
            </a:r>
            <a:r>
              <a:rPr lang="sv-SE" dirty="0"/>
              <a:t> kolmolekyler är mer stabila</a:t>
            </a:r>
          </a:p>
          <a:p>
            <a:pPr marL="800100" lvl="1" indent="-342900">
              <a:buFont typeface="Arial" panose="020B0604020202020204" pitchFamily="34" charset="0"/>
              <a:buChar char="•"/>
            </a:pPr>
            <a:r>
              <a:rPr lang="sv-SE" dirty="0"/>
              <a:t>Biogödsel tenderar att öka omsättningen av jordens befintliga kollager, vilket ”motverkar” en positiv effekt på markkol i ett kort perspektiv.</a:t>
            </a:r>
          </a:p>
          <a:p>
            <a:pPr marL="342900" indent="-342900">
              <a:buFont typeface="Arial" panose="020B0604020202020204" pitchFamily="34" charset="0"/>
              <a:buChar char="•"/>
            </a:pPr>
            <a:r>
              <a:rPr lang="sv-SE" b="1" dirty="0"/>
              <a:t>Biogödsel kommer bidra positivt till ökat </a:t>
            </a:r>
            <a:r>
              <a:rPr lang="sv-SE" b="1" dirty="0" err="1"/>
              <a:t>markkol</a:t>
            </a:r>
            <a:r>
              <a:rPr lang="sv-SE" b="1" dirty="0"/>
              <a:t>! Hur mycket är oklart, området är mindre utforskat än tex kompost</a:t>
            </a:r>
          </a:p>
          <a:p>
            <a:pPr marL="342900" indent="-342900">
              <a:buFont typeface="Arial" panose="020B0604020202020204" pitchFamily="34" charset="0"/>
              <a:buChar char="•"/>
            </a:pPr>
            <a:endParaRPr lang="sv-SE" dirty="0"/>
          </a:p>
          <a:p>
            <a:endParaRPr lang="sv-SE" dirty="0"/>
          </a:p>
        </p:txBody>
      </p:sp>
      <p:pic>
        <p:nvPicPr>
          <p:cNvPr id="9" name="Platshållare för bild 8" descr="En bild som visar himmel, utomhus, däck, hjul&#10;&#10;Automatiskt genererad beskrivning">
            <a:extLst>
              <a:ext uri="{FF2B5EF4-FFF2-40B4-BE49-F238E27FC236}">
                <a16:creationId xmlns:a16="http://schemas.microsoft.com/office/drawing/2014/main" id="{90CA052B-18EC-1519-CA71-840E6B628DD3}"/>
              </a:ext>
            </a:extLst>
          </p:cNvPr>
          <p:cNvPicPr>
            <a:picLocks noGrp="1" noChangeAspect="1"/>
          </p:cNvPicPr>
          <p:nvPr>
            <p:ph type="pic" sz="quarter" idx="12"/>
          </p:nvPr>
        </p:nvPicPr>
        <p:blipFill>
          <a:blip r:embed="rId3"/>
          <a:srcRect l="20825" r="20825"/>
          <a:stretch>
            <a:fillRect/>
          </a:stretch>
        </p:blipFill>
        <p:spPr/>
      </p:pic>
    </p:spTree>
    <p:extLst>
      <p:ext uri="{BB962C8B-B14F-4D97-AF65-F5344CB8AC3E}">
        <p14:creationId xmlns:p14="http://schemas.microsoft.com/office/powerpoint/2010/main" val="11839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07234" y="1523654"/>
            <a:ext cx="7008123" cy="4258203"/>
          </a:xfrm>
        </p:spPr>
        <p:txBody>
          <a:bodyPr>
            <a:normAutofit/>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endParaRPr lang="sv-SE" dirty="0"/>
          </a:p>
        </p:txBody>
      </p:sp>
      <p:pic>
        <p:nvPicPr>
          <p:cNvPr id="6" name="Platshållare för bild 5" descr="En bild som visar gräs, himmel, utomhus, fält&#10;&#10;Automatiskt genererad beskrivning">
            <a:extLst>
              <a:ext uri="{FF2B5EF4-FFF2-40B4-BE49-F238E27FC236}">
                <a16:creationId xmlns:a16="http://schemas.microsoft.com/office/drawing/2014/main" id="{8207F49D-5B58-3E01-F670-D19F87822AE5}"/>
              </a:ext>
            </a:extLst>
          </p:cNvPr>
          <p:cNvPicPr>
            <a:picLocks noGrp="1" noChangeAspect="1"/>
          </p:cNvPicPr>
          <p:nvPr>
            <p:ph type="pic" sz="quarter" idx="12"/>
          </p:nvPr>
        </p:nvPicPr>
        <p:blipFill>
          <a:blip r:embed="rId3"/>
          <a:srcRect l="35595" r="35595"/>
          <a:stretch>
            <a:fillRect/>
          </a:stretch>
        </p:blipFill>
        <p:spPr/>
      </p:pic>
      <p:sp>
        <p:nvSpPr>
          <p:cNvPr id="4" name="Platshållare för text 2">
            <a:extLst>
              <a:ext uri="{FF2B5EF4-FFF2-40B4-BE49-F238E27FC236}">
                <a16:creationId xmlns:a16="http://schemas.microsoft.com/office/drawing/2014/main" id="{E76543BA-49F1-7A69-4613-8293CC40D371}"/>
              </a:ext>
            </a:extLst>
          </p:cNvPr>
          <p:cNvSpPr txBox="1">
            <a:spLocks/>
          </p:cNvSpPr>
          <p:nvPr/>
        </p:nvSpPr>
        <p:spPr>
          <a:xfrm>
            <a:off x="515938" y="2105537"/>
            <a:ext cx="7008123" cy="42582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SE" dirty="0"/>
              <a:t>Bransch och potentialberäkningar hanterar bristen på bevis för kolinlagringspotential lite olika, men det råder enighet om att mer kunskap behövs.</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ea typeface="Calibri" panose="020F0502020204030204" pitchFamily="34" charset="0"/>
                <a:cs typeface="Arial" panose="020B0604020202020204" pitchFamily="34" charset="0"/>
              </a:rPr>
              <a:t>P</a:t>
            </a:r>
            <a:r>
              <a:rPr lang="sv-SE" dirty="0">
                <a:effectLst/>
                <a:ea typeface="Calibri" panose="020F0502020204030204" pitchFamily="34" charset="0"/>
                <a:cs typeface="Arial" panose="020B0604020202020204" pitchFamily="34" charset="0"/>
              </a:rPr>
              <a:t>olicyinitiativ inom EU kopplar tydligt till kolinlagring, men inget fokus på biogödsel.</a:t>
            </a:r>
            <a:endParaRPr lang="sv-SE" dirty="0"/>
          </a:p>
          <a:p>
            <a:pPr marL="342900" indent="-3429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10937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Slutsatser</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p:txBody>
          <a:bodyPr>
            <a:normAutofit fontScale="85000" lnSpcReduction="10000"/>
          </a:bodyPr>
          <a:lstStyle/>
          <a:p>
            <a:pPr>
              <a:lnSpc>
                <a:spcPct val="107000"/>
              </a:lnSpc>
              <a:spcAft>
                <a:spcPts val="800"/>
              </a:spcAft>
            </a:pPr>
            <a:r>
              <a:rPr lang="sv-SE" sz="1800" dirty="0">
                <a:effectLst/>
                <a:ea typeface="Calibri" panose="020F0502020204030204" pitchFamily="34" charset="0"/>
                <a:cs typeface="Times New Roman" panose="02020603050405020304" pitchFamily="18" charset="0"/>
              </a:rPr>
              <a:t>Stor potential för en positiv effekt på systemnivå för kolbalansen av biogasproduktion. K</a:t>
            </a:r>
            <a:r>
              <a:rPr lang="sv-SE" sz="1800" dirty="0">
                <a:ea typeface="Calibri" panose="020F0502020204030204" pitchFamily="34" charset="0"/>
                <a:cs typeface="Times New Roman" panose="02020603050405020304" pitchFamily="18" charset="0"/>
              </a:rPr>
              <a:t>unskap om </a:t>
            </a:r>
            <a:r>
              <a:rPr lang="sv-SE" sz="1800" dirty="0" err="1">
                <a:ea typeface="Calibri" panose="020F0502020204030204" pitchFamily="34" charset="0"/>
                <a:cs typeface="Times New Roman" panose="02020603050405020304" pitchFamily="18" charset="0"/>
              </a:rPr>
              <a:t>biogödslets</a:t>
            </a:r>
            <a:r>
              <a:rPr lang="sv-SE" sz="1800" dirty="0">
                <a:ea typeface="Calibri" panose="020F0502020204030204" pitchFamily="34" charset="0"/>
                <a:cs typeface="Times New Roman" panose="02020603050405020304" pitchFamily="18" charset="0"/>
              </a:rPr>
              <a:t> bidrag till långsiktig kolinlagring är dock ofullständigt.</a:t>
            </a:r>
          </a:p>
          <a:p>
            <a:pPr marL="742950" lvl="1" indent="-285750">
              <a:lnSpc>
                <a:spcPct val="107000"/>
              </a:lnSpc>
              <a:spcAft>
                <a:spcPts val="800"/>
              </a:spcAft>
              <a:buFont typeface="Wingdings" panose="05000000000000000000" pitchFamily="2" charset="2"/>
              <a:buChar char="Ø"/>
            </a:pPr>
            <a:r>
              <a:rPr lang="sv-SE" sz="1500" dirty="0">
                <a:ea typeface="Calibri" panose="020F0502020204030204" pitchFamily="34" charset="0"/>
                <a:cs typeface="Times New Roman" panose="02020603050405020304" pitchFamily="18" charset="0"/>
              </a:rPr>
              <a:t>Utmaning när </a:t>
            </a:r>
            <a:r>
              <a:rPr lang="sv-SE" sz="1500" dirty="0" err="1">
                <a:ea typeface="Calibri" panose="020F0502020204030204" pitchFamily="34" charset="0"/>
                <a:cs typeface="Times New Roman" panose="02020603050405020304" pitchFamily="18" charset="0"/>
              </a:rPr>
              <a:t>biogödslet</a:t>
            </a:r>
            <a:r>
              <a:rPr lang="sv-SE" sz="1500" dirty="0">
                <a:ea typeface="Calibri" panose="020F0502020204030204" pitchFamily="34" charset="0"/>
                <a:cs typeface="Times New Roman" panose="02020603050405020304" pitchFamily="18" charset="0"/>
              </a:rPr>
              <a:t> ska adresseras i policypåverkan kopplat till </a:t>
            </a:r>
            <a:r>
              <a:rPr lang="sv-SE" sz="1500" dirty="0" err="1">
                <a:ea typeface="Calibri" panose="020F0502020204030204" pitchFamily="34" charset="0"/>
                <a:cs typeface="Times New Roman" panose="02020603050405020304" pitchFamily="18" charset="0"/>
              </a:rPr>
              <a:t>markkol</a:t>
            </a:r>
            <a:endParaRPr lang="sv-SE" sz="1500" dirty="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Ø"/>
            </a:pPr>
            <a:r>
              <a:rPr lang="sv-SE" sz="1500" dirty="0">
                <a:ea typeface="Calibri" panose="020F0502020204030204" pitchFamily="34" charset="0"/>
                <a:cs typeface="Times New Roman" panose="02020603050405020304" pitchFamily="18" charset="0"/>
              </a:rPr>
              <a:t>Det akademiska intresset kommer troligtvis öka framöver.</a:t>
            </a:r>
            <a:endParaRPr lang="sv-SE" sz="15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800" u="sng" dirty="0">
                <a:effectLst/>
                <a:ea typeface="Calibri" panose="020F0502020204030204" pitchFamily="34" charset="0"/>
                <a:cs typeface="Arial" panose="020B0604020202020204" pitchFamily="34" charset="0"/>
              </a:rPr>
              <a:t>Följande områden har identifierats för behov av vidare studier och forskning:</a:t>
            </a:r>
            <a:endParaRPr lang="sv-SE" sz="1800" dirty="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SE" sz="1800" dirty="0">
                <a:effectLst/>
                <a:ea typeface="Calibri" panose="020F0502020204030204" pitchFamily="34" charset="0"/>
                <a:cs typeface="Arial" panose="020B0604020202020204" pitchFamily="34" charset="0"/>
              </a:rPr>
              <a:t>Kunskapsutveckling om biogödselns sammansättning och skillnader mellan olika substrat och processer</a:t>
            </a:r>
          </a:p>
          <a:p>
            <a:pPr marL="342900" lvl="0" indent="-342900">
              <a:lnSpc>
                <a:spcPct val="107000"/>
              </a:lnSpc>
              <a:buFont typeface="Symbol" panose="05050102010706020507" pitchFamily="18" charset="2"/>
              <a:buChar char=""/>
            </a:pPr>
            <a:r>
              <a:rPr lang="sv-SE" sz="1800" dirty="0">
                <a:effectLst/>
                <a:ea typeface="Calibri" panose="020F0502020204030204" pitchFamily="34" charset="0"/>
                <a:cs typeface="Arial" panose="020B0604020202020204" pitchFamily="34" charset="0"/>
              </a:rPr>
              <a:t>Långliggande försök som mäter nedbrytningshastigheten och/eller följer upp koluppbyggnad</a:t>
            </a:r>
          </a:p>
          <a:p>
            <a:pPr marL="342900" lvl="0" indent="-342900">
              <a:lnSpc>
                <a:spcPct val="107000"/>
              </a:lnSpc>
              <a:buFont typeface="Symbol" panose="05050102010706020507" pitchFamily="18" charset="2"/>
              <a:buChar char=""/>
            </a:pPr>
            <a:r>
              <a:rPr lang="sv-SE" sz="1800" dirty="0">
                <a:effectLst/>
                <a:ea typeface="Calibri" panose="020F0502020204030204" pitchFamily="34" charset="0"/>
                <a:cs typeface="Arial" panose="020B0604020202020204" pitchFamily="34" charset="0"/>
              </a:rPr>
              <a:t>Utveckling av modeller för att (baserat på mätresultat) förutspå den långsiktiga stabiliteten i jord</a:t>
            </a:r>
          </a:p>
          <a:p>
            <a:pPr marL="342900" lvl="0" indent="-342900">
              <a:lnSpc>
                <a:spcPct val="107000"/>
              </a:lnSpc>
              <a:spcAft>
                <a:spcPts val="800"/>
              </a:spcAft>
              <a:buFont typeface="Symbol" panose="05050102010706020507" pitchFamily="18" charset="2"/>
              <a:buChar char=""/>
            </a:pPr>
            <a:r>
              <a:rPr lang="sv-SE" sz="1800" dirty="0">
                <a:effectLst/>
                <a:ea typeface="Calibri" panose="020F0502020204030204" pitchFamily="34" charset="0"/>
                <a:cs typeface="Arial" panose="020B0604020202020204" pitchFamily="34" charset="0"/>
              </a:rPr>
              <a:t>Produktutveckling av biogödsel för ökad användarvänlighet och funktion.</a:t>
            </a:r>
          </a:p>
        </p:txBody>
      </p:sp>
      <p:pic>
        <p:nvPicPr>
          <p:cNvPr id="6" name="Platshållare för bild 5" descr="En bild som visar utomhus, himmel, gräs, växt&#10;&#10;Automatiskt genererad beskrivning">
            <a:extLst>
              <a:ext uri="{FF2B5EF4-FFF2-40B4-BE49-F238E27FC236}">
                <a16:creationId xmlns:a16="http://schemas.microsoft.com/office/drawing/2014/main" id="{911E9BAB-5F6C-FDE7-2D6C-16974753D2CB}"/>
              </a:ext>
            </a:extLst>
          </p:cNvPr>
          <p:cNvPicPr>
            <a:picLocks noGrp="1" noChangeAspect="1"/>
          </p:cNvPicPr>
          <p:nvPr>
            <p:ph type="pic" sz="quarter" idx="12"/>
          </p:nvPr>
        </p:nvPicPr>
        <p:blipFill>
          <a:blip r:embed="rId2"/>
          <a:srcRect l="20779" r="20779"/>
          <a:stretch>
            <a:fillRect/>
          </a:stretch>
        </p:blipFill>
        <p:spPr/>
      </p:pic>
    </p:spTree>
    <p:extLst>
      <p:ext uri="{BB962C8B-B14F-4D97-AF65-F5344CB8AC3E}">
        <p14:creationId xmlns:p14="http://schemas.microsoft.com/office/powerpoint/2010/main" val="8717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3"/>
              </a:rPr>
              <a:t>www.avfallsverige.se</a:t>
            </a:r>
            <a:endParaRPr lang="sv-SE" kern="0" dirty="0"/>
          </a:p>
          <a:p>
            <a:endParaRPr lang="sv-SE" kern="0" dirty="0"/>
          </a:p>
          <a:p>
            <a:r>
              <a:rPr lang="sv-SE" kern="0" dirty="0"/>
              <a:t>Mer information om detta projekt kan du få från:</a:t>
            </a:r>
          </a:p>
          <a:p>
            <a:r>
              <a:rPr lang="sv-SE" kern="0" dirty="0"/>
              <a:t>Linn Andersson, rådgivare för biologisk återvinning</a:t>
            </a:r>
          </a:p>
          <a:p>
            <a:r>
              <a:rPr lang="sv-SE" kern="0" dirty="0"/>
              <a:t>E-post: </a:t>
            </a:r>
            <a:r>
              <a:rPr lang="sv-SE" kern="0" dirty="0" err="1"/>
              <a:t>linn.andersson@avfallsverige.se</a:t>
            </a:r>
            <a:endParaRPr lang="sv-SE" kern="0" dirty="0"/>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7DA4B99266D439FCF8A465058A280" ma:contentTypeVersion="17" ma:contentTypeDescription="Create a new document." ma:contentTypeScope="" ma:versionID="0d3819b421a0c81d349f2a005a3287ee">
  <xsd:schema xmlns:xsd="http://www.w3.org/2001/XMLSchema" xmlns:xs="http://www.w3.org/2001/XMLSchema" xmlns:p="http://schemas.microsoft.com/office/2006/metadata/properties" xmlns:ns2="91d0079a-58dd-4fec-845c-7f7af08b7f08" xmlns:ns3="d49158c6-b5e5-44dd-baea-4299a2b33999" targetNamespace="http://schemas.microsoft.com/office/2006/metadata/properties" ma:root="true" ma:fieldsID="ede02ff19b61c631e4839cc5630f9273" ns2:_="" ns3:_="">
    <xsd:import namespace="91d0079a-58dd-4fec-845c-7f7af08b7f08"/>
    <xsd:import namespace="d49158c6-b5e5-44dd-baea-4299a2b339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0079a-58dd-4fec-845c-7f7af08b7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1feeb5-49ae-4e62-bd72-b2be39e694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9158c6-b5e5-44dd-baea-4299a2b339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e627cb-7dfe-4656-91dc-de55566aca07}" ma:internalName="TaxCatchAll" ma:showField="CatchAllData" ma:web="d49158c6-b5e5-44dd-baea-4299a2b339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49158c6-b5e5-44dd-baea-4299a2b33999" xsi:nil="true"/>
    <lcf76f155ced4ddcb4097134ff3c332f xmlns="91d0079a-58dd-4fec-845c-7f7af08b7f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E1F98D-96A8-44AD-B56B-4BC3979CC63D}">
  <ds:schemaRefs>
    <ds:schemaRef ds:uri="http://schemas.microsoft.com/sharepoint/v3/contenttype/forms"/>
  </ds:schemaRefs>
</ds:datastoreItem>
</file>

<file path=customXml/itemProps2.xml><?xml version="1.0" encoding="utf-8"?>
<ds:datastoreItem xmlns:ds="http://schemas.openxmlformats.org/officeDocument/2006/customXml" ds:itemID="{4EC49DD0-C6C3-40F0-9B9C-C954515A6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d0079a-58dd-4fec-845c-7f7af08b7f08"/>
    <ds:schemaRef ds:uri="d49158c6-b5e5-44dd-baea-4299a2b339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BE75E7-E365-4350-BB5C-D03EBDE3AC53}">
  <ds:schemaRefs>
    <ds:schemaRef ds:uri="http://schemas.microsoft.com/office/infopath/2007/PartnerControls"/>
    <ds:schemaRef ds:uri="http://schemas.microsoft.com/office/2006/documentManagement/types"/>
    <ds:schemaRef ds:uri="91d0079a-58dd-4fec-845c-7f7af08b7f08"/>
    <ds:schemaRef ds:uri="http://schemas.openxmlformats.org/package/2006/metadata/core-properties"/>
    <ds:schemaRef ds:uri="http://schemas.microsoft.com/office/2006/metadata/properties"/>
    <ds:schemaRef ds:uri="http://purl.org/dc/terms/"/>
    <ds:schemaRef ds:uri="http://purl.org/dc/dcmitype/"/>
    <ds:schemaRef ds:uri="d49158c6-b5e5-44dd-baea-4299a2b3399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Presentation-Kolinlagring Biogödsel - 20230420</Template>
  <TotalTime>1585</TotalTime>
  <Words>505</Words>
  <Application>Microsoft Macintosh PowerPoint</Application>
  <PresentationFormat>Bredbild</PresentationFormat>
  <Paragraphs>63</Paragraphs>
  <Slides>9</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vt:lpstr>
      <vt:lpstr>Calibri</vt:lpstr>
      <vt:lpstr>Georgia</vt:lpstr>
      <vt:lpstr>Symbol</vt:lpstr>
      <vt:lpstr>Wingdings</vt:lpstr>
      <vt:lpstr>AvfallSverige-mall</vt:lpstr>
      <vt:lpstr>Kolinlagring av biogödsel</vt:lpstr>
      <vt:lpstr>Projektinformation</vt:lpstr>
      <vt:lpstr>Bakgrund</vt:lpstr>
      <vt:lpstr>Bakgrund</vt:lpstr>
      <vt:lpstr>Bakgrund  – varför är det utmanande att utvärdera kolinlagringspotentialen?</vt:lpstr>
      <vt:lpstr>Resultat</vt:lpstr>
      <vt:lpstr>Resultat</vt:lpstr>
      <vt:lpstr>Slutsatser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Kolinlagring av biogödsel</dc:title>
  <dc:creator>Helena Söderqvist</dc:creator>
  <cp:lastModifiedBy>Jessica Christiansen</cp:lastModifiedBy>
  <cp:revision>8</cp:revision>
  <dcterms:created xsi:type="dcterms:W3CDTF">2023-04-19T04:45:02Z</dcterms:created>
  <dcterms:modified xsi:type="dcterms:W3CDTF">2023-06-22T13:22:58Z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0x010100BD57DA4B99266D439FCF8A465058A280</vt:lpwstr>
  </property>
  <property fmtid="{D5CDD505-2E9C-101B-9397-08002B2CF9AE}" pid="3" name="MediaServiceImageTags">
    <vt:lpwstr/>
  </property>
</Properties>
</file>