
<file path=[Content_Types].xml><?xml version="1.0" encoding="utf-8"?>
<Types xmlns="http://schemas.openxmlformats.org/package/2006/content-types">
  <Default Extension="bin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6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2022-12-19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in"/><Relationship Id="rId2" Type="http://schemas.openxmlformats.org/officeDocument/2006/relationships/image" Target="../media/image5.bin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bin"/><Relationship Id="rId2" Type="http://schemas.openxmlformats.org/officeDocument/2006/relationships/image" Target="../media/image8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a.hagel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2022:24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Åtgärder för minskat matsvinn i hushåll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December 2022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Projektinformation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Nicklas Gustavsson, Frida Blad, David </a:t>
            </a:r>
            <a:r>
              <a:rPr lang="sv-SE" sz="2000" dirty="0" err="1">
                <a:solidFill>
                  <a:schemeClr val="tx1"/>
                </a:solidFill>
              </a:rPr>
              <a:t>Althoff</a:t>
            </a:r>
            <a:r>
              <a:rPr lang="sv-SE" sz="2000" dirty="0">
                <a:solidFill>
                  <a:schemeClr val="tx1"/>
                </a:solidFill>
              </a:rPr>
              <a:t> Palm, Kelly Brandt, Evelina Gunnarsson, Clara Leandersson, Fredrik Ström, </a:t>
            </a:r>
            <a:r>
              <a:rPr lang="sv-SE" sz="2000" dirty="0" err="1">
                <a:solidFill>
                  <a:schemeClr val="tx1"/>
                </a:solidFill>
              </a:rPr>
              <a:t>Ramboll</a:t>
            </a:r>
            <a:r>
              <a:rPr lang="sv-SE" sz="2000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Nicklas Gustavsson, </a:t>
            </a:r>
            <a:r>
              <a:rPr lang="sv-SE" sz="2000" dirty="0" err="1">
                <a:solidFill>
                  <a:schemeClr val="tx1"/>
                </a:solidFill>
              </a:rPr>
              <a:t>Ramboll</a:t>
            </a:r>
            <a:r>
              <a:rPr lang="sv-SE" sz="2000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Bakgrund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Hushåll står för den största delen (70%) av livsmedelsavfallet i Sverige, jämfört med exempelvis livsmedelsbutiker (11%) och restauranger/hotell (7%).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Ungefär hälften av livsmedelsavfallet från hushåll är matsvinn, inräknat det som hamnar i avloppet. Samtidigt har fokuset i Sverige hittills inte varit på åtgärder för att minska matsvinnet från hushåll.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Projektet har undersökt </a:t>
            </a:r>
            <a:r>
              <a:rPr lang="sv-SE" i="1" dirty="0"/>
              <a:t>utvärderade </a:t>
            </a:r>
            <a:r>
              <a:rPr lang="sv-SE" dirty="0"/>
              <a:t>åtgärder för att minska matsvinn i hushåll, samt testat utvalda åtgärder på två pågående avfallsminskningsprojekt: Minimeringsmästarna och Avfallssnålt flerbostadshus i Göteborg.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1D8037C-E04A-F645-8BD9-2762DBB785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69615" y="1397530"/>
            <a:ext cx="3734330" cy="4258203"/>
          </a:xfrm>
        </p:spPr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360876-0AB7-4BE0-BCD6-36916889ABE2}"/>
              </a:ext>
            </a:extLst>
          </p:cNvPr>
          <p:cNvGrpSpPr/>
          <p:nvPr/>
        </p:nvGrpSpPr>
        <p:grpSpPr>
          <a:xfrm>
            <a:off x="9762507" y="3644768"/>
            <a:ext cx="2074800" cy="2185257"/>
            <a:chOff x="0" y="0"/>
            <a:chExt cx="914400" cy="914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7537DC-DFC1-41E5-9B24-7C2692C7A785}"/>
                </a:ext>
              </a:extLst>
            </p:cNvPr>
            <p:cNvSpPr/>
            <p:nvPr/>
          </p:nvSpPr>
          <p:spPr>
            <a:xfrm>
              <a:off x="0" y="0"/>
              <a:ext cx="914400" cy="9144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C2C031-C6E1-4924-8214-FF375F705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93507" y="93508"/>
              <a:ext cx="727385" cy="727385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A821425-B223-4940-BAEB-F6F1C54A80CF}"/>
              </a:ext>
            </a:extLst>
          </p:cNvPr>
          <p:cNvGrpSpPr/>
          <p:nvPr/>
        </p:nvGrpSpPr>
        <p:grpSpPr>
          <a:xfrm>
            <a:off x="8157290" y="2105207"/>
            <a:ext cx="2608245" cy="2185257"/>
            <a:chOff x="0" y="0"/>
            <a:chExt cx="9144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F0BC0E-45A1-471F-8F5C-EF66598BC921}"/>
                </a:ext>
              </a:extLst>
            </p:cNvPr>
            <p:cNvSpPr/>
            <p:nvPr/>
          </p:nvSpPr>
          <p:spPr>
            <a:xfrm>
              <a:off x="0" y="0"/>
              <a:ext cx="914400" cy="9144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DF35AFD-B173-4346-985D-BC8C20364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3507" y="93508"/>
              <a:ext cx="727385" cy="727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Utvärderade – och fungerande – åtgärder saknades i stort sett.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Två åtgärder utvecklades i projektet:</a:t>
            </a:r>
          </a:p>
          <a:p>
            <a:pPr marL="914400" lvl="1" indent="-457200">
              <a:buAutoNum type="arabicPeriod"/>
            </a:pPr>
            <a:r>
              <a:rPr lang="sv-SE" dirty="0"/>
              <a:t>Färgkodning av kylskåp 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sv-SE" dirty="0"/>
              <a:t>Färgkodning gav en bättre överblick och potential att minska matsvinnet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sv-SE" dirty="0"/>
              <a:t>Studenter visade att färgkodning kan ge minskat matsvinn (ca 27 %)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Informationskampanj om kylskåpstemperatur och förvaring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sv-SE" dirty="0"/>
              <a:t>Material och termometrar delades ut via dörrknackning En trend av minskat matsvinn efter kampanjen (mätt som totalt matavfall) kunde ses i hälften av de deltagande föreningarna. Resultatet var svårbedömt.</a:t>
            </a:r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59603B4-DD04-0A17-211D-31C52E8C0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060" y="1141029"/>
            <a:ext cx="4454906" cy="44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Slutsatser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Det är ovanligt att någon typ av utvärdering sker av resultatet då åtgärder genomförs mot matsvinn i hushåll.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Frågan om matsvinn behöver lyftas på både nationell och kommunal nivå.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Fler åtgärder behöver testas och utvärderas för att skapa en bredd av verktyg som kan användas för att minska svinnet.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Färgkodning av kylskåp och informationskampanjer i kombination med någon aktivitet (t ex att sänka temperaturen) verkar vara två möjliga sätt att arbeta för minskat matsvinn i hushåll.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83F49B-A8C1-4F55-B4D2-E2F9AC072A98}"/>
              </a:ext>
            </a:extLst>
          </p:cNvPr>
          <p:cNvGrpSpPr/>
          <p:nvPr/>
        </p:nvGrpSpPr>
        <p:grpSpPr>
          <a:xfrm>
            <a:off x="9091648" y="2080895"/>
            <a:ext cx="1231620" cy="1260000"/>
            <a:chOff x="0" y="0"/>
            <a:chExt cx="914400" cy="9144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946B3C9-D427-4127-B500-77D0F85D9B61}"/>
                </a:ext>
              </a:extLst>
            </p:cNvPr>
            <p:cNvSpPr/>
            <p:nvPr/>
          </p:nvSpPr>
          <p:spPr>
            <a:xfrm>
              <a:off x="0" y="0"/>
              <a:ext cx="914400" cy="9144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E383D3A-3D42-48A6-8463-7D8D9AF53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93507" y="93508"/>
              <a:ext cx="727385" cy="727385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212348C-FB7A-4982-9A5C-349AA528A432}"/>
              </a:ext>
            </a:extLst>
          </p:cNvPr>
          <p:cNvGrpSpPr/>
          <p:nvPr/>
        </p:nvGrpSpPr>
        <p:grpSpPr>
          <a:xfrm>
            <a:off x="7606569" y="2033210"/>
            <a:ext cx="1474351" cy="1260000"/>
            <a:chOff x="0" y="0"/>
            <a:chExt cx="914400" cy="9144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43561B0-E8EE-4F5F-B7C3-1B745356D3DC}"/>
                </a:ext>
              </a:extLst>
            </p:cNvPr>
            <p:cNvSpPr/>
            <p:nvPr/>
          </p:nvSpPr>
          <p:spPr>
            <a:xfrm>
              <a:off x="0" y="0"/>
              <a:ext cx="914400" cy="9144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B46CE3A-F2B7-4835-ADDA-F43BFB6FC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3507" y="93508"/>
              <a:ext cx="727385" cy="727385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8EAE69-70F9-471F-9AC5-AE2D2E5A418E}"/>
              </a:ext>
            </a:extLst>
          </p:cNvPr>
          <p:cNvGrpSpPr/>
          <p:nvPr/>
        </p:nvGrpSpPr>
        <p:grpSpPr>
          <a:xfrm>
            <a:off x="10449214" y="2078299"/>
            <a:ext cx="1336523" cy="1260000"/>
            <a:chOff x="0" y="0"/>
            <a:chExt cx="914400" cy="9144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6A87D39-D3C8-4A5C-8DD6-587A3F7CD3B5}"/>
                </a:ext>
              </a:extLst>
            </p:cNvPr>
            <p:cNvSpPr/>
            <p:nvPr/>
          </p:nvSpPr>
          <p:spPr>
            <a:xfrm>
              <a:off x="0" y="0"/>
              <a:ext cx="914400" cy="9144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494AA29-EC84-4B3E-A80A-CEA8ACDF0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93507" y="93508"/>
              <a:ext cx="727385" cy="727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Åsa Hagelin, rådgivare för förbyggande och återanvändning</a:t>
            </a:r>
          </a:p>
          <a:p>
            <a:r>
              <a:rPr lang="sv-SE" kern="0" dirty="0"/>
              <a:t>E-post: </a:t>
            </a:r>
            <a:r>
              <a:rPr lang="sv-SE" kern="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asa.hagelin@avfallsverige.se</a:t>
            </a:r>
            <a:endParaRPr lang="sv-SE" kern="0" dirty="0"/>
          </a:p>
          <a:p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513FAB4-9B75-FF4C-BECC-F3E08DB8C382}" vid="{73BE8458-447E-214D-B0E1-7921F600595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rapportpresentation_mall</Template>
  <TotalTime>1134</TotalTime>
  <Words>348</Words>
  <Application>Microsoft Macintosh PowerPoint</Application>
  <PresentationFormat>Bredbild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AvfallSverige-mall</vt:lpstr>
      <vt:lpstr>Åtgärder för minskat matsvinn i hushåll</vt:lpstr>
      <vt:lpstr>Projektinformation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Jessica Christiansen</dc:creator>
  <cp:lastModifiedBy>Jessica Christiansen</cp:lastModifiedBy>
  <cp:revision>16</cp:revision>
  <dcterms:created xsi:type="dcterms:W3CDTF">2019-04-29T12:26:43Z</dcterms:created>
  <dcterms:modified xsi:type="dcterms:W3CDTF">2022-12-19T09:36:40Z</dcterms:modified>
</cp:coreProperties>
</file>