
<file path=[Content_Types].xml><?xml version="1.0" encoding="utf-8"?>
<Types xmlns="http://schemas.openxmlformats.org/package/2006/content-types">
  <Default Extension="bin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64" r:id="rId2"/>
    <p:sldId id="265" r:id="rId3"/>
    <p:sldId id="266" r:id="rId4"/>
    <p:sldId id="267" r:id="rId5"/>
    <p:sldId id="268" r:id="rId6"/>
    <p:sldId id="269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56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just format 1 - Dekorfärg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just format 1 - Dekorfärg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06"/>
    <p:restoredTop sz="94684"/>
  </p:normalViewPr>
  <p:slideViewPr>
    <p:cSldViewPr snapToGrid="0" snapToObjects="1">
      <p:cViewPr varScale="1">
        <p:scale>
          <a:sx n="128" d="100"/>
          <a:sy n="128" d="100"/>
        </p:scale>
        <p:origin x="840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623F8-B430-2046-B694-FB0FAFDB97CB}" type="datetimeFigureOut">
              <a:rPr lang="sv-SE" smtClean="0"/>
              <a:t>2022-12-19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1C78AF-77EE-8146-868A-7BEA0BB9E5F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1290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_vit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2296" y="3578111"/>
            <a:ext cx="4067408" cy="1840394"/>
          </a:xfrm>
          <a:prstGeom prst="rect">
            <a:avLst/>
          </a:prstGeom>
        </p:spPr>
      </p:pic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Presentatör och datum</a:t>
            </a:r>
          </a:p>
        </p:txBody>
      </p:sp>
      <p:sp>
        <p:nvSpPr>
          <p:cNvPr id="9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PRESENTATIONS RUBRIK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å grundsida">
    <p:bg>
      <p:bgPr>
        <a:solidFill>
          <a:srgbClr val="5556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Dra bilden till platshållaren eller klicka på ikonen för att lägga till den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 bak grundsi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sv-SE"/>
              <a:t>Dra bilden till platshållaren eller klicka på ikonen för att lägga till den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alphaModFix amt="99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11168829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11160126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913963"/>
            <a:ext cx="9144000" cy="1527658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Förnamn Efternamn</a:t>
            </a:r>
            <a:br>
              <a:rPr lang="sv-SE" dirty="0"/>
            </a:br>
            <a:r>
              <a:rPr lang="sv-SE" dirty="0" err="1"/>
              <a:t>Mobilnr</a:t>
            </a:r>
            <a:r>
              <a:rPr lang="sv-SE" dirty="0"/>
              <a:t>, </a:t>
            </a:r>
            <a:r>
              <a:rPr lang="sv-SE" dirty="0" err="1"/>
              <a:t>Telefonnr</a:t>
            </a:r>
            <a:r>
              <a:rPr lang="sv-SE" dirty="0"/>
              <a:t>, e-postadress</a:t>
            </a:r>
            <a:br>
              <a:rPr lang="sv-SE" dirty="0"/>
            </a:br>
            <a:r>
              <a:rPr lang="sv-SE" dirty="0" err="1"/>
              <a:t>avfallsverige.se</a:t>
            </a:r>
            <a:endParaRPr lang="sv-SE" dirty="0"/>
          </a:p>
        </p:txBody>
      </p:sp>
      <p:pic>
        <p:nvPicPr>
          <p:cNvPr id="5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  <p:sp>
        <p:nvSpPr>
          <p:cNvPr id="6" name="textruta 5"/>
          <p:cNvSpPr txBox="1"/>
          <p:nvPr userDrawn="1"/>
        </p:nvSpPr>
        <p:spPr>
          <a:xfrm>
            <a:off x="5206524" y="4329592"/>
            <a:ext cx="1778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>
                <a:solidFill>
                  <a:schemeClr val="bg2"/>
                </a:solidFill>
              </a:rPr>
              <a:t>TACK!</a:t>
            </a:r>
            <a:endParaRPr lang="sv-SE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0897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913963"/>
            <a:ext cx="9144000" cy="1527658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Förnamn Efternamn</a:t>
            </a:r>
            <a:br>
              <a:rPr lang="sv-SE" dirty="0"/>
            </a:br>
            <a:r>
              <a:rPr lang="sv-SE" dirty="0" err="1"/>
              <a:t>Mobilnr</a:t>
            </a:r>
            <a:r>
              <a:rPr lang="sv-SE" dirty="0"/>
              <a:t>, </a:t>
            </a:r>
            <a:r>
              <a:rPr lang="sv-SE" dirty="0" err="1"/>
              <a:t>Telefonnr</a:t>
            </a:r>
            <a:r>
              <a:rPr lang="sv-SE" dirty="0"/>
              <a:t>, e-postadress</a:t>
            </a:r>
            <a:br>
              <a:rPr lang="sv-SE" dirty="0"/>
            </a:br>
            <a:r>
              <a:rPr lang="sv-SE" dirty="0" err="1"/>
              <a:t>avfallsverige.se</a:t>
            </a:r>
            <a:endParaRPr lang="sv-SE" dirty="0"/>
          </a:p>
        </p:txBody>
      </p:sp>
      <p:pic>
        <p:nvPicPr>
          <p:cNvPr id="5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  <p:sp>
        <p:nvSpPr>
          <p:cNvPr id="6" name="textruta 5"/>
          <p:cNvSpPr txBox="1"/>
          <p:nvPr userDrawn="1"/>
        </p:nvSpPr>
        <p:spPr>
          <a:xfrm>
            <a:off x="4645680" y="4329592"/>
            <a:ext cx="2900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>
                <a:solidFill>
                  <a:schemeClr val="bg2"/>
                </a:solidFill>
              </a:rPr>
              <a:t>THANK YOU</a:t>
            </a:r>
            <a:endParaRPr lang="sv-SE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005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ternativ För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Presentatör och datum</a:t>
            </a:r>
          </a:p>
        </p:txBody>
      </p:sp>
      <p:sp>
        <p:nvSpPr>
          <p:cNvPr id="7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PRESENTATIONS RUBRIK</a:t>
            </a:r>
          </a:p>
        </p:txBody>
      </p:sp>
      <p:pic>
        <p:nvPicPr>
          <p:cNvPr id="8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5225" y="3578111"/>
            <a:ext cx="4068384" cy="1840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23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t grund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pic>
        <p:nvPicPr>
          <p:cNvPr id="5" name="Picture 4" descr="log_green_ligg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158"/>
          </a:xfrm>
          <a:prstGeom prst="rect">
            <a:avLst/>
          </a:prstGeom>
        </p:spPr>
      </p:pic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20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sv-SE"/>
              <a:t>Dra bilden till platshållaren eller klicka på ikonen för att lägga till den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9415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ön grund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Dra bilden till platshållaren eller klicka på ikonen för att lägga till den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 grundsi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Dra bilden till platshållaren eller klicka på ikonen för att lägga till den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öd grundsida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Dra bilden till platshållaren eller klicka på ikonen för att lägga till den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blå grundsid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Dra bilden till platshållaren eller klicka på ikonen för att lägga till den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nröd grundsida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Dra bilden till platshållaren eller klicka på ikonen för att lägga till den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grön grundsid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Dra bilden till platshållaren eller klicka på ikonen för att lägga till den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15938" y="500062"/>
            <a:ext cx="10515600" cy="7154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formatet för bakgrundsrubriken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15938" y="158029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4270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62" r:id="rId10"/>
    <p:sldLayoutId id="2147483659" r:id="rId11"/>
    <p:sldLayoutId id="2147483660" r:id="rId12"/>
    <p:sldLayoutId id="214748366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23" userDrawn="1">
          <p15:clr>
            <a:srgbClr val="F26B43"/>
          </p15:clr>
        </p15:guide>
        <p15:guide id="2" pos="325" userDrawn="1">
          <p15:clr>
            <a:srgbClr val="F26B43"/>
          </p15:clr>
        </p15:guide>
        <p15:guide id="3" pos="7355" userDrawn="1">
          <p15:clr>
            <a:srgbClr val="F26B43"/>
          </p15:clr>
        </p15:guide>
        <p15:guide id="4" orient="horz" pos="356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bin"/><Relationship Id="rId2" Type="http://schemas.openxmlformats.org/officeDocument/2006/relationships/image" Target="../media/image5.bin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bin"/><Relationship Id="rId2" Type="http://schemas.openxmlformats.org/officeDocument/2006/relationships/image" Target="../media/image8.bin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Asa.hagelin@avfallsverige.se" TargetMode="External"/><Relationship Id="rId2" Type="http://schemas.openxmlformats.org/officeDocument/2006/relationships/hyperlink" Target="http://www.avfallsverige.se/" TargetMode="Externa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/>
          <p:cNvSpPr>
            <a:spLocks noGrp="1"/>
          </p:cNvSpPr>
          <p:nvPr>
            <p:ph type="subTitle" idx="1"/>
          </p:nvPr>
        </p:nvSpPr>
        <p:spPr>
          <a:xfrm>
            <a:off x="1524000" y="2113755"/>
            <a:ext cx="9144000" cy="395269"/>
          </a:xfrm>
        </p:spPr>
        <p:txBody>
          <a:bodyPr/>
          <a:lstStyle/>
          <a:p>
            <a:r>
              <a:rPr lang="sv-SE" dirty="0"/>
              <a:t>Rapport 2022:24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Åtgärder för minskat matsvinn i hushåll</a:t>
            </a:r>
          </a:p>
        </p:txBody>
      </p:sp>
      <p:sp>
        <p:nvSpPr>
          <p:cNvPr id="4" name="Underrubrik 1">
            <a:extLst>
              <a:ext uri="{FF2B5EF4-FFF2-40B4-BE49-F238E27FC236}">
                <a16:creationId xmlns:a16="http://schemas.microsoft.com/office/drawing/2014/main" id="{51CDAAEA-E451-6E4A-8182-3FAB62012F74}"/>
              </a:ext>
            </a:extLst>
          </p:cNvPr>
          <p:cNvSpPr txBox="1">
            <a:spLocks/>
          </p:cNvSpPr>
          <p:nvPr/>
        </p:nvSpPr>
        <p:spPr>
          <a:xfrm>
            <a:off x="1501697" y="2605507"/>
            <a:ext cx="9144000" cy="3952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0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/>
              <a:t>December 2022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25900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A81EBA25-F9FC-9444-8372-339677D02A0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8" name="Rubrik 7">
            <a:extLst>
              <a:ext uri="{FF2B5EF4-FFF2-40B4-BE49-F238E27FC236}">
                <a16:creationId xmlns:a16="http://schemas.microsoft.com/office/drawing/2014/main" id="{D4C68242-003B-9E4A-91C1-577E63AB1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Projektinformation</a:t>
            </a:r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E5B19FCA-C79B-424E-AE84-04A7C935B287}"/>
              </a:ext>
            </a:extLst>
          </p:cNvPr>
          <p:cNvSpPr txBox="1"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37600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solidFill>
                  <a:srgbClr val="68A2A6"/>
                </a:solidFill>
              </a:rPr>
              <a:t>Genomförare:</a:t>
            </a:r>
          </a:p>
          <a:p>
            <a:r>
              <a:rPr lang="sv-SE" sz="2000" dirty="0">
                <a:solidFill>
                  <a:schemeClr val="tx1"/>
                </a:solidFill>
              </a:rPr>
              <a:t>Nicklas Gustavsson, Frida Blad, David </a:t>
            </a:r>
            <a:r>
              <a:rPr lang="sv-SE" sz="2000" dirty="0" err="1">
                <a:solidFill>
                  <a:schemeClr val="tx1"/>
                </a:solidFill>
              </a:rPr>
              <a:t>Althoff</a:t>
            </a:r>
            <a:r>
              <a:rPr lang="sv-SE" sz="2000" dirty="0">
                <a:solidFill>
                  <a:schemeClr val="tx1"/>
                </a:solidFill>
              </a:rPr>
              <a:t> Palm, Kelly Brandt, Evelina Gunnarsson, Clara Leandersson, Fredrik Ström, </a:t>
            </a:r>
            <a:r>
              <a:rPr lang="sv-SE" sz="2000" dirty="0" err="1">
                <a:solidFill>
                  <a:schemeClr val="tx1"/>
                </a:solidFill>
              </a:rPr>
              <a:t>Ramboll</a:t>
            </a:r>
            <a:r>
              <a:rPr lang="sv-SE" sz="2000" dirty="0">
                <a:solidFill>
                  <a:schemeClr val="tx1"/>
                </a:solidFill>
              </a:rPr>
              <a:t> AB</a:t>
            </a:r>
          </a:p>
          <a:p>
            <a:endParaRPr lang="sv-SE" sz="2000" dirty="0"/>
          </a:p>
          <a:p>
            <a:r>
              <a:rPr lang="sv-SE" sz="2000" dirty="0">
                <a:solidFill>
                  <a:srgbClr val="68A2A6"/>
                </a:solidFill>
              </a:rPr>
              <a:t>Projektledare:</a:t>
            </a:r>
          </a:p>
          <a:p>
            <a:r>
              <a:rPr lang="sv-SE" sz="2000" dirty="0">
                <a:solidFill>
                  <a:schemeClr val="tx1"/>
                </a:solidFill>
              </a:rPr>
              <a:t>Nicklas Gustavsson, </a:t>
            </a:r>
            <a:r>
              <a:rPr lang="sv-SE" sz="2000" dirty="0" err="1">
                <a:solidFill>
                  <a:schemeClr val="tx1"/>
                </a:solidFill>
              </a:rPr>
              <a:t>Ramboll</a:t>
            </a:r>
            <a:r>
              <a:rPr lang="sv-SE" sz="2000" dirty="0">
                <a:solidFill>
                  <a:schemeClr val="tx1"/>
                </a:solidFill>
              </a:rPr>
              <a:t> AB</a:t>
            </a:r>
          </a:p>
          <a:p>
            <a:endParaRPr lang="sv-SE" sz="2000" dirty="0"/>
          </a:p>
          <a:p>
            <a:r>
              <a:rPr lang="sv-SE" sz="2000" dirty="0">
                <a:solidFill>
                  <a:srgbClr val="68A2A6"/>
                </a:solidFill>
              </a:rPr>
              <a:t>Finansiär:</a:t>
            </a:r>
          </a:p>
          <a:p>
            <a:r>
              <a:rPr lang="sv-SE" sz="2000" dirty="0">
                <a:solidFill>
                  <a:schemeClr val="tx1"/>
                </a:solidFill>
              </a:rPr>
              <a:t>Avfall Sveriges utvecklingssatsning</a:t>
            </a:r>
          </a:p>
        </p:txBody>
      </p:sp>
    </p:spTree>
    <p:extLst>
      <p:ext uri="{BB962C8B-B14F-4D97-AF65-F5344CB8AC3E}">
        <p14:creationId xmlns:p14="http://schemas.microsoft.com/office/powerpoint/2010/main" val="2070675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6BDF98-E1AE-BD40-A7A8-34F968D01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Bakgrund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A6304C6-AD8C-DA49-A719-7CC88684796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Hushåll står för den största delen (70%) av livsmedelsavfallet i Sverige, jämfört med exempelvis livsmedelsbutiker (11%) och restauranger/hotell (7%).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Ungefär hälften av livsmedelsavfallet från hushåll är matsvinn, inräknat det som hamnar i avloppet. Samtidigt har fokuset i Sverige hittills inte varit på åtgärder för att minska matsvinnet från hushåll.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Projektet har undersökt </a:t>
            </a:r>
            <a:r>
              <a:rPr lang="sv-SE" i="1" dirty="0"/>
              <a:t>utvärderade </a:t>
            </a:r>
            <a:r>
              <a:rPr lang="sv-SE" dirty="0"/>
              <a:t>åtgärder för att minska matsvinn i hushåll, samt testat utvalda åtgärder på två pågående avfallsminskningsprojekt: Minimeringsmästarna och Avfallssnålt flerbostadshus i Göteborg.</a:t>
            </a:r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C1D8037C-E04A-F645-8BD9-2762DBB785D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969615" y="1397530"/>
            <a:ext cx="3734330" cy="4258203"/>
          </a:xfrm>
        </p:spPr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C360876-0AB7-4BE0-BCD6-36916889ABE2}"/>
              </a:ext>
            </a:extLst>
          </p:cNvPr>
          <p:cNvGrpSpPr/>
          <p:nvPr/>
        </p:nvGrpSpPr>
        <p:grpSpPr>
          <a:xfrm>
            <a:off x="9762507" y="3644768"/>
            <a:ext cx="2074800" cy="2185257"/>
            <a:chOff x="0" y="0"/>
            <a:chExt cx="914400" cy="9144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7C7537DC-DFC1-41E5-9B24-7C2692C7A785}"/>
                </a:ext>
              </a:extLst>
            </p:cNvPr>
            <p:cNvSpPr/>
            <p:nvPr/>
          </p:nvSpPr>
          <p:spPr>
            <a:xfrm>
              <a:off x="0" y="0"/>
              <a:ext cx="914400" cy="91440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7C2C031-C6E1-4924-8214-FF375F7055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93507" y="93508"/>
              <a:ext cx="727385" cy="727385"/>
            </a:xfrm>
            <a:prstGeom prst="rect">
              <a:avLst/>
            </a:prstGeom>
          </p:spPr>
        </p:pic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FA821425-B223-4940-BAEB-F6F1C54A80CF}"/>
              </a:ext>
            </a:extLst>
          </p:cNvPr>
          <p:cNvGrpSpPr/>
          <p:nvPr/>
        </p:nvGrpSpPr>
        <p:grpSpPr>
          <a:xfrm>
            <a:off x="8157290" y="2105207"/>
            <a:ext cx="2608245" cy="2185257"/>
            <a:chOff x="0" y="0"/>
            <a:chExt cx="914400" cy="9144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BF0BC0E-45A1-471F-8F5C-EF66598BC921}"/>
                </a:ext>
              </a:extLst>
            </p:cNvPr>
            <p:cNvSpPr/>
            <p:nvPr/>
          </p:nvSpPr>
          <p:spPr>
            <a:xfrm>
              <a:off x="0" y="0"/>
              <a:ext cx="914400" cy="91440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EDF35AFD-B173-4346-985D-BC8C2036450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93507" y="93508"/>
              <a:ext cx="727385" cy="7273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70780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06418E-9900-E646-9474-81CD92A32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Resultat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87D9A21-1E20-9246-B39A-E6E61DCD37E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Utvärderade – och fungerande – åtgärder saknades i stort sett.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Två åtgärder utvecklades i projektet:</a:t>
            </a:r>
          </a:p>
          <a:p>
            <a:pPr marL="914400" lvl="1" indent="-457200">
              <a:buAutoNum type="arabicPeriod"/>
            </a:pPr>
            <a:r>
              <a:rPr lang="sv-SE" dirty="0"/>
              <a:t>Färgkodning av kylskåp </a:t>
            </a:r>
          </a:p>
          <a:p>
            <a:pPr marL="1257300" lvl="2" indent="-342900">
              <a:buFont typeface="Wingdings" pitchFamily="2" charset="2"/>
              <a:buChar char="§"/>
            </a:pPr>
            <a:r>
              <a:rPr lang="sv-SE" dirty="0"/>
              <a:t>Färgkodning gav en bättre överblick och potential att minska matsvinnet</a:t>
            </a:r>
          </a:p>
          <a:p>
            <a:pPr marL="1257300" lvl="2" indent="-342900">
              <a:buFont typeface="Wingdings" pitchFamily="2" charset="2"/>
              <a:buChar char="§"/>
            </a:pPr>
            <a:r>
              <a:rPr lang="sv-SE" dirty="0"/>
              <a:t>Studenter visade att färgkodning kan ge minskat matsvinn (ca 27 %)</a:t>
            </a:r>
          </a:p>
          <a:p>
            <a:pPr marL="914400" lvl="1" indent="-457200">
              <a:buFont typeface="+mj-lt"/>
              <a:buAutoNum type="arabicPeriod"/>
            </a:pPr>
            <a:r>
              <a:rPr lang="sv-SE" dirty="0"/>
              <a:t>Informationskampanj om kylskåpstemperatur och förvaring</a:t>
            </a:r>
          </a:p>
          <a:p>
            <a:pPr marL="1257300" lvl="2" indent="-342900">
              <a:buFont typeface="Wingdings" pitchFamily="2" charset="2"/>
              <a:buChar char="§"/>
            </a:pPr>
            <a:r>
              <a:rPr lang="sv-SE" dirty="0"/>
              <a:t>Material och termometrar delades ut via dörrknackning En trend av minskat matsvinn efter kampanjen (mätt som totalt matavfall) kunde ses i hälften av de deltagande föreningarna. Resultatet var svårbedömt.</a:t>
            </a:r>
          </a:p>
          <a:p>
            <a:pPr marL="342900" indent="-342900">
              <a:buFontTx/>
              <a:buChar char="-"/>
            </a:pP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C59603B4-DD04-0A17-211D-31C52E8C0F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4060" y="1141029"/>
            <a:ext cx="4454906" cy="4420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912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73639A-B709-AB4A-B384-F69AACAF8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Slutsatser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F5EF221-8C43-1E4F-8D84-27D8FEA1435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Det är ovanligt att någon typ av utvärdering sker av resultatet då åtgärder genomförs mot matsvinn i hushåll.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Frågan om matsvinn behöver lyftas på både nationell och kommunal nivå.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Fler åtgärder behöver testas och utvärderas för att skapa en bredd av verktyg som kan användas för att minska svinnet.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Färgkodning av kylskåp och informationskampanjer i kombination med någon aktivitet (t ex att sänka temperaturen) verkar vara två möjliga sätt att arbeta för minskat matsvinn i hushåll.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C583F49B-A8C1-4F55-B4D2-E2F9AC072A98}"/>
              </a:ext>
            </a:extLst>
          </p:cNvPr>
          <p:cNvGrpSpPr/>
          <p:nvPr/>
        </p:nvGrpSpPr>
        <p:grpSpPr>
          <a:xfrm>
            <a:off x="9091648" y="2080895"/>
            <a:ext cx="1231620" cy="1260000"/>
            <a:chOff x="0" y="0"/>
            <a:chExt cx="914400" cy="914400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1946B3C9-D427-4127-B500-77D0F85D9B61}"/>
                </a:ext>
              </a:extLst>
            </p:cNvPr>
            <p:cNvSpPr/>
            <p:nvPr/>
          </p:nvSpPr>
          <p:spPr>
            <a:xfrm>
              <a:off x="0" y="0"/>
              <a:ext cx="914400" cy="91440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8E383D3A-3D42-48A6-8463-7D8D9AF530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93507" y="93508"/>
              <a:ext cx="727385" cy="727385"/>
            </a:xfrm>
            <a:prstGeom prst="rect">
              <a:avLst/>
            </a:prstGeom>
          </p:spPr>
        </p:pic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212348C-FB7A-4982-9A5C-349AA528A432}"/>
              </a:ext>
            </a:extLst>
          </p:cNvPr>
          <p:cNvGrpSpPr/>
          <p:nvPr/>
        </p:nvGrpSpPr>
        <p:grpSpPr>
          <a:xfrm>
            <a:off x="7606569" y="2033210"/>
            <a:ext cx="1474351" cy="1260000"/>
            <a:chOff x="0" y="0"/>
            <a:chExt cx="914400" cy="914400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543561B0-E8EE-4F5F-B7C3-1B745356D3DC}"/>
                </a:ext>
              </a:extLst>
            </p:cNvPr>
            <p:cNvSpPr/>
            <p:nvPr/>
          </p:nvSpPr>
          <p:spPr>
            <a:xfrm>
              <a:off x="0" y="0"/>
              <a:ext cx="914400" cy="91440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0B46CE3A-F2B7-4835-ADDA-F43BFB6FCAD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93507" y="93508"/>
              <a:ext cx="727385" cy="727385"/>
            </a:xfrm>
            <a:prstGeom prst="rect">
              <a:avLst/>
            </a:prstGeom>
          </p:spPr>
        </p:pic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368EAE69-70F9-471F-9AC5-AE2D2E5A418E}"/>
              </a:ext>
            </a:extLst>
          </p:cNvPr>
          <p:cNvGrpSpPr/>
          <p:nvPr/>
        </p:nvGrpSpPr>
        <p:grpSpPr>
          <a:xfrm>
            <a:off x="10449214" y="2078299"/>
            <a:ext cx="1336523" cy="1260000"/>
            <a:chOff x="0" y="0"/>
            <a:chExt cx="914400" cy="914400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76A87D39-D3C8-4A5C-8DD6-587A3F7CD3B5}"/>
                </a:ext>
              </a:extLst>
            </p:cNvPr>
            <p:cNvSpPr/>
            <p:nvPr/>
          </p:nvSpPr>
          <p:spPr>
            <a:xfrm>
              <a:off x="0" y="0"/>
              <a:ext cx="914400" cy="91440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1494AA29-EC84-4B3E-A80A-CEA8ACDF0FF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93507" y="93508"/>
              <a:ext cx="727385" cy="7273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71741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C75405-E0AD-3E4D-A5AF-2AE73C42B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Rapportinformation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0ADCDA3-280B-4B40-998E-17282984CE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kern="0" dirty="0"/>
              <a:t>Rapporten finns för nedladdning (kostnadsfritt för Avfall Sveriges medlemmar) från </a:t>
            </a:r>
            <a:r>
              <a:rPr lang="sv-SE" kern="0" dirty="0">
                <a:hlinkClick r:id="rId2"/>
              </a:rPr>
              <a:t>www.avfallsverige.se</a:t>
            </a:r>
            <a:endParaRPr lang="sv-SE" kern="0" dirty="0"/>
          </a:p>
          <a:p>
            <a:endParaRPr lang="sv-SE" kern="0" dirty="0"/>
          </a:p>
          <a:p>
            <a:r>
              <a:rPr lang="sv-SE" kern="0" dirty="0"/>
              <a:t>Mer information om detta projekt kan du få från:</a:t>
            </a:r>
          </a:p>
          <a:p>
            <a:r>
              <a:rPr lang="sv-SE" kern="0" dirty="0"/>
              <a:t>Åsa Hagelin, rådgivare för förbyggande och återanvändning</a:t>
            </a:r>
          </a:p>
          <a:p>
            <a:r>
              <a:rPr lang="sv-SE" kern="0" dirty="0"/>
              <a:t>E-post: </a:t>
            </a:r>
            <a:r>
              <a:rPr lang="sv-SE" kern="0" dirty="0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asa.hagelin@avfallsverige.se</a:t>
            </a:r>
            <a:endParaRPr lang="sv-SE" kern="0" dirty="0"/>
          </a:p>
          <a:p>
            <a:endParaRPr lang="sv-SE" kern="0" dirty="0"/>
          </a:p>
          <a:p>
            <a:endParaRPr lang="sv-SE" dirty="0"/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7A8CD13-ABA9-554D-AD69-465ACB141EA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1580263107"/>
      </p:ext>
    </p:extLst>
  </p:cSld>
  <p:clrMapOvr>
    <a:masterClrMapping/>
  </p:clrMapOvr>
</p:sld>
</file>

<file path=ppt/theme/theme1.xml><?xml version="1.0" encoding="utf-8"?>
<a:theme xmlns:a="http://schemas.openxmlformats.org/drawingml/2006/main" name="AvfallSverige-mall">
  <a:themeElements>
    <a:clrScheme name="Avfall Sverige">
      <a:dk1>
        <a:sysClr val="windowText" lastClr="000000"/>
      </a:dk1>
      <a:lt1>
        <a:sysClr val="window" lastClr="FFFFFF"/>
      </a:lt1>
      <a:dk2>
        <a:srgbClr val="007079"/>
      </a:dk2>
      <a:lt2>
        <a:srgbClr val="669C9F"/>
      </a:lt2>
      <a:accent1>
        <a:srgbClr val="004C73"/>
      </a:accent1>
      <a:accent2>
        <a:srgbClr val="51B8CF"/>
      </a:accent2>
      <a:accent3>
        <a:srgbClr val="9B064A"/>
      </a:accent3>
      <a:accent4>
        <a:srgbClr val="EC9C00"/>
      </a:accent4>
      <a:accent5>
        <a:srgbClr val="44A12B"/>
      </a:accent5>
      <a:accent6>
        <a:srgbClr val="CC003A"/>
      </a:accent6>
      <a:hlink>
        <a:srgbClr val="0000FF"/>
      </a:hlink>
      <a:folHlink>
        <a:srgbClr val="800080"/>
      </a:folHlink>
    </a:clrScheme>
    <a:fontScheme name="Georgia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C513FAB4-9B75-FF4C-BECC-F3E08DB8C382}" vid="{73BE8458-447E-214D-B0E1-7921F600595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rapportpresentation_mall</Template>
  <TotalTime>1134</TotalTime>
  <Words>348</Words>
  <Application>Microsoft Macintosh PowerPoint</Application>
  <PresentationFormat>Bredbild</PresentationFormat>
  <Paragraphs>35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1" baseType="lpstr">
      <vt:lpstr>Arial</vt:lpstr>
      <vt:lpstr>Calibri</vt:lpstr>
      <vt:lpstr>Georgia</vt:lpstr>
      <vt:lpstr>Wingdings</vt:lpstr>
      <vt:lpstr>AvfallSverige-mall</vt:lpstr>
      <vt:lpstr>Åtgärder för minskat matsvinn i hushåll</vt:lpstr>
      <vt:lpstr>Projektinformation</vt:lpstr>
      <vt:lpstr>Bakgrund</vt:lpstr>
      <vt:lpstr>Resultat</vt:lpstr>
      <vt:lpstr>Slutsatser</vt:lpstr>
      <vt:lpstr>Rapportinformation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Rapporttitel</dc:title>
  <dc:creator>Jessica Christiansen</dc:creator>
  <cp:lastModifiedBy>Jessica Christiansen</cp:lastModifiedBy>
  <cp:revision>16</cp:revision>
  <dcterms:created xsi:type="dcterms:W3CDTF">2019-04-29T12:26:43Z</dcterms:created>
  <dcterms:modified xsi:type="dcterms:W3CDTF">2022-12-19T09:36:40Z</dcterms:modified>
</cp:coreProperties>
</file>