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20"/>
  </p:notesMasterIdLst>
  <p:sldIdLst>
    <p:sldId id="288" r:id="rId5"/>
    <p:sldId id="272" r:id="rId6"/>
    <p:sldId id="284" r:id="rId7"/>
    <p:sldId id="273" r:id="rId8"/>
    <p:sldId id="277" r:id="rId9"/>
    <p:sldId id="290" r:id="rId10"/>
    <p:sldId id="291" r:id="rId11"/>
    <p:sldId id="292" r:id="rId12"/>
    <p:sldId id="293" r:id="rId13"/>
    <p:sldId id="294" r:id="rId14"/>
    <p:sldId id="283" r:id="rId15"/>
    <p:sldId id="295" r:id="rId16"/>
    <p:sldId id="285" r:id="rId17"/>
    <p:sldId id="286" r:id="rId18"/>
    <p:sldId id="287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1E6589-A183-3EB7-0BAE-FF687B383E80}" name="Yevgeniya Arushanyan" initials="YA" userId="S::yevgeniya.arushanyan@ramboll.se::57ddd114-c0d8-4644-b64d-47d1c9a54e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7574"/>
    <a:srgbClr val="0F6B69"/>
    <a:srgbClr val="555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0D6223-4E12-CA46-87E4-361F3D6B5E5F}" v="15" dt="2024-08-29T15:52:53.0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llanmörkt format 1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7"/>
    <p:restoredTop sz="95807"/>
  </p:normalViewPr>
  <p:slideViewPr>
    <p:cSldViewPr snapToGrid="0" snapToObjects="1">
      <p:cViewPr varScale="1">
        <p:scale>
          <a:sx n="95" d="100"/>
          <a:sy n="95" d="100"/>
        </p:scale>
        <p:origin x="208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23F8-B430-2046-B694-FB0FAFDB97CB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78AF-77EE-8146-868A-7BEA0BB9E5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78AF-77EE-8146-868A-7BEA0BB9E5F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338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örstasid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F0DF69-AB9B-C84B-AE9E-3E8BD3BB8D79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C86080F9-E9B7-9B58-ED00-4BE4C8BF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99735" y="0"/>
            <a:ext cx="7023100" cy="6858000"/>
          </a:xfrm>
          <a:prstGeom prst="rect">
            <a:avLst/>
          </a:prstGeom>
        </p:spPr>
      </p:pic>
      <p:sp>
        <p:nvSpPr>
          <p:cNvPr id="6" name="Frihandsfigur 5">
            <a:extLst>
              <a:ext uri="{FF2B5EF4-FFF2-40B4-BE49-F238E27FC236}">
                <a16:creationId xmlns:a16="http://schemas.microsoft.com/office/drawing/2014/main" id="{116392A3-180C-D867-E5FD-A6679FA04571}"/>
              </a:ext>
            </a:extLst>
          </p:cNvPr>
          <p:cNvSpPr/>
          <p:nvPr/>
        </p:nvSpPr>
        <p:spPr>
          <a:xfrm>
            <a:off x="5267747" y="-2"/>
            <a:ext cx="6924253" cy="6857999"/>
          </a:xfrm>
          <a:custGeom>
            <a:avLst/>
            <a:gdLst>
              <a:gd name="connsiteX0" fmla="*/ 2350721 w 6924253"/>
              <a:gd name="connsiteY0" fmla="*/ 0 h 6857999"/>
              <a:gd name="connsiteX1" fmla="*/ 6924253 w 6924253"/>
              <a:gd name="connsiteY1" fmla="*/ 0 h 6857999"/>
              <a:gd name="connsiteX2" fmla="*/ 6924253 w 6924253"/>
              <a:gd name="connsiteY2" fmla="*/ 6857999 h 6857999"/>
              <a:gd name="connsiteX3" fmla="*/ 914743 w 6924253"/>
              <a:gd name="connsiteY3" fmla="*/ 6857999 h 6857999"/>
              <a:gd name="connsiteX4" fmla="*/ 798922 w 6924253"/>
              <a:gd name="connsiteY4" fmla="*/ 6702427 h 6857999"/>
              <a:gd name="connsiteX5" fmla="*/ 0 w 6924253"/>
              <a:gd name="connsiteY5" fmla="*/ 4075329 h 6857999"/>
              <a:gd name="connsiteX6" fmla="*/ 2252266 w 6924253"/>
              <a:gd name="connsiteY6" fmla="*/ 568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253" h="6857999">
                <a:moveTo>
                  <a:pt x="2350721" y="0"/>
                </a:moveTo>
                <a:lnTo>
                  <a:pt x="6924253" y="0"/>
                </a:lnTo>
                <a:lnTo>
                  <a:pt x="6924253" y="6857999"/>
                </a:lnTo>
                <a:lnTo>
                  <a:pt x="914743" y="6857999"/>
                </a:lnTo>
                <a:lnTo>
                  <a:pt x="798922" y="6702427"/>
                </a:lnTo>
                <a:cubicBezTo>
                  <a:pt x="294524" y="5952507"/>
                  <a:pt x="0" y="5048466"/>
                  <a:pt x="0" y="4075329"/>
                </a:cubicBezTo>
                <a:cubicBezTo>
                  <a:pt x="0" y="2372341"/>
                  <a:pt x="901980" y="880956"/>
                  <a:pt x="2252266" y="56861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>
              <a:solidFill>
                <a:srgbClr val="006766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286000"/>
            <a:ext cx="5980771" cy="1865861"/>
          </a:xfrm>
        </p:spPr>
        <p:txBody>
          <a:bodyPr anchor="b">
            <a:noAutofit/>
          </a:bodyPr>
          <a:lstStyle>
            <a:lvl1pPr algn="r">
              <a:defRPr sz="3600">
                <a:solidFill>
                  <a:srgbClr val="006766"/>
                </a:solidFill>
              </a:defRPr>
            </a:lvl1pPr>
          </a:lstStyle>
          <a:p>
            <a:r>
              <a:rPr lang="sv-SE" dirty="0"/>
              <a:t>PRESENTATIONSTITEL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321801"/>
            <a:ext cx="5980771" cy="36512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Presentatörisson</a:t>
            </a:r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F6C6997-16B3-700C-5EA2-589DFDF71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19448C84-5967-6512-69D6-E75A6D5F08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9" y="4856866"/>
            <a:ext cx="5980771" cy="365125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006766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9874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2139083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F6B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000">
                <a:solidFill>
                  <a:srgbClr val="0F6B69"/>
                </a:solidFill>
              </a:defRPr>
            </a:lvl2pPr>
            <a:lvl3pPr>
              <a:defRPr sz="1600">
                <a:solidFill>
                  <a:srgbClr val="0F6B69"/>
                </a:solidFill>
              </a:defRPr>
            </a:lvl3pPr>
            <a:lvl4pPr>
              <a:defRPr sz="1400">
                <a:solidFill>
                  <a:srgbClr val="0F6B69"/>
                </a:solidFill>
              </a:defRPr>
            </a:lvl4pPr>
            <a:lvl5pPr>
              <a:defRPr sz="1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0442502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F6B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000">
                <a:solidFill>
                  <a:srgbClr val="0F6B69"/>
                </a:solidFill>
              </a:defRPr>
            </a:lvl2pPr>
            <a:lvl3pPr>
              <a:defRPr sz="1600">
                <a:solidFill>
                  <a:srgbClr val="0F6B69"/>
                </a:solidFill>
              </a:defRPr>
            </a:lvl3pPr>
            <a:lvl4pPr>
              <a:defRPr sz="1400">
                <a:solidFill>
                  <a:srgbClr val="0F6B69"/>
                </a:solidFill>
              </a:defRPr>
            </a:lvl4pPr>
            <a:lvl5pPr>
              <a:defRPr sz="1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2597009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 Sv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C23D6E94-6DF3-680B-12EE-25ADACEDF855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Grafik, symbol&#10;&#10;Automatiskt genererad beskrivning">
            <a:extLst>
              <a:ext uri="{FF2B5EF4-FFF2-40B4-BE49-F238E27FC236}">
                <a16:creationId xmlns:a16="http://schemas.microsoft.com/office/drawing/2014/main" id="{622607C0-06D1-EC1F-0318-4BB16DDCE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542" y="0"/>
            <a:ext cx="10517458" cy="6858000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5C427E8F-F031-7F3F-E614-A8D18371ACE5}"/>
              </a:ext>
            </a:extLst>
          </p:cNvPr>
          <p:cNvSpPr/>
          <p:nvPr/>
        </p:nvSpPr>
        <p:spPr>
          <a:xfrm>
            <a:off x="3209922" y="542927"/>
            <a:ext cx="5772144" cy="577214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C0E4147B-9C32-72BD-FD94-14A44DFBA33F}"/>
              </a:ext>
            </a:extLst>
          </p:cNvPr>
          <p:cNvSpPr txBox="1">
            <a:spLocks/>
          </p:cNvSpPr>
          <p:nvPr/>
        </p:nvSpPr>
        <p:spPr>
          <a:xfrm>
            <a:off x="3861741" y="3800434"/>
            <a:ext cx="446851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kern="1200">
                <a:solidFill>
                  <a:srgbClr val="416D7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>
                <a:solidFill>
                  <a:srgbClr val="006766"/>
                </a:solidFill>
              </a:rPr>
              <a:t>www.avfallsverige.se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288A2DC-79B3-927F-5C81-4614A05261AC}"/>
              </a:ext>
            </a:extLst>
          </p:cNvPr>
          <p:cNvSpPr txBox="1"/>
          <p:nvPr/>
        </p:nvSpPr>
        <p:spPr>
          <a:xfrm>
            <a:off x="4429573" y="2875001"/>
            <a:ext cx="3332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>
                <a:solidFill>
                  <a:srgbClr val="006766"/>
                </a:solidFill>
              </a:rPr>
              <a:t>Tack!</a:t>
            </a:r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34673851-F7F9-8FCA-8196-C9D9296B78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8962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73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örstasida E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F0DF69-AB9B-C84B-AE9E-3E8BD3BB8D79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C86080F9-E9B7-9B58-ED00-4BE4C8BF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99735" y="0"/>
            <a:ext cx="7023100" cy="6858000"/>
          </a:xfrm>
          <a:prstGeom prst="rect">
            <a:avLst/>
          </a:prstGeom>
        </p:spPr>
      </p:pic>
      <p:sp>
        <p:nvSpPr>
          <p:cNvPr id="6" name="Frihandsfigur 5">
            <a:extLst>
              <a:ext uri="{FF2B5EF4-FFF2-40B4-BE49-F238E27FC236}">
                <a16:creationId xmlns:a16="http://schemas.microsoft.com/office/drawing/2014/main" id="{116392A3-180C-D867-E5FD-A6679FA04571}"/>
              </a:ext>
            </a:extLst>
          </p:cNvPr>
          <p:cNvSpPr/>
          <p:nvPr/>
        </p:nvSpPr>
        <p:spPr>
          <a:xfrm>
            <a:off x="5267747" y="2"/>
            <a:ext cx="6924253" cy="6857999"/>
          </a:xfrm>
          <a:custGeom>
            <a:avLst/>
            <a:gdLst>
              <a:gd name="connsiteX0" fmla="*/ 2350721 w 6924253"/>
              <a:gd name="connsiteY0" fmla="*/ 0 h 6857999"/>
              <a:gd name="connsiteX1" fmla="*/ 6924253 w 6924253"/>
              <a:gd name="connsiteY1" fmla="*/ 0 h 6857999"/>
              <a:gd name="connsiteX2" fmla="*/ 6924253 w 6924253"/>
              <a:gd name="connsiteY2" fmla="*/ 6857999 h 6857999"/>
              <a:gd name="connsiteX3" fmla="*/ 914743 w 6924253"/>
              <a:gd name="connsiteY3" fmla="*/ 6857999 h 6857999"/>
              <a:gd name="connsiteX4" fmla="*/ 798922 w 6924253"/>
              <a:gd name="connsiteY4" fmla="*/ 6702427 h 6857999"/>
              <a:gd name="connsiteX5" fmla="*/ 0 w 6924253"/>
              <a:gd name="connsiteY5" fmla="*/ 4075329 h 6857999"/>
              <a:gd name="connsiteX6" fmla="*/ 2252266 w 6924253"/>
              <a:gd name="connsiteY6" fmla="*/ 568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253" h="6857999">
                <a:moveTo>
                  <a:pt x="2350721" y="0"/>
                </a:moveTo>
                <a:lnTo>
                  <a:pt x="6924253" y="0"/>
                </a:lnTo>
                <a:lnTo>
                  <a:pt x="6924253" y="6857999"/>
                </a:lnTo>
                <a:lnTo>
                  <a:pt x="914743" y="6857999"/>
                </a:lnTo>
                <a:lnTo>
                  <a:pt x="798922" y="6702427"/>
                </a:lnTo>
                <a:cubicBezTo>
                  <a:pt x="294524" y="5952507"/>
                  <a:pt x="0" y="5048466"/>
                  <a:pt x="0" y="4075329"/>
                </a:cubicBezTo>
                <a:cubicBezTo>
                  <a:pt x="0" y="2372341"/>
                  <a:pt x="901980" y="880956"/>
                  <a:pt x="2252266" y="56861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>
              <a:solidFill>
                <a:srgbClr val="006766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003345"/>
            <a:ext cx="5980771" cy="1865861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rgbClr val="006766"/>
                </a:solidFill>
              </a:defRPr>
            </a:lvl1pPr>
          </a:lstStyle>
          <a:p>
            <a:r>
              <a:rPr lang="sv-SE" dirty="0"/>
              <a:t>TITLE OF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039146"/>
            <a:ext cx="5980771" cy="365125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Nameworth</a:t>
            </a:r>
            <a:endParaRPr lang="sv-SE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74099FE-86F5-FADB-BF8D-1E512CBF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5704538"/>
            <a:ext cx="5980771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6766"/>
                </a:solidFill>
              </a:defRPr>
            </a:lvl1pPr>
          </a:lstStyle>
          <a:p>
            <a:fld id="{70FFE6F2-7FCD-DC46-A11F-774055623A4E}" type="datetime4">
              <a:rPr lang="sv-SE" smtClean="0"/>
              <a:pPr/>
              <a:t>7 oktober 2024</a:t>
            </a:fld>
            <a:endParaRPr lang="sv-SE" dirty="0"/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F6C6997-16B3-700C-5EA2-589DFDF71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74B4CDA8-0197-EF18-4979-D4E5106D4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128" y="4770645"/>
            <a:ext cx="3575642" cy="7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9165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vänst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 flipH="1">
            <a:off x="34656" y="0"/>
            <a:ext cx="7534543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73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EA2BF088-528F-E2AF-9E97-B19DF8CD7291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ABE3EF2-AB19-447A-B08B-251A67F28DF4}"/>
              </a:ext>
            </a:extLst>
          </p:cNvPr>
          <p:cNvSpPr txBox="1"/>
          <p:nvPr userDrawn="1"/>
        </p:nvSpPr>
        <p:spPr>
          <a:xfrm rot="5400000">
            <a:off x="10503416" y="3632228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C51C6E5-D182-6F84-0B02-EFB61D892CB0}"/>
              </a:ext>
            </a:extLst>
          </p:cNvPr>
          <p:cNvSpPr txBox="1"/>
          <p:nvPr userDrawn="1"/>
        </p:nvSpPr>
        <p:spPr>
          <a:xfrm rot="16200000">
            <a:off x="-2057916" y="2831039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B14622D-3438-FA13-78EF-249BF0F37762}"/>
              </a:ext>
            </a:extLst>
          </p:cNvPr>
          <p:cNvSpPr txBox="1"/>
          <p:nvPr userDrawn="1"/>
        </p:nvSpPr>
        <p:spPr>
          <a:xfrm>
            <a:off x="801551" y="686489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</p:spTree>
    <p:extLst>
      <p:ext uri="{BB962C8B-B14F-4D97-AF65-F5344CB8AC3E}">
        <p14:creationId xmlns:p14="http://schemas.microsoft.com/office/powerpoint/2010/main" val="263965274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ga till hög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5795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8F8343-ED6E-2FE8-0EA1-346FAECCDDCE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CCA705-C5FE-FB75-5824-9A7459DBACD2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5FBB38-1087-B701-7DDB-874DA5BBB1E7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352825904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8F8343-ED6E-2FE8-0EA1-346FAECCDDCE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CCA705-C5FE-FB75-5824-9A7459DBACD2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5FBB38-1087-B701-7DDB-874DA5BBB1E7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B208098D-9026-51FB-D81B-2E43E1799C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2803" y="2606273"/>
            <a:ext cx="2651527" cy="26515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PLATS FÖR QR-KOD TILL RAPPORTEN</a:t>
            </a:r>
          </a:p>
        </p:txBody>
      </p:sp>
    </p:spTree>
    <p:extLst>
      <p:ext uri="{BB962C8B-B14F-4D97-AF65-F5344CB8AC3E}">
        <p14:creationId xmlns:p14="http://schemas.microsoft.com/office/powerpoint/2010/main" val="315900736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059057" y="-461665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BB89D6E-7A4D-3F9C-3608-0522041549D4}"/>
              </a:ext>
            </a:extLst>
          </p:cNvPr>
          <p:cNvSpPr txBox="1"/>
          <p:nvPr userDrawn="1"/>
        </p:nvSpPr>
        <p:spPr>
          <a:xfrm rot="5400000">
            <a:off x="9663864" y="2971731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2D383B8-B3DB-7A0E-7F36-6A725FF5902A}"/>
              </a:ext>
            </a:extLst>
          </p:cNvPr>
          <p:cNvSpPr txBox="1"/>
          <p:nvPr userDrawn="1"/>
        </p:nvSpPr>
        <p:spPr>
          <a:xfrm>
            <a:off x="4509478" y="6858000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6913279-1974-1507-AD2A-68E3578782DF}"/>
              </a:ext>
            </a:extLst>
          </p:cNvPr>
          <p:cNvSpPr txBox="1"/>
          <p:nvPr userDrawn="1"/>
        </p:nvSpPr>
        <p:spPr>
          <a:xfrm rot="16200000">
            <a:off x="-2510064" y="2510064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772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med anvisning, samfinansier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E7AABA9-F143-6EEF-EDB7-E4BD310C78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28100" y="8001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25F9AD34-92DE-06BC-A99E-DF8BFF0CC1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28100" y="36703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7B17F9D-D650-1BA4-AAED-8A52F75592F7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5EEF13C-A2E8-FF03-DC28-2C2C60AFACE2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17B2353-C162-E222-5386-36C1E7712BC3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5DB9C15-3DB3-7300-E1EA-3001EA3CF98D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133141068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7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B318D88-F332-3177-E053-F8D33CD6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97" y="294075"/>
            <a:ext cx="7935703" cy="18443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D44067-90F8-7F55-85FA-B103BB692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697" y="2230243"/>
            <a:ext cx="7935703" cy="4081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33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712" r:id="rId4"/>
    <p:sldLayoutId id="2147483720" r:id="rId5"/>
    <p:sldLayoutId id="2147483715" r:id="rId6"/>
    <p:sldLayoutId id="2147483719" r:id="rId7"/>
    <p:sldLayoutId id="2147483718" r:id="rId8"/>
    <p:sldLayoutId id="2147483713" r:id="rId9"/>
    <p:sldLayoutId id="2147483714" r:id="rId10"/>
    <p:sldLayoutId id="2147483717" r:id="rId11"/>
    <p:sldLayoutId id="2147483716" r:id="rId12"/>
    <p:sldLayoutId id="2147483708" r:id="rId13"/>
    <p:sldLayoutId id="2147483710" r:id="rId1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AF5E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fallsverige.se/rapporter-utveckling/rapporter/" TargetMode="External"/><Relationship Id="rId2" Type="http://schemas.openxmlformats.org/officeDocument/2006/relationships/hyperlink" Target="mailto:jon.nilsson-djerf@avfallsverige.s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 5">
            <a:extLst>
              <a:ext uri="{FF2B5EF4-FFF2-40B4-BE49-F238E27FC236}">
                <a16:creationId xmlns:a16="http://schemas.microsoft.com/office/drawing/2014/main" id="{867E3E7F-ACF1-55B8-1762-ED7E9463E604}"/>
              </a:ext>
            </a:extLst>
          </p:cNvPr>
          <p:cNvSpPr/>
          <p:nvPr/>
        </p:nvSpPr>
        <p:spPr>
          <a:xfrm>
            <a:off x="4896478" y="-871773"/>
            <a:ext cx="10951866" cy="1100047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AF8DBB-0CCE-6F9C-C08C-4B74609EF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6900" y="2496069"/>
            <a:ext cx="6399871" cy="1865861"/>
          </a:xfrm>
        </p:spPr>
        <p:txBody>
          <a:bodyPr/>
          <a:lstStyle/>
          <a:p>
            <a:r>
              <a:rPr lang="sv-SE" sz="3600" dirty="0"/>
              <a:t>Vägledning för etablering av bottentömmande behållare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0785B9-FF2F-1FDA-5D49-0E25ADF167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9" y="4779107"/>
            <a:ext cx="5980771" cy="365125"/>
          </a:xfrm>
        </p:spPr>
        <p:txBody>
          <a:bodyPr>
            <a:normAutofit lnSpcReduction="10000"/>
          </a:bodyPr>
          <a:lstStyle/>
          <a:p>
            <a:r>
              <a:rPr lang="sv-SE" sz="2000" dirty="0">
                <a:solidFill>
                  <a:srgbClr val="0F6B69"/>
                </a:solidFill>
              </a:rPr>
              <a:t>Juni 2024</a:t>
            </a:r>
          </a:p>
        </p:txBody>
      </p:sp>
      <p:sp>
        <p:nvSpPr>
          <p:cNvPr id="5" name="Underrubrik 1">
            <a:extLst>
              <a:ext uri="{FF2B5EF4-FFF2-40B4-BE49-F238E27FC236}">
                <a16:creationId xmlns:a16="http://schemas.microsoft.com/office/drawing/2014/main" id="{76657F26-6EC7-7E81-CA82-E0EDB3AE5B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95999" y="4387956"/>
            <a:ext cx="5980771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sz="2200" dirty="0">
                <a:solidFill>
                  <a:srgbClr val="0F6B69"/>
                </a:solidFill>
              </a:rPr>
              <a:t>Rapportnummer 2024:17</a:t>
            </a:r>
          </a:p>
        </p:txBody>
      </p:sp>
    </p:spTree>
    <p:extLst>
      <p:ext uri="{BB962C8B-B14F-4D97-AF65-F5344CB8AC3E}">
        <p14:creationId xmlns:p14="http://schemas.microsoft.com/office/powerpoint/2010/main" val="35183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8753909" y="4134275"/>
            <a:ext cx="4341126" cy="4360394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C8EEFAA-C212-278E-9308-5127F3E6A888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028B9B5-DAF5-9913-B9BE-D83143CD6E94}"/>
              </a:ext>
            </a:extLst>
          </p:cNvPr>
          <p:cNvSpPr txBox="1"/>
          <p:nvPr/>
        </p:nvSpPr>
        <p:spPr>
          <a:xfrm>
            <a:off x="516654" y="869036"/>
            <a:ext cx="10926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Avfallshantering i lagstiftning, </a:t>
            </a:r>
          </a:p>
          <a:p>
            <a:r>
              <a:rPr lang="sv-SE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krav och riktlinjer</a:t>
            </a:r>
            <a:endParaRPr lang="sv-SE" sz="4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630B07C-94CE-2445-F353-EABA3C1ED7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299" y="2069364"/>
            <a:ext cx="8004609" cy="401393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sv-SE" sz="1800" dirty="0"/>
              <a:t>Befintlig lagstiftning som påverkar etablering och drift av bottentömmande behållare har identifierats och presenteras i vägledningen. Här är några exempel:</a:t>
            </a:r>
          </a:p>
          <a:p>
            <a:pPr>
              <a:lnSpc>
                <a:spcPct val="120000"/>
              </a:lnSpc>
            </a:pPr>
            <a:r>
              <a:rPr lang="sv-SE" sz="1800" dirty="0"/>
              <a:t>I avfallsföreskrifter kan ansvar och skötsel av bottentömmande behållare specificeras. </a:t>
            </a:r>
          </a:p>
          <a:p>
            <a:pPr>
              <a:lnSpc>
                <a:spcPct val="120000"/>
              </a:lnSpc>
            </a:pPr>
            <a:r>
              <a:rPr lang="sv-SE" sz="1800" dirty="0"/>
              <a:t>Lokala trafikföreskrifter kan reglera en plats som lastplats för att förhindra obehörig parkering framför behållarna. </a:t>
            </a:r>
          </a:p>
          <a:p>
            <a:pPr>
              <a:lnSpc>
                <a:spcPct val="120000"/>
              </a:lnSpc>
            </a:pPr>
            <a:r>
              <a:rPr lang="sv-SE" sz="1800" dirty="0"/>
              <a:t>Arbetsmiljöföreskrifter om arbetsutrustning och personlig skyddsutrustning ska följas för att säkerställa säkra lyft.</a:t>
            </a:r>
          </a:p>
          <a:p>
            <a:pPr>
              <a:lnSpc>
                <a:spcPct val="120000"/>
              </a:lnSpc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771569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 7">
            <a:extLst>
              <a:ext uri="{FF2B5EF4-FFF2-40B4-BE49-F238E27FC236}">
                <a16:creationId xmlns:a16="http://schemas.microsoft.com/office/drawing/2014/main" id="{C89A73B6-87BA-A96B-72EE-8BEE25170CD5}"/>
              </a:ext>
            </a:extLst>
          </p:cNvPr>
          <p:cNvSpPr/>
          <p:nvPr/>
        </p:nvSpPr>
        <p:spPr>
          <a:xfrm>
            <a:off x="-2120575" y="-3927325"/>
            <a:ext cx="16583964" cy="16657570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6C08556-AE22-D095-3B25-7B3F95BD23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5EDBEE7-949F-3833-5A1E-12EF66656BEB}"/>
              </a:ext>
            </a:extLst>
          </p:cNvPr>
          <p:cNvSpPr txBox="1">
            <a:spLocks/>
          </p:cNvSpPr>
          <p:nvPr/>
        </p:nvSpPr>
        <p:spPr>
          <a:xfrm>
            <a:off x="6095999" y="1998191"/>
            <a:ext cx="5636821" cy="3947557"/>
          </a:xfr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sv-SE" dirty="0">
                <a:solidFill>
                  <a:srgbClr val="0F6B69"/>
                </a:solidFill>
              </a:rPr>
              <a:t>För att en fastighetsägare ska kunna välja bottentömmande behållare krävs att vissa fysiska förutsättningar finns och de behöver ofta skapas redan tidigt i planeringen.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dirty="0">
                <a:solidFill>
                  <a:srgbClr val="0F6B69"/>
                </a:solidFill>
              </a:rPr>
              <a:t>Vägledningen presenterar därför  en översikt av processen för samhällsbyggnad tillsammans med en diskussion om på vilken detaljnivå som avfallsplanering bör, eller enligt lag ska integreras i samhällsbyggnadsprocessens olika faser. Även om mycket av innehållet är generell för all avfallshantering, ligger fokus på bottentömmande behållare.</a:t>
            </a:r>
          </a:p>
          <a:p>
            <a:pPr marL="342900" indent="-342900">
              <a:buFont typeface="Wingdings" pitchFamily="2" charset="2"/>
              <a:buChar char="§"/>
            </a:pPr>
            <a:endParaRPr lang="sv-SE" dirty="0">
              <a:solidFill>
                <a:srgbClr val="0F6B69"/>
              </a:solidFill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8D5015F-88E7-1884-8B50-397A10A52ACD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A186220-C7B2-4018-9480-35BA968B010E}"/>
              </a:ext>
            </a:extLst>
          </p:cNvPr>
          <p:cNvSpPr txBox="1"/>
          <p:nvPr/>
        </p:nvSpPr>
        <p:spPr>
          <a:xfrm>
            <a:off x="516654" y="869036"/>
            <a:ext cx="11309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Avfallshantering i samhällsbyggnadsprocessen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4D1E1CA-EFCA-2848-DF60-9A6B031F8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pic>
        <p:nvPicPr>
          <p:cNvPr id="2" name="Picture 11">
            <a:extLst>
              <a:ext uri="{FF2B5EF4-FFF2-40B4-BE49-F238E27FC236}">
                <a16:creationId xmlns:a16="http://schemas.microsoft.com/office/drawing/2014/main" id="{F6E846EF-14DB-5551-EBE2-52565FD7D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655" y="1737470"/>
            <a:ext cx="4221845" cy="3753563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50945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8753909" y="4134275"/>
            <a:ext cx="4341126" cy="4360394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C8EEFAA-C212-278E-9308-5127F3E6A888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028B9B5-DAF5-9913-B9BE-D83143CD6E94}"/>
              </a:ext>
            </a:extLst>
          </p:cNvPr>
          <p:cNvSpPr txBox="1"/>
          <p:nvPr/>
        </p:nvSpPr>
        <p:spPr>
          <a:xfrm>
            <a:off x="516654" y="869036"/>
            <a:ext cx="10926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Vanliga utmaningar och möjliga lösningar </a:t>
            </a:r>
            <a:endParaRPr lang="sv-SE" sz="4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630B07C-94CE-2445-F353-EABA3C1ED7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299" y="2069364"/>
            <a:ext cx="8004609" cy="401393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När flera aktörer är delaktiga vid etablering och drift kan det uppstå en del utmaningar. I vägledningen presenteras vanliga utmaningar som kommit upp i dialog med kommuner. De utmaningar som lyfts i vägledningen är: </a:t>
            </a:r>
          </a:p>
          <a:p>
            <a:pPr lvl="0">
              <a:lnSpc>
                <a:spcPct val="115000"/>
              </a:lnSpc>
              <a:spcBef>
                <a:spcPts val="600"/>
              </a:spcBef>
            </a:pPr>
            <a:r>
              <a:rPr lang="sv-SE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Vad gäller på allmän platsmark och kvartersmark?</a:t>
            </a:r>
          </a:p>
          <a:p>
            <a:pPr lvl="0">
              <a:lnSpc>
                <a:spcPct val="115000"/>
              </a:lnSpc>
            </a:pPr>
            <a:r>
              <a:rPr lang="sv-SE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Lyft över gång- och cykelbana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sv-SE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Ansvar kopplat till bottentömmande behållare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sv-SE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Befintliga behållare som inte uppfyller dagens standard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949040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464348" y="-3067856"/>
            <a:ext cx="12936295" cy="12993711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918E95C-DB73-353B-6D96-517E713B2EC4}"/>
              </a:ext>
            </a:extLst>
          </p:cNvPr>
          <p:cNvSpPr txBox="1"/>
          <p:nvPr/>
        </p:nvSpPr>
        <p:spPr>
          <a:xfrm>
            <a:off x="516654" y="869036"/>
            <a:ext cx="5020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Insikter &amp; slutsatser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26C577-C163-E73C-CE05-735CE417FEC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29AEB6E9-8E83-D1D1-EAC5-72384EE1A6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233F123-9175-35FD-349A-B73D8CF87F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v-SE" sz="1800" dirty="0"/>
              <a:t>Det finns en viss samstämmighet i Sverige kring möjligheter och utmaningar med bottentömmande behållare.</a:t>
            </a:r>
          </a:p>
          <a:p>
            <a:r>
              <a:rPr lang="sv-SE" sz="1800" dirty="0"/>
              <a:t>Anpassning till lokala förutsättningar är viktig vid etablering och drift.</a:t>
            </a:r>
          </a:p>
          <a:p>
            <a:r>
              <a:rPr lang="sv-SE" sz="1800" dirty="0"/>
              <a:t>Samarbete och kommunikation mellan alla parter är avgörande för att systemet ska fungera väl.</a:t>
            </a:r>
          </a:p>
          <a:p>
            <a:r>
              <a:rPr lang="sv-SE" sz="1800" dirty="0"/>
              <a:t>Flexibilitet i avfallslösningar är viktigt för att möta framtida lagstiftning och teknikutveckling.</a:t>
            </a:r>
          </a:p>
          <a:p>
            <a:r>
              <a:rPr lang="sv-SE" sz="1800" dirty="0"/>
              <a:t>Vägledningen visar att bottentömmande behållare är effektiva vid korrekt placering och förhållanden.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5EDF84-9562-0CDC-BA93-38920E9B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78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1998117" y="-420151"/>
            <a:ext cx="8355777" cy="8392862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6176005" y="4392090"/>
            <a:ext cx="4015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kern="0" dirty="0">
                <a:solidFill>
                  <a:srgbClr val="0F6B69"/>
                </a:solidFill>
              </a:rPr>
              <a:t>MER INFORMATION </a:t>
            </a:r>
            <a:br>
              <a:rPr lang="sv-SE" sz="2000" b="1" kern="0" dirty="0">
                <a:solidFill>
                  <a:srgbClr val="0F6B69"/>
                </a:solidFill>
              </a:rPr>
            </a:br>
            <a:r>
              <a:rPr lang="sv-SE" sz="2000" dirty="0">
                <a:solidFill>
                  <a:srgbClr val="0F6B69"/>
                </a:solidFill>
              </a:rPr>
              <a:t>Jon Djerf</a:t>
            </a:r>
          </a:p>
          <a:p>
            <a:r>
              <a:rPr lang="sv-SE" sz="2000" dirty="0">
                <a:solidFill>
                  <a:srgbClr val="48757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jon.nilsson-djerf@avfallsverige.se</a:t>
            </a:r>
            <a:r>
              <a:rPr lang="sv-SE" sz="2000" dirty="0">
                <a:solidFill>
                  <a:srgbClr val="487574"/>
                </a:solidFill>
              </a:rPr>
              <a:t> </a:t>
            </a:r>
          </a:p>
        </p:txBody>
      </p:sp>
      <p:cxnSp>
        <p:nvCxnSpPr>
          <p:cNvPr id="2" name="Rak 1">
            <a:extLst>
              <a:ext uri="{FF2B5EF4-FFF2-40B4-BE49-F238E27FC236}">
                <a16:creationId xmlns:a16="http://schemas.microsoft.com/office/drawing/2014/main" id="{8A7A11D4-FD0C-A067-1CF7-A811BCB082D6}"/>
              </a:ext>
            </a:extLst>
          </p:cNvPr>
          <p:cNvCxnSpPr>
            <a:cxnSpLocks/>
          </p:cNvCxnSpPr>
          <p:nvPr/>
        </p:nvCxnSpPr>
        <p:spPr>
          <a:xfrm>
            <a:off x="6094816" y="2095500"/>
            <a:ext cx="0" cy="3691761"/>
          </a:xfrm>
          <a:prstGeom prst="line">
            <a:avLst/>
          </a:prstGeom>
          <a:ln w="57150">
            <a:solidFill>
              <a:srgbClr val="416D6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19BF29D1-13AB-97C0-8639-106F9390BC44}"/>
              </a:ext>
            </a:extLst>
          </p:cNvPr>
          <p:cNvSpPr txBox="1"/>
          <p:nvPr/>
        </p:nvSpPr>
        <p:spPr>
          <a:xfrm>
            <a:off x="6176005" y="2453872"/>
            <a:ext cx="36250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kern="0" dirty="0">
                <a:solidFill>
                  <a:srgbClr val="0F6B69"/>
                </a:solidFill>
              </a:rPr>
              <a:t>RAPPORTEN FINNS FÖR NEDLADDNING </a:t>
            </a:r>
            <a:br>
              <a:rPr lang="sv-SE" sz="2000" kern="0" dirty="0">
                <a:solidFill>
                  <a:srgbClr val="0F6B69"/>
                </a:solidFill>
              </a:rPr>
            </a:br>
            <a:r>
              <a:rPr lang="sv-SE" i="1" kern="0" dirty="0">
                <a:solidFill>
                  <a:srgbClr val="0F6B69"/>
                </a:solidFill>
              </a:rPr>
              <a:t>(kostnadsfritt för Avfall Sveriges medlemmar) </a:t>
            </a:r>
            <a:br>
              <a:rPr lang="sv-SE" kern="0" dirty="0">
                <a:solidFill>
                  <a:srgbClr val="0F6B69"/>
                </a:solidFill>
              </a:rPr>
            </a:br>
            <a:r>
              <a:rPr lang="sv-SE" sz="2000" kern="0" dirty="0">
                <a:solidFill>
                  <a:srgbClr val="0F6B69"/>
                </a:solidFill>
              </a:rPr>
              <a:t>på </a:t>
            </a:r>
            <a:r>
              <a:rPr lang="sv-SE" sz="2000" b="1" kern="0" dirty="0">
                <a:solidFill>
                  <a:srgbClr val="0F6B6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Avfall Sveriges hemsida</a:t>
            </a:r>
            <a:endParaRPr lang="sv-SE" sz="2000" b="1" kern="0" dirty="0">
              <a:solidFill>
                <a:srgbClr val="0F6B69"/>
              </a:solidFill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0CF6F9A-F1BF-0ABA-2B4D-A427CCAC69EE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19440B7-162A-35CD-ADF0-7DE6D2C3A07B}"/>
              </a:ext>
            </a:extLst>
          </p:cNvPr>
          <p:cNvSpPr txBox="1"/>
          <p:nvPr/>
        </p:nvSpPr>
        <p:spPr>
          <a:xfrm>
            <a:off x="2908690" y="1255136"/>
            <a:ext cx="6372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RAPPORTINFORMATION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latshållare för bild 5" descr="En bild som visar mönster, stygn&#10;&#10;Automatiskt genererad beskrivning">
            <a:extLst>
              <a:ext uri="{FF2B5EF4-FFF2-40B4-BE49-F238E27FC236}">
                <a16:creationId xmlns:a16="http://schemas.microsoft.com/office/drawing/2014/main" id="{CCB488AD-8EE8-0C1C-0061-F07C1ADECB0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216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 4">
            <a:extLst>
              <a:ext uri="{FF2B5EF4-FFF2-40B4-BE49-F238E27FC236}">
                <a16:creationId xmlns:a16="http://schemas.microsoft.com/office/drawing/2014/main" id="{197EAF60-8526-38FE-8132-E01A1ADB6FE2}"/>
              </a:ext>
            </a:extLst>
          </p:cNvPr>
          <p:cNvSpPr/>
          <p:nvPr/>
        </p:nvSpPr>
        <p:spPr>
          <a:xfrm>
            <a:off x="3209922" y="542927"/>
            <a:ext cx="5772144" cy="577214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AD0D48FF-D1B6-E84E-AA82-E77ADDBEF91F}"/>
              </a:ext>
            </a:extLst>
          </p:cNvPr>
          <p:cNvSpPr txBox="1">
            <a:spLocks/>
          </p:cNvSpPr>
          <p:nvPr/>
        </p:nvSpPr>
        <p:spPr>
          <a:xfrm>
            <a:off x="3861741" y="3800434"/>
            <a:ext cx="446851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kern="1200">
                <a:solidFill>
                  <a:srgbClr val="416D7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>
                <a:solidFill>
                  <a:srgbClr val="006766"/>
                </a:solidFill>
              </a:rPr>
              <a:t>www.avfallsverige.se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FED93B9-C310-48FB-9657-E75C0A9A3917}"/>
              </a:ext>
            </a:extLst>
          </p:cNvPr>
          <p:cNvSpPr txBox="1"/>
          <p:nvPr/>
        </p:nvSpPr>
        <p:spPr>
          <a:xfrm>
            <a:off x="4429573" y="2875001"/>
            <a:ext cx="3332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>
                <a:solidFill>
                  <a:srgbClr val="006766"/>
                </a:solidFill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1663461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1468551" y="-1219368"/>
            <a:ext cx="9254897" cy="9295973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918E95C-DB73-353B-6D96-517E713B2EC4}"/>
              </a:ext>
            </a:extLst>
          </p:cNvPr>
          <p:cNvSpPr txBox="1"/>
          <p:nvPr/>
        </p:nvSpPr>
        <p:spPr>
          <a:xfrm>
            <a:off x="2498704" y="552453"/>
            <a:ext cx="71945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AVFALL SVERIGES</a:t>
            </a:r>
            <a:b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</a:br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UTVECKLINGSSATSNINGAR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2591937" y="1817064"/>
            <a:ext cx="70081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dirty="0">
                <a:solidFill>
                  <a:srgbClr val="0F6B69"/>
                </a:solidFill>
              </a:rPr>
              <a:t>Syftet med Avfall Sveriges utvecklingssatsning är att genom </a:t>
            </a:r>
            <a:r>
              <a:rPr lang="sv-SE" sz="2000" b="1" dirty="0">
                <a:solidFill>
                  <a:srgbClr val="0F6B69"/>
                </a:solidFill>
              </a:rPr>
              <a:t>samordnade</a:t>
            </a:r>
            <a:r>
              <a:rPr lang="sv-SE" sz="2000" dirty="0">
                <a:solidFill>
                  <a:srgbClr val="0F6B69"/>
                </a:solidFill>
              </a:rPr>
              <a:t> insatser </a:t>
            </a:r>
            <a:r>
              <a:rPr lang="sv-SE" sz="2000" b="1" dirty="0">
                <a:solidFill>
                  <a:srgbClr val="0F6B69"/>
                </a:solidFill>
              </a:rPr>
              <a:t>främja</a:t>
            </a:r>
            <a:r>
              <a:rPr lang="sv-SE" sz="2000" dirty="0">
                <a:solidFill>
                  <a:srgbClr val="0F6B69"/>
                </a:solidFill>
              </a:rPr>
              <a:t> </a:t>
            </a:r>
            <a:r>
              <a:rPr lang="sv-SE" sz="2000" b="1" dirty="0">
                <a:solidFill>
                  <a:srgbClr val="0F6B69"/>
                </a:solidFill>
              </a:rPr>
              <a:t>medlemmarnas</a:t>
            </a:r>
            <a:r>
              <a:rPr lang="sv-SE" sz="2000" dirty="0">
                <a:solidFill>
                  <a:srgbClr val="0F6B69"/>
                </a:solidFill>
              </a:rPr>
              <a:t> </a:t>
            </a:r>
            <a:r>
              <a:rPr lang="sv-SE" sz="2000" i="1" dirty="0">
                <a:solidFill>
                  <a:srgbClr val="0F6B69"/>
                </a:solidFill>
              </a:rPr>
              <a:t>verksamhetsutveckling</a:t>
            </a:r>
            <a:r>
              <a:rPr lang="sv-SE" sz="2000" dirty="0">
                <a:solidFill>
                  <a:srgbClr val="0F6B69"/>
                </a:solidFill>
              </a:rPr>
              <a:t> för en </a:t>
            </a:r>
            <a:r>
              <a:rPr lang="sv-SE" sz="2000" b="1" dirty="0">
                <a:solidFill>
                  <a:srgbClr val="0F6B69"/>
                </a:solidFill>
              </a:rPr>
              <a:t>avfallshantering</a:t>
            </a:r>
            <a:r>
              <a:rPr lang="sv-SE" sz="2000" dirty="0">
                <a:solidFill>
                  <a:srgbClr val="0F6B69"/>
                </a:solidFill>
              </a:rPr>
              <a:t> som är miljöriktig och hållbar utifrån ett samhällsansvar. </a:t>
            </a:r>
            <a:br>
              <a:rPr lang="sv-SE" sz="2000" dirty="0">
                <a:solidFill>
                  <a:srgbClr val="0F6B69"/>
                </a:solidFill>
              </a:rPr>
            </a:br>
            <a:endParaRPr lang="sv-SE" sz="2000" dirty="0">
              <a:solidFill>
                <a:srgbClr val="0F6B69"/>
              </a:solidFill>
            </a:endParaRPr>
          </a:p>
          <a:p>
            <a:pPr algn="ctr"/>
            <a:r>
              <a:rPr lang="sv-SE" sz="2000" dirty="0">
                <a:solidFill>
                  <a:srgbClr val="0F6B69"/>
                </a:solidFill>
              </a:rPr>
              <a:t>Utvecklingssatsningens </a:t>
            </a:r>
            <a:r>
              <a:rPr lang="sv-SE" sz="2000" i="1" dirty="0">
                <a:solidFill>
                  <a:srgbClr val="0F6B69"/>
                </a:solidFill>
              </a:rPr>
              <a:t>inriktning</a:t>
            </a:r>
            <a:r>
              <a:rPr lang="sv-SE" sz="2000" dirty="0">
                <a:solidFill>
                  <a:srgbClr val="0F6B69"/>
                </a:solidFill>
              </a:rPr>
              <a:t> utgår från medlemmarnas behov, är starkt </a:t>
            </a:r>
            <a:r>
              <a:rPr lang="sv-SE" sz="2000" i="1" dirty="0">
                <a:solidFill>
                  <a:srgbClr val="0F6B69"/>
                </a:solidFill>
              </a:rPr>
              <a:t>medlemsförankrad</a:t>
            </a:r>
            <a:r>
              <a:rPr lang="sv-SE" sz="2000" dirty="0">
                <a:solidFill>
                  <a:srgbClr val="0F6B69"/>
                </a:solidFill>
              </a:rPr>
              <a:t>, framförallt genom arbetsgrupperna, och har sin grund i </a:t>
            </a:r>
            <a:r>
              <a:rPr lang="sv-SE" sz="2000" i="1" dirty="0">
                <a:solidFill>
                  <a:srgbClr val="0F6B69"/>
                </a:solidFill>
              </a:rPr>
              <a:t>Avfall Sveriges vision </a:t>
            </a:r>
            <a:r>
              <a:rPr lang="sv-SE" sz="2000" b="1" i="1" dirty="0">
                <a:solidFill>
                  <a:srgbClr val="0F6B69"/>
                </a:solidFill>
              </a:rPr>
              <a:t>”Det finns inget avfall”. </a:t>
            </a:r>
            <a:br>
              <a:rPr lang="sv-SE" sz="2000" b="1" i="1" dirty="0">
                <a:solidFill>
                  <a:srgbClr val="0F6B69"/>
                </a:solidFill>
              </a:rPr>
            </a:br>
            <a:endParaRPr lang="sv-SE" sz="2000" b="1" i="1" dirty="0">
              <a:solidFill>
                <a:srgbClr val="0F6B69"/>
              </a:solidFill>
            </a:endParaRPr>
          </a:p>
          <a:p>
            <a:pPr algn="ctr"/>
            <a:r>
              <a:rPr lang="sv-SE" sz="2000" b="1" dirty="0">
                <a:solidFill>
                  <a:srgbClr val="0F6B69"/>
                </a:solidFill>
              </a:rPr>
              <a:t>Särskilda satsningar</a:t>
            </a:r>
          </a:p>
          <a:p>
            <a:pPr algn="ctr"/>
            <a:r>
              <a:rPr lang="sv-SE" sz="2000" dirty="0">
                <a:solidFill>
                  <a:srgbClr val="0F6B69"/>
                </a:solidFill>
              </a:rPr>
              <a:t>Arbetsgrupperna för energiåtervinning, biologisk återvinning och avfallsanläggningar har </a:t>
            </a:r>
            <a:r>
              <a:rPr lang="sv-SE" sz="2000" i="1" dirty="0">
                <a:solidFill>
                  <a:srgbClr val="0F6B69"/>
                </a:solidFill>
              </a:rPr>
              <a:t>egna utvecklingssatsningar</a:t>
            </a:r>
            <a:r>
              <a:rPr lang="sv-SE" sz="2000" dirty="0">
                <a:solidFill>
                  <a:srgbClr val="0F6B69"/>
                </a:solidFill>
              </a:rPr>
              <a:t> som de själva bekostar och beslutar om.  </a:t>
            </a:r>
          </a:p>
          <a:p>
            <a:pPr algn="ctr"/>
            <a:endParaRPr lang="sv-SE" sz="2000" b="1" i="1" dirty="0">
              <a:solidFill>
                <a:srgbClr val="0F6B69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1966DE-A47D-90D3-2BFD-059674C22C4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524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2353373" y="-2298273"/>
            <a:ext cx="10951866" cy="1100047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918E95C-DB73-353B-6D96-517E713B2EC4}"/>
              </a:ext>
            </a:extLst>
          </p:cNvPr>
          <p:cNvSpPr txBox="1"/>
          <p:nvPr/>
        </p:nvSpPr>
        <p:spPr>
          <a:xfrm>
            <a:off x="516654" y="869035"/>
            <a:ext cx="4842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Projektinformation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516654" y="1992917"/>
            <a:ext cx="700812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i="1" dirty="0">
                <a:solidFill>
                  <a:srgbClr val="0F6B69"/>
                </a:solidFill>
              </a:rPr>
              <a:t>Sökande:</a:t>
            </a:r>
          </a:p>
          <a:p>
            <a:r>
              <a:rPr lang="sv-SE" dirty="0">
                <a:solidFill>
                  <a:srgbClr val="0F6B69"/>
                </a:solidFill>
              </a:rPr>
              <a:t>Ramboll Sweden Ab</a:t>
            </a:r>
          </a:p>
          <a:p>
            <a:endParaRPr lang="sv-SE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Genomförare:</a:t>
            </a:r>
          </a:p>
          <a:p>
            <a:r>
              <a:rPr lang="en-US" dirty="0">
                <a:solidFill>
                  <a:srgbClr val="0F6B69"/>
                </a:solidFill>
              </a:rPr>
              <a:t>Tomas </a:t>
            </a:r>
            <a:r>
              <a:rPr lang="en-US" dirty="0" err="1">
                <a:solidFill>
                  <a:srgbClr val="0F6B69"/>
                </a:solidFill>
              </a:rPr>
              <a:t>Thernström</a:t>
            </a:r>
            <a:r>
              <a:rPr lang="sv-SE" dirty="0">
                <a:solidFill>
                  <a:srgbClr val="0F6B69"/>
                </a:solidFill>
              </a:rPr>
              <a:t>, Hanna Gustavsson, Malin </a:t>
            </a:r>
            <a:r>
              <a:rPr lang="sv-SE" dirty="0" err="1">
                <a:solidFill>
                  <a:srgbClr val="0F6B69"/>
                </a:solidFill>
              </a:rPr>
              <a:t>Hillertröm</a:t>
            </a:r>
            <a:r>
              <a:rPr lang="sv-SE" dirty="0">
                <a:solidFill>
                  <a:srgbClr val="0F6B69"/>
                </a:solidFill>
              </a:rPr>
              <a:t>, John Henry Nylén, Vincent Prat, Gustav Lundin, samtliga från Ramboll Sweden AB</a:t>
            </a: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Projektledare:</a:t>
            </a:r>
          </a:p>
          <a:p>
            <a:r>
              <a:rPr lang="en-US" dirty="0">
                <a:solidFill>
                  <a:srgbClr val="0F6B69"/>
                </a:solidFill>
              </a:rPr>
              <a:t>Tomas </a:t>
            </a:r>
            <a:r>
              <a:rPr lang="en-US" dirty="0" err="1">
                <a:solidFill>
                  <a:srgbClr val="0F6B69"/>
                </a:solidFill>
              </a:rPr>
              <a:t>Thernström</a:t>
            </a:r>
            <a:r>
              <a:rPr lang="en-US" dirty="0">
                <a:solidFill>
                  <a:srgbClr val="0F6B69"/>
                </a:solidFill>
              </a:rPr>
              <a:t>, Ramboll Sweden AB</a:t>
            </a: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Finansiär: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Avfall Sveriges utvecklingssatsning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1966DE-A47D-90D3-2BFD-059674C22C4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4F9B835D-C3EC-5672-DAF7-92FD0E082D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0A969D43-E36F-C3C3-02EC-DC6508F1E0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D30448-A3FE-9A9F-2E05-D8F09C8DD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36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464348" y="-3067856"/>
            <a:ext cx="12936295" cy="12993711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918E95C-DB73-353B-6D96-517E713B2EC4}"/>
              </a:ext>
            </a:extLst>
          </p:cNvPr>
          <p:cNvSpPr txBox="1"/>
          <p:nvPr/>
        </p:nvSpPr>
        <p:spPr>
          <a:xfrm>
            <a:off x="516654" y="869036"/>
            <a:ext cx="4273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Bakgrund &amp; syfte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26C577-C163-E73C-CE05-735CE417FEC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5EDF84-9562-0CDC-BA93-38920E9B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79F8A3DF-80B5-DC45-25DF-1268CD2EC0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F0A894B0-603F-13C6-D4F4-A9FCA8152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sv-SE" dirty="0"/>
              <a:t>Bottentömmande behållare är populära för deras yteffektivitet och bättre arbetsmiljö.</a:t>
            </a:r>
          </a:p>
          <a:p>
            <a:pPr>
              <a:lnSpc>
                <a:spcPct val="120000"/>
              </a:lnSpc>
            </a:pPr>
            <a:r>
              <a:rPr lang="sv-SE" dirty="0"/>
              <a:t>Ökat behov väntas med utökade krav på fastighetsnära insamling.</a:t>
            </a:r>
          </a:p>
          <a:p>
            <a:pPr>
              <a:lnSpc>
                <a:spcPct val="120000"/>
              </a:lnSpc>
            </a:pPr>
            <a:r>
              <a:rPr lang="sv-SE" dirty="0"/>
              <a:t>Samverkan krävs för att undvika konflikter och säkerställa säker drift.</a:t>
            </a:r>
          </a:p>
          <a:p>
            <a:pPr>
              <a:lnSpc>
                <a:spcPct val="120000"/>
              </a:lnSpc>
            </a:pPr>
            <a:r>
              <a:rPr lang="sv-SE" dirty="0"/>
              <a:t>Vägledningen underlättar etablering och drift genom tydliga riktlinjer.</a:t>
            </a:r>
          </a:p>
        </p:txBody>
      </p:sp>
    </p:spTree>
    <p:extLst>
      <p:ext uri="{BB962C8B-B14F-4D97-AF65-F5344CB8AC3E}">
        <p14:creationId xmlns:p14="http://schemas.microsoft.com/office/powerpoint/2010/main" val="2103702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8753909" y="4134275"/>
            <a:ext cx="4341126" cy="4360394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C8EEFAA-C212-278E-9308-5127F3E6A888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028B9B5-DAF5-9913-B9BE-D83143CD6E94}"/>
              </a:ext>
            </a:extLst>
          </p:cNvPr>
          <p:cNvSpPr txBox="1"/>
          <p:nvPr/>
        </p:nvSpPr>
        <p:spPr>
          <a:xfrm>
            <a:off x="516654" y="869036"/>
            <a:ext cx="10926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Olika typer av bottentömmande system</a:t>
            </a:r>
            <a:endParaRPr lang="sv-SE" sz="4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1CDBAF3C-2CB1-EF55-5A60-F24AA22B5F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630B07C-94CE-2445-F353-EABA3C1ED7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sv-SE" sz="1800" dirty="0"/>
              <a:t>Bottentömmande behållare finns i olika utformningar och storlekar, men alla töms med en kranbil.</a:t>
            </a:r>
          </a:p>
          <a:p>
            <a:pPr>
              <a:lnSpc>
                <a:spcPct val="120000"/>
              </a:lnSpc>
            </a:pPr>
            <a:r>
              <a:rPr lang="sv-SE" sz="1800" dirty="0"/>
              <a:t>De används för flera avfallsfraktioner, särskilt vid fastighetsnära insamling i områden med gemensam avfallsinsamling.</a:t>
            </a:r>
          </a:p>
          <a:p>
            <a:pPr>
              <a:lnSpc>
                <a:spcPct val="120000"/>
              </a:lnSpc>
            </a:pPr>
            <a:r>
              <a:rPr lang="sv-SE" sz="1800" dirty="0"/>
              <a:t>Systemen kan vara helt nedgrävda, delvis nedgrävda eller ovan mark.</a:t>
            </a:r>
          </a:p>
          <a:p>
            <a:pPr>
              <a:lnSpc>
                <a:spcPct val="120000"/>
              </a:lnSpc>
            </a:pPr>
            <a:r>
              <a:rPr lang="sv-SE" sz="1800" dirty="0"/>
              <a:t>Systemvalet bör baseras på en avvägning mellan möjligheter och utmaningar för platsen.</a:t>
            </a:r>
          </a:p>
          <a:p>
            <a:pPr>
              <a:lnSpc>
                <a:spcPct val="120000"/>
              </a:lnSpc>
            </a:pPr>
            <a:r>
              <a:rPr lang="sv-SE" sz="1800" dirty="0" err="1"/>
              <a:t>Lyftsystemet</a:t>
            </a:r>
            <a:r>
              <a:rPr lang="sv-SE" sz="1800" dirty="0"/>
              <a:t> måste vara kompatibelt med kranbilen vid tömning</a:t>
            </a:r>
          </a:p>
        </p:txBody>
      </p:sp>
    </p:spTree>
    <p:extLst>
      <p:ext uri="{BB962C8B-B14F-4D97-AF65-F5344CB8AC3E}">
        <p14:creationId xmlns:p14="http://schemas.microsoft.com/office/powerpoint/2010/main" val="220500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9006157" y="6104965"/>
            <a:ext cx="4341126" cy="4360394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C8EEFAA-C212-278E-9308-5127F3E6A888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028B9B5-DAF5-9913-B9BE-D83143CD6E94}"/>
              </a:ext>
            </a:extLst>
          </p:cNvPr>
          <p:cNvSpPr txBox="1"/>
          <p:nvPr/>
        </p:nvSpPr>
        <p:spPr>
          <a:xfrm>
            <a:off x="516654" y="869036"/>
            <a:ext cx="10926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Helt nedgrävda system</a:t>
            </a:r>
            <a:endParaRPr lang="sv-SE" sz="4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A501CAF9-F309-51A3-2179-A9616B2369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630B07C-94CE-2445-F353-EABA3C1ED7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b="1" dirty="0"/>
              <a:t>Möjligheter</a:t>
            </a:r>
            <a:endParaRPr lang="sv-SE" sz="1800" dirty="0"/>
          </a:p>
          <a:p>
            <a:r>
              <a:rPr lang="sv-SE" sz="1800" dirty="0"/>
              <a:t>Rymmer mycket avfall på liten yta, minskar tömningsfrekvens och dålig lukt.</a:t>
            </a:r>
          </a:p>
          <a:p>
            <a:r>
              <a:rPr lang="sv-SE" sz="1800" dirty="0"/>
              <a:t>Bättre arbetsmiljö med låga inkasthål och lågt kroksystem.</a:t>
            </a:r>
          </a:p>
          <a:p>
            <a:r>
              <a:rPr lang="sv-SE" sz="1800" dirty="0"/>
              <a:t>Flexibel design och utformning för olika miljöer.</a:t>
            </a:r>
            <a:br>
              <a:rPr lang="sv-SE" sz="1800" dirty="0"/>
            </a:b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Utmaningar</a:t>
            </a:r>
            <a:endParaRPr lang="sv-SE" sz="1800" dirty="0"/>
          </a:p>
          <a:p>
            <a:r>
              <a:rPr lang="sv-SE" sz="1800" dirty="0"/>
              <a:t>Kostsamma markarbeten, särskilt vid berggrund.</a:t>
            </a:r>
          </a:p>
          <a:p>
            <a:r>
              <a:rPr lang="sv-SE" sz="1800" dirty="0"/>
              <a:t>Svårt med säkra lyft och få etableringsplatser i tätbebyggda områden.</a:t>
            </a:r>
          </a:p>
          <a:p>
            <a:r>
              <a:rPr lang="sv-SE" sz="1800" dirty="0"/>
              <a:t>Snö och is kan hindra tömning; markvärme kan lösa detta.</a:t>
            </a: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8A29355B-9137-6A01-BC94-98208F653E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79" r="29093"/>
          <a:stretch/>
        </p:blipFill>
        <p:spPr>
          <a:xfrm>
            <a:off x="7632699" y="753035"/>
            <a:ext cx="4025900" cy="53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34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1376185D-E0B9-C307-2453-7607D0F1CB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6" r="15373"/>
          <a:stretch/>
        </p:blipFill>
        <p:spPr>
          <a:xfrm>
            <a:off x="7632698" y="753035"/>
            <a:ext cx="4025900" cy="5351930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9006157" y="6104965"/>
            <a:ext cx="4341126" cy="4360394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C8EEFAA-C212-278E-9308-5127F3E6A888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028B9B5-DAF5-9913-B9BE-D83143CD6E94}"/>
              </a:ext>
            </a:extLst>
          </p:cNvPr>
          <p:cNvSpPr txBox="1"/>
          <p:nvPr/>
        </p:nvSpPr>
        <p:spPr>
          <a:xfrm>
            <a:off x="516654" y="869036"/>
            <a:ext cx="7116044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sv-SE" sz="3600" b="1" dirty="0"/>
              <a:t>Helt nedgrävda system kombinerade med kärl</a:t>
            </a:r>
            <a:endParaRPr lang="sv-SE" sz="4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630B07C-94CE-2445-F353-EABA3C1ED7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2185366"/>
            <a:ext cx="6400800" cy="3897933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</a:pPr>
            <a:r>
              <a:rPr lang="sv-SE" sz="1800" dirty="0"/>
              <a:t>Effektivt för verksamheter som vill samla in avfall nära källan och samtidigt dra nytta av den stora lagringskapacitet som bottentömmande lösningar erbjuder. </a:t>
            </a:r>
          </a:p>
          <a:p>
            <a:pPr lvl="0">
              <a:lnSpc>
                <a:spcPct val="115000"/>
              </a:lnSpc>
              <a:spcBef>
                <a:spcPts val="600"/>
              </a:spcBef>
            </a:pPr>
            <a:r>
              <a:rPr lang="sv-SE" sz="1800" dirty="0"/>
              <a:t>Integrerade hydraulsystem gör överföringen av avfall från kärl till bottentömmande behållare smidig och enkel. </a:t>
            </a:r>
          </a:p>
          <a:p>
            <a:pPr lvl="0">
              <a:lnSpc>
                <a:spcPct val="115000"/>
              </a:lnSpc>
              <a:spcBef>
                <a:spcPts val="600"/>
              </a:spcBef>
            </a:pPr>
            <a:r>
              <a:rPr lang="sv-SE" sz="1800" dirty="0"/>
              <a:t>Särskilt lämpligt i miljöer där verksamheter har personal tillgänglig för internhantering av avfall.</a:t>
            </a:r>
          </a:p>
        </p:txBody>
      </p:sp>
    </p:spTree>
    <p:extLst>
      <p:ext uri="{BB962C8B-B14F-4D97-AF65-F5344CB8AC3E}">
        <p14:creationId xmlns:p14="http://schemas.microsoft.com/office/powerpoint/2010/main" val="4086229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9006157" y="6104965"/>
            <a:ext cx="4341126" cy="4360394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C8EEFAA-C212-278E-9308-5127F3E6A888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028B9B5-DAF5-9913-B9BE-D83143CD6E94}"/>
              </a:ext>
            </a:extLst>
          </p:cNvPr>
          <p:cNvSpPr txBox="1"/>
          <p:nvPr/>
        </p:nvSpPr>
        <p:spPr>
          <a:xfrm>
            <a:off x="516654" y="869036"/>
            <a:ext cx="711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Delvis nedgrävda system</a:t>
            </a:r>
            <a:endParaRPr lang="sv-SE" sz="4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7BE5E7B9-FA9B-55CD-3B8E-F95569C036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630B07C-94CE-2445-F353-EABA3C1ED7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sv-SE" sz="1800" b="1" dirty="0"/>
              <a:t>Möjligheter</a:t>
            </a:r>
          </a:p>
          <a:p>
            <a:pPr lvl="0">
              <a:lnSpc>
                <a:spcPct val="115000"/>
              </a:lnSpc>
              <a:spcBef>
                <a:spcPts val="600"/>
              </a:spcBef>
            </a:pPr>
            <a:r>
              <a:rPr lang="sv-SE" sz="1800" dirty="0"/>
              <a:t>Rymmer mycket avfall på liten yta, minskar tömningsfrekvens och dålig lukt.</a:t>
            </a:r>
          </a:p>
          <a:p>
            <a:pPr lvl="0">
              <a:lnSpc>
                <a:spcPct val="115000"/>
              </a:lnSpc>
              <a:spcBef>
                <a:spcPts val="600"/>
              </a:spcBef>
            </a:pPr>
            <a:r>
              <a:rPr lang="sv-SE" sz="1800" dirty="0"/>
              <a:t>Bättre arbetsmiljö utan tunga lyft och kräver mindre markarbete.</a:t>
            </a:r>
          </a:p>
          <a:p>
            <a:pPr lvl="0">
              <a:lnSpc>
                <a:spcPct val="115000"/>
              </a:lnSpc>
              <a:spcBef>
                <a:spcPts val="600"/>
              </a:spcBef>
            </a:pPr>
            <a:r>
              <a:rPr lang="sv-SE" sz="1800" dirty="0"/>
              <a:t>Justerbara fack och enklare vinterunderhåll.</a:t>
            </a:r>
          </a:p>
          <a:p>
            <a:pPr lvl="0">
              <a:lnSpc>
                <a:spcPct val="115000"/>
              </a:lnSpc>
              <a:spcBef>
                <a:spcPts val="600"/>
              </a:spcBef>
            </a:pPr>
            <a:endParaRPr lang="sv-SE" sz="1800" dirty="0"/>
          </a:p>
          <a:p>
            <a:pPr marL="0" lv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sv-SE" sz="1800" b="1" dirty="0"/>
              <a:t>Utmaningar</a:t>
            </a:r>
            <a:endParaRPr lang="sv-SE" sz="1800" dirty="0"/>
          </a:p>
          <a:p>
            <a:pPr lvl="0">
              <a:lnSpc>
                <a:spcPct val="115000"/>
              </a:lnSpc>
              <a:spcBef>
                <a:spcPts val="600"/>
              </a:spcBef>
            </a:pPr>
            <a:r>
              <a:rPr lang="sv-SE" sz="1800" dirty="0"/>
              <a:t>Svårt med säkra lyft och etablering i tätbebyggda områden.</a:t>
            </a:r>
          </a:p>
          <a:p>
            <a:pPr lvl="0">
              <a:lnSpc>
                <a:spcPct val="115000"/>
              </a:lnSpc>
              <a:spcBef>
                <a:spcPts val="600"/>
              </a:spcBef>
            </a:pPr>
            <a:r>
              <a:rPr lang="sv-SE" sz="1800" dirty="0"/>
              <a:t>Inkasthål och kroksystem högre upp kan minska tillgänglighet och skapa arbetsmiljöproblem.</a:t>
            </a:r>
          </a:p>
          <a:p>
            <a:pPr lvl="0">
              <a:lnSpc>
                <a:spcPct val="115000"/>
              </a:lnSpc>
              <a:spcBef>
                <a:spcPts val="600"/>
              </a:spcBef>
            </a:pPr>
            <a:r>
              <a:rPr lang="sv-SE" sz="1800" dirty="0"/>
              <a:t>Större synlig del, vilket begränsar designmöjligheter.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30F725DD-E1EB-CD2A-2991-154105D5C9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4" t="7397" r="11411" b="7049"/>
          <a:stretch/>
        </p:blipFill>
        <p:spPr>
          <a:xfrm>
            <a:off x="7632698" y="774700"/>
            <a:ext cx="4025900" cy="53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10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9006157" y="6104965"/>
            <a:ext cx="4341126" cy="4360394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C8EEFAA-C212-278E-9308-5127F3E6A888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028B9B5-DAF5-9913-B9BE-D83143CD6E94}"/>
              </a:ext>
            </a:extLst>
          </p:cNvPr>
          <p:cNvSpPr txBox="1"/>
          <p:nvPr/>
        </p:nvSpPr>
        <p:spPr>
          <a:xfrm>
            <a:off x="516654" y="869036"/>
            <a:ext cx="711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Delvis nedgrävda system</a:t>
            </a:r>
            <a:endParaRPr lang="sv-SE" sz="4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780A18D5-1CC7-9E05-5D5E-4EF1AB6B84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630B07C-94CE-2445-F353-EABA3C1ED7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b="1" dirty="0"/>
              <a:t>Möjligheter</a:t>
            </a:r>
            <a:endParaRPr lang="sv-SE" sz="1800" dirty="0"/>
          </a:p>
          <a:p>
            <a:r>
              <a:rPr lang="sv-SE" sz="1800" dirty="0"/>
              <a:t>Flexibelt system med lägre investeringskostnader och bättre arbetsmiljö utan tunga lyft.</a:t>
            </a:r>
          </a:p>
          <a:p>
            <a:r>
              <a:rPr lang="sv-SE" sz="1800" dirty="0"/>
              <a:t>Kräver inte djupgående markarbeten.</a:t>
            </a:r>
            <a:br>
              <a:rPr lang="sv-SE" sz="1800" dirty="0"/>
            </a:b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Utmaningar</a:t>
            </a:r>
            <a:endParaRPr lang="sv-SE" sz="1800" dirty="0"/>
          </a:p>
          <a:p>
            <a:r>
              <a:rPr lang="sv-SE" sz="1800" dirty="0"/>
              <a:t>Svårt att hitta platser för säkra lyft i tätbebyggda områden.</a:t>
            </a:r>
          </a:p>
          <a:p>
            <a:r>
              <a:rPr lang="sv-SE" sz="1800" dirty="0"/>
              <a:t>Högt placerade inkasthåll minskar tillgängligheten.</a:t>
            </a:r>
          </a:p>
          <a:p>
            <a:r>
              <a:rPr lang="sv-SE" sz="1800" dirty="0"/>
              <a:t>Större synlig del begränsar designmöjligheterna.</a:t>
            </a:r>
          </a:p>
        </p:txBody>
      </p:sp>
      <p:pic>
        <p:nvPicPr>
          <p:cNvPr id="8" name="Picture Placeholder 15">
            <a:extLst>
              <a:ext uri="{FF2B5EF4-FFF2-40B4-BE49-F238E27FC236}">
                <a16:creationId xmlns:a16="http://schemas.microsoft.com/office/drawing/2014/main" id="{D77A1179-66D5-A7F7-BE5F-9DD7CAC5A5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561" r="28423"/>
          <a:stretch/>
        </p:blipFill>
        <p:spPr>
          <a:xfrm>
            <a:off x="7632698" y="753035"/>
            <a:ext cx="4025902" cy="53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11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vfallSverige-tema_2024">
  <a:themeElements>
    <a:clrScheme name="AVS_2024">
      <a:dk1>
        <a:srgbClr val="F6F1E3"/>
      </a:dk1>
      <a:lt1>
        <a:srgbClr val="F6F1E3"/>
      </a:lt1>
      <a:dk2>
        <a:srgbClr val="103140"/>
      </a:dk2>
      <a:lt2>
        <a:srgbClr val="609291"/>
      </a:lt2>
      <a:accent1>
        <a:srgbClr val="004763"/>
      </a:accent1>
      <a:accent2>
        <a:srgbClr val="821946"/>
      </a:accent2>
      <a:accent3>
        <a:srgbClr val="C2A245"/>
      </a:accent3>
      <a:accent4>
        <a:srgbClr val="006665"/>
      </a:accent4>
      <a:accent5>
        <a:srgbClr val="AC6878"/>
      </a:accent5>
      <a:accent6>
        <a:srgbClr val="A6BDBC"/>
      </a:accent6>
      <a:hlink>
        <a:srgbClr val="FFFFFE"/>
      </a:hlink>
      <a:folHlink>
        <a:srgbClr val="C2A145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fallSverige-tema_2024" id="{4CD7FB37-0B74-A14B-A430-8392E12B5DFB}" vid="{128B1696-8250-8945-AB4F-7FA4F89C1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8ba2db-5b99-4acc-b3cd-7930f6769ac6">
      <Terms xmlns="http://schemas.microsoft.com/office/infopath/2007/PartnerControls"/>
    </lcf76f155ced4ddcb4097134ff3c332f>
    <TaxCatchAll xmlns="1611cc7e-243d-4120-a4b3-dc62a26f08e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74F0A39259EE4080EFAF63AD509D66" ma:contentTypeVersion="16" ma:contentTypeDescription="Skapa ett nytt dokument." ma:contentTypeScope="" ma:versionID="0ad8517290fa28e16db542b74ba499dd">
  <xsd:schema xmlns:xsd="http://www.w3.org/2001/XMLSchema" xmlns:xs="http://www.w3.org/2001/XMLSchema" xmlns:p="http://schemas.microsoft.com/office/2006/metadata/properties" xmlns:ns2="a98ba2db-5b99-4acc-b3cd-7930f6769ac6" xmlns:ns3="fbe7ad95-0d9e-46ae-9350-333e0f496a9e" xmlns:ns4="1611cc7e-243d-4120-a4b3-dc62a26f08e1" targetNamespace="http://schemas.microsoft.com/office/2006/metadata/properties" ma:root="true" ma:fieldsID="5c76eb74648a875d357670ece24a7951" ns2:_="" ns3:_="" ns4:_="">
    <xsd:import namespace="a98ba2db-5b99-4acc-b3cd-7930f6769ac6"/>
    <xsd:import namespace="fbe7ad95-0d9e-46ae-9350-333e0f496a9e"/>
    <xsd:import namespace="1611cc7e-243d-4120-a4b3-dc62a26f08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ba2db-5b99-4acc-b3cd-7930f6769a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2a0716b9-ea6c-4544-a4bd-65ac324c60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e7ad95-0d9e-46ae-9350-333e0f496a9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1cc7e-243d-4120-a4b3-dc62a26f08e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7a62ae6-8cf5-4525-adfe-6f2b8bf284e6}" ma:internalName="TaxCatchAll" ma:showField="CatchAllData" ma:web="fbe7ad95-0d9e-46ae-9350-333e0f496a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D1E9EA-1243-41CF-882B-43D84F9E6C8F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fbe7ad95-0d9e-46ae-9350-333e0f496a9e"/>
    <ds:schemaRef ds:uri="http://schemas.microsoft.com/office/infopath/2007/PartnerControls"/>
    <ds:schemaRef ds:uri="1611cc7e-243d-4120-a4b3-dc62a26f08e1"/>
    <ds:schemaRef ds:uri="http://purl.org/dc/terms/"/>
    <ds:schemaRef ds:uri="http://purl.org/dc/elements/1.1/"/>
    <ds:schemaRef ds:uri="a98ba2db-5b99-4acc-b3cd-7930f6769ac6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FE931F-FE70-4802-BEA9-D72777AE56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8ba2db-5b99-4acc-b3cd-7930f6769ac6"/>
    <ds:schemaRef ds:uri="fbe7ad95-0d9e-46ae-9350-333e0f496a9e"/>
    <ds:schemaRef ds:uri="1611cc7e-243d-4120-a4b3-dc62a26f08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7AE442-C8D1-4F5B-B22B-84ABF0F83C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AvfallSverige-mall</Template>
  <TotalTime>547</TotalTime>
  <Words>802</Words>
  <Application>Microsoft Macintosh PowerPoint</Application>
  <PresentationFormat>Bredbild</PresentationFormat>
  <Paragraphs>90</Paragraphs>
  <Slides>15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Wingdings</vt:lpstr>
      <vt:lpstr>AvfallSverige-tema_2024</vt:lpstr>
      <vt:lpstr>Vägledning för etablering av bottentömmande behållare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Carolina Tufvesson</dc:creator>
  <cp:keywords/>
  <dc:description/>
  <cp:lastModifiedBy>Jessica Christiansen</cp:lastModifiedBy>
  <cp:revision>5</cp:revision>
  <dcterms:created xsi:type="dcterms:W3CDTF">2024-01-22T07:33:06Z</dcterms:created>
  <dcterms:modified xsi:type="dcterms:W3CDTF">2024-10-07T08:04:34Z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0x0101005874F0A39259EE4080EFAF63AD509D66</vt:lpwstr>
  </property>
  <property fmtid="{D5CDD505-2E9C-101B-9397-08002B2CF9AE}" pid="3" name="MediaServiceImageTags">
    <vt:lpwstr/>
  </property>
</Properties>
</file>