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50"/>
    <p:restoredTop sz="94684"/>
  </p:normalViewPr>
  <p:slideViewPr>
    <p:cSldViewPr snapToGrid="0" snapToObjects="1">
      <p:cViewPr varScale="1">
        <p:scale>
          <a:sx n="128" d="100"/>
          <a:sy n="128" d="100"/>
        </p:scale>
        <p:origin x="72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2022-11-02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inn.andersson@avfallsverige.se" TargetMode="External"/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518869"/>
            <a:ext cx="9144000" cy="395269"/>
          </a:xfrm>
        </p:spPr>
        <p:txBody>
          <a:bodyPr/>
          <a:lstStyle/>
          <a:p>
            <a:r>
              <a:rPr lang="sv-SE" dirty="0"/>
              <a:t>Rapport 2022:21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815897" y="1124858"/>
            <a:ext cx="10515600" cy="684101"/>
          </a:xfrm>
        </p:spPr>
        <p:txBody>
          <a:bodyPr>
            <a:noAutofit/>
          </a:bodyPr>
          <a:lstStyle/>
          <a:p>
            <a:r>
              <a:rPr lang="sv-SE" sz="3200" dirty="0"/>
              <a:t>Sammanställning av data från metanmätningar enligt Egenkontroll metanemissioner åren </a:t>
            </a:r>
            <a:br>
              <a:rPr lang="sv-SE" sz="3200" dirty="0"/>
            </a:br>
            <a:r>
              <a:rPr lang="sv-SE" sz="3200" dirty="0"/>
              <a:t>2016 – 2018</a:t>
            </a:r>
            <a:br>
              <a:rPr lang="sv-SE" sz="3200" dirty="0"/>
            </a:br>
            <a:r>
              <a:rPr lang="sv-SE" sz="3200" dirty="0"/>
              <a:t> </a:t>
            </a:r>
            <a:r>
              <a:rPr lang="sv-SE" sz="2400" i="1" dirty="0"/>
              <a:t>- Samt jämförelse med tidigare år</a:t>
            </a:r>
            <a:endParaRPr lang="sv-SE" sz="3200" i="1" dirty="0"/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3022196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Oktober 2022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Projektorganisation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3206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Johan Yngvesson, Industrinytta Norden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Johan Yngvesson, Industrinytta Norden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Avfall Sveriges utvecklingssatsning för biologisk återvinning</a:t>
            </a: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tan, en riktigt potent växthusgas – Ur min synvinkel, kanske inte din…">
            <a:extLst>
              <a:ext uri="{FF2B5EF4-FFF2-40B4-BE49-F238E27FC236}">
                <a16:creationId xmlns:a16="http://schemas.microsoft.com/office/drawing/2014/main" id="{43F17C61-D136-C9E9-2F32-C8F5B3B62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637" y="3645717"/>
            <a:ext cx="27940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Bakgrund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8936176" cy="4496374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Avfall Sverige införde 2007 ett ”Frivilligt åtagande” för minskning av metanutsläpp från biogas- och uppgraderingsanläggningar.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Från och med 2018 samverkar Avfall Sverige och Svenskt Vatten om systemet, som nu fått namnet ”Egenkontroll metanemissioner (</a:t>
            </a:r>
            <a:r>
              <a:rPr lang="sv-SE" sz="1800" dirty="0" err="1"/>
              <a:t>EgMet</a:t>
            </a:r>
            <a:r>
              <a:rPr lang="sv-SE" sz="1800" dirty="0"/>
              <a:t>)”. Syftet med samarbetet är att få med fler anläggningar, både samrötningsanläggningar och avloppsreningsverk.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Det finns framförallt fyra skäl till varför metanutsläpp bör minimeras: säkerhet, miljö, närmiljö (luktproblematik) och ekonomi.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 err="1"/>
              <a:t>EgMet</a:t>
            </a:r>
            <a:r>
              <a:rPr lang="sv-SE" sz="1800" dirty="0"/>
              <a:t>-anslutna anläggningar ska bedriva regelbunden läcksökning (i egen regi) samt kvantifiera sina utsläpp vart 3:e år (extern oberoende konsult). Mätningar har sammanställts under tre mätomgångar: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1600" dirty="0"/>
              <a:t>År 2007 – 2009 (omgång 1)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1600" dirty="0"/>
              <a:t>År 2010 – 2012 (omgång 2)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1600" dirty="0"/>
              <a:t>År 2013 – 2015 (omgång 3)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1600" dirty="0"/>
              <a:t>År 2016 – 2018 (omgång 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Resultat från </a:t>
            </a:r>
            <a:r>
              <a:rPr lang="sv-SE" sz="1800" dirty="0" err="1"/>
              <a:t>mätomgång</a:t>
            </a:r>
            <a:r>
              <a:rPr lang="sv-SE" sz="1800" dirty="0"/>
              <a:t> 4, samt jämförelse med tidigare omgångar, </a:t>
            </a:r>
            <a:br>
              <a:rPr lang="sv-SE" sz="1800" dirty="0"/>
            </a:br>
            <a:r>
              <a:rPr lang="sv-SE" sz="1800" dirty="0"/>
              <a:t>presenteras i denna rapport</a:t>
            </a:r>
          </a:p>
        </p:txBody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395611" cy="443674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25 produktionsanläggningar och 30 uppgraderingsanläggningar deltog under </a:t>
            </a:r>
            <a:r>
              <a:rPr lang="sv-SE" sz="1800" dirty="0" err="1"/>
              <a:t>mätomgång</a:t>
            </a:r>
            <a:r>
              <a:rPr lang="sv-SE" sz="1800" dirty="0"/>
              <a:t> 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b="1" dirty="0"/>
              <a:t>Produktionsanläggningarna: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1800" dirty="0"/>
              <a:t>Utsläppen uppgick till 1,3 % (viktat medelvärde) av metanproduktionen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1800" dirty="0">
                <a:effectLst/>
                <a:ea typeface="Times New Roman" panose="02020603050405020304" pitchFamily="18" charset="0"/>
              </a:rPr>
              <a:t>Den största utsläppskällan var rötresthanteringen, som bl.a. omfattar biogödsellager respektive slamlager på anläggningarna samt avvattningsutrustning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sv-SE" sz="1800" dirty="0">
              <a:effectLst/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b="1" dirty="0"/>
              <a:t>Uppgraderingsanläggningarna: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1800" dirty="0"/>
              <a:t>Utsläppen uppgick till 0,68 % (viktat medelvärde) av </a:t>
            </a:r>
            <a:r>
              <a:rPr lang="sv-SE" sz="1800" dirty="0">
                <a:effectLst/>
                <a:ea typeface="Times New Roman" panose="02020603050405020304" pitchFamily="18" charset="0"/>
              </a:rPr>
              <a:t>dessa anläggningars totala behandlade metanvolym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sv-SE" sz="1800" dirty="0">
                <a:effectLst/>
                <a:ea typeface="Times New Roman" panose="02020603050405020304" pitchFamily="18" charset="0"/>
              </a:rPr>
              <a:t>Den största utsläppskällan var restgasen</a:t>
            </a:r>
            <a:endParaRPr lang="sv-SE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BEBDBEF1-38FC-B304-E6EA-25A6BB008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9418" y="1003865"/>
            <a:ext cx="3220270" cy="483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6640237" cy="425820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>
                <a:effectLst/>
                <a:ea typeface="Times New Roman" panose="02020603050405020304" pitchFamily="18" charset="0"/>
              </a:rPr>
              <a:t>Systemet Egenkontroll metanemissioner - </a:t>
            </a:r>
            <a:r>
              <a:rPr lang="sv-SE" sz="1800" dirty="0" err="1">
                <a:effectLst/>
                <a:ea typeface="Times New Roman" panose="02020603050405020304" pitchFamily="18" charset="0"/>
              </a:rPr>
              <a:t>EgMet</a:t>
            </a:r>
            <a:r>
              <a:rPr lang="sv-SE" sz="1800" dirty="0">
                <a:effectLst/>
                <a:ea typeface="Times New Roman" panose="02020603050405020304" pitchFamily="18" charset="0"/>
              </a:rPr>
              <a:t> (tidigare Frivilligt åtagande) har haft ett stort genomslag i den svenska avfallsbranschen och det har även inkluderat flertalet avloppsreningsverk.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>
                <a:effectLst/>
                <a:ea typeface="Times New Roman" panose="02020603050405020304" pitchFamily="18" charset="0"/>
              </a:rPr>
              <a:t>Systemet har bidragit till att minska metanutsläppen från deltagande anläggningar och statistiken har även använts som schablonunderlag till beräkningar för hållbarhetsredovisning.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>
                <a:effectLst/>
                <a:ea typeface="Times New Roman" panose="02020603050405020304" pitchFamily="18" charset="0"/>
              </a:rPr>
              <a:t>De anläggningar som deltog i </a:t>
            </a:r>
            <a:r>
              <a:rPr lang="sv-SE" sz="1800" dirty="0" err="1">
                <a:effectLst/>
                <a:ea typeface="Times New Roman" panose="02020603050405020304" pitchFamily="18" charset="0"/>
              </a:rPr>
              <a:t>EgMet</a:t>
            </a:r>
            <a:r>
              <a:rPr lang="sv-SE" sz="1800" dirty="0">
                <a:effectLst/>
                <a:ea typeface="Times New Roman" panose="02020603050405020304" pitchFamily="18" charset="0"/>
              </a:rPr>
              <a:t> i </a:t>
            </a:r>
            <a:r>
              <a:rPr lang="sv-SE" sz="1800" dirty="0" err="1">
                <a:effectLst/>
                <a:ea typeface="Times New Roman" panose="02020603050405020304" pitchFamily="18" charset="0"/>
              </a:rPr>
              <a:t>mätomgång</a:t>
            </a:r>
            <a:r>
              <a:rPr lang="sv-SE" sz="1800" dirty="0">
                <a:effectLst/>
                <a:ea typeface="Times New Roman" panose="02020603050405020304" pitchFamily="18" charset="0"/>
              </a:rPr>
              <a:t> fyra, och som inkluderas i statistikunderlaget till denna rapport, representerar omkring 35 procent av den svenska biogasproduktionen år 2018. </a:t>
            </a:r>
            <a:br>
              <a:rPr lang="sv-SE" sz="1800" dirty="0">
                <a:effectLst/>
                <a:ea typeface="Times New Roman" panose="02020603050405020304" pitchFamily="18" charset="0"/>
              </a:rPr>
            </a:br>
            <a:r>
              <a:rPr lang="sv-SE" sz="1800" dirty="0">
                <a:effectLst/>
                <a:ea typeface="Times New Roman" panose="02020603050405020304" pitchFamily="18" charset="0"/>
              </a:rPr>
              <a:t>För uppgraderingsanläggningarna är siffran 38 procent.</a:t>
            </a:r>
            <a:r>
              <a:rPr lang="sv-SE" sz="1800" dirty="0">
                <a:effectLst/>
              </a:rPr>
              <a:t> </a:t>
            </a:r>
            <a:endParaRPr lang="sv-SE" sz="1800" dirty="0">
              <a:effectLst/>
              <a:ea typeface="Times New Roman" panose="02020603050405020304" pitchFamily="18" charset="0"/>
            </a:endParaRPr>
          </a:p>
          <a:p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1FF309E-CBAD-91A2-DE94-C5A4704DA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4425" y="1906277"/>
            <a:ext cx="4618686" cy="304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b="1" kern="0" dirty="0"/>
              <a:t>Mer information om detta projekt kan du få från:</a:t>
            </a:r>
          </a:p>
          <a:p>
            <a:r>
              <a:rPr lang="sv-SE" kern="0" dirty="0"/>
              <a:t>Linn Andersson, rådgivare för biologisk återvinning</a:t>
            </a:r>
          </a:p>
          <a:p>
            <a:r>
              <a:rPr lang="sv-SE" kern="0" dirty="0"/>
              <a:t>Tel.040-35 66 14, e-post: </a:t>
            </a:r>
            <a:r>
              <a:rPr lang="sv-SE" kern="0" dirty="0">
                <a:hlinkClick r:id="rId3"/>
              </a:rPr>
              <a:t>linn.andersson@avfallsverige.se</a:t>
            </a:r>
            <a:endParaRPr lang="sv-SE" kern="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AvfallSverige-mall</Template>
  <TotalTime>103</TotalTime>
  <Words>409</Words>
  <Application>Microsoft Macintosh PowerPoint</Application>
  <PresentationFormat>Bredbild</PresentationFormat>
  <Paragraphs>41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Georgia</vt:lpstr>
      <vt:lpstr>AvfallSverige-mall</vt:lpstr>
      <vt:lpstr>Sammanställning av data från metanmätningar enligt Egenkontroll metanemissioner åren  2016 – 2018  - Samt jämförelse med tidigare år</vt:lpstr>
      <vt:lpstr>Projektorganisation</vt:lpstr>
      <vt:lpstr>Bakgrund</vt:lpstr>
      <vt:lpstr>Resultat</vt:lpstr>
      <vt:lpstr>Slutsatser</vt:lpstr>
      <vt:lpstr>Rapportinformation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Sammanställning av data från metanmätningar enligt Egenkontroll metanemissioner åren  2016 – 2018  - Samt jämförelse med tidigare år</dc:title>
  <dc:creator>Caroline Steinwig</dc:creator>
  <cp:lastModifiedBy>Jessica Christiansen</cp:lastModifiedBy>
  <cp:revision>3</cp:revision>
  <dcterms:created xsi:type="dcterms:W3CDTF">2022-10-20T16:55:15Z</dcterms:created>
  <dcterms:modified xsi:type="dcterms:W3CDTF">2022-11-02T07:32:53Z</dcterms:modified>
</cp:coreProperties>
</file>