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4"/>
  </p:notesMasterIdLst>
  <p:sldIdLst>
    <p:sldId id="264" r:id="rId5"/>
    <p:sldId id="265" r:id="rId6"/>
    <p:sldId id="266" r:id="rId7"/>
    <p:sldId id="270" r:id="rId8"/>
    <p:sldId id="274" r:id="rId9"/>
    <p:sldId id="273" r:id="rId10"/>
    <p:sldId id="275" r:id="rId11"/>
    <p:sldId id="268" r:id="rId12"/>
    <p:sldId id="269" r:id="rId13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56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904D53-685F-4CA0-AECF-E29D08235FE1}" v="8" dt="2023-03-31T14:38:04.817"/>
    <p1510:client id="{07401656-FF08-4889-87C6-133F0A923C1D}" v="1" dt="2023-03-31T09:19:53.624"/>
    <p1510:client id="{CB771D51-255E-4E18-A31B-281A90EC4AB2}" v="86" dt="2023-03-31T13:29:33.04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just format 1 - Dekorfärg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D7B26C5-4107-4FEC-AEDC-1716B250A1EF}" styleName="Ljust forma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just format 1 - Dekorfärg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Inget format, tabellrutnä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just format 2 - Dekorfär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623F8-B430-2046-B694-FB0FAFDB97CB}" type="datetimeFigureOut">
              <a:rPr lang="sv-SE" smtClean="0"/>
              <a:t>2023-04-04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1C78AF-77EE-8146-868A-7BEA0BB9E5F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1290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Bildkällor: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Övre raden från vänster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sv-SE" dirty="0"/>
              <a:t>Matavfallskasse, VA SYD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sv-SE" dirty="0"/>
              <a:t>Sorteringskassar, Kumla Bostäder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sv-SE" dirty="0"/>
              <a:t>Sorteringsblad, VA SYD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Nedre raden från vänster: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3. </a:t>
            </a:r>
            <a:r>
              <a:rPr lang="sv-SE" dirty="0" err="1"/>
              <a:t>Påshållare</a:t>
            </a:r>
            <a:r>
              <a:rPr lang="sv-SE" dirty="0"/>
              <a:t> och matavfallskasse, Kretslopp och vatten, Göteborgs stad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4. Sorteringskassar, VA SYD</a:t>
            </a:r>
          </a:p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C78AF-77EE-8146-868A-7BEA0BB9E5F5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86687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Bildkällor: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Övre raden från vänster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sv-SE" dirty="0"/>
              <a:t>Gemensamma skyltsystemet, Avfall Sverige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sv-SE" dirty="0"/>
              <a:t>Miljörum Bostads AB Mimer, fotograf Per Groth.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Nedre raden från vänster: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3. Skyltning i miljörum, Bostads AB Mimer, fotograf Per Groth.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4. Upprustat miljörum i Nordost, Gävle, Gästrike Återvinnare.</a:t>
            </a:r>
          </a:p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C78AF-77EE-8146-868A-7BEA0BB9E5F5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847474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Bildkällor: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Övre raden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1. Kampanjmaterial, VA SYD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Nedre raden från vänster: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2. Ta hand om ditt avfall, SVOA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3. Nivåmätare i avfallskärl, NSR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4. </a:t>
            </a:r>
            <a:r>
              <a:rPr lang="sv-SE" dirty="0" err="1"/>
              <a:t>Miljövärd</a:t>
            </a:r>
            <a:r>
              <a:rPr lang="sv-SE" dirty="0"/>
              <a:t>, fotograf Anton Müller, Kretslopp och vatten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C78AF-77EE-8146-868A-7BEA0BB9E5F5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66299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sid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_vit_sta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2296" y="3578111"/>
            <a:ext cx="4067408" cy="1840394"/>
          </a:xfrm>
          <a:prstGeom prst="rect">
            <a:avLst/>
          </a:prstGeom>
        </p:spPr>
      </p:pic>
      <p:sp>
        <p:nvSpPr>
          <p:cNvPr id="6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524000" y="2113755"/>
            <a:ext cx="9144000" cy="584371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Presentatör och datum</a:t>
            </a:r>
          </a:p>
        </p:txBody>
      </p:sp>
      <p:sp>
        <p:nvSpPr>
          <p:cNvPr id="9" name="Rubrik 6"/>
          <p:cNvSpPr>
            <a:spLocks noGrp="1"/>
          </p:cNvSpPr>
          <p:nvPr>
            <p:ph type="title" hasCustomPrompt="1"/>
          </p:nvPr>
        </p:nvSpPr>
        <p:spPr>
          <a:xfrm>
            <a:off x="838200" y="1275328"/>
            <a:ext cx="10515600" cy="684101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PRESENTATIONS RUBRIK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å grundsida">
    <p:bg>
      <p:bgPr>
        <a:solidFill>
          <a:srgbClr val="5556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07234" y="512763"/>
            <a:ext cx="7016827" cy="6374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Rubrik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1"/>
          </p:nvPr>
        </p:nvSpPr>
        <p:spPr>
          <a:xfrm>
            <a:off x="515937" y="1397530"/>
            <a:ext cx="7008123" cy="42582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5" name="Platshållare för bild 14"/>
          <p:cNvSpPr>
            <a:spLocks noGrp="1"/>
          </p:cNvSpPr>
          <p:nvPr>
            <p:ph type="pic" sz="quarter" idx="12"/>
          </p:nvPr>
        </p:nvSpPr>
        <p:spPr>
          <a:xfrm>
            <a:off x="7941734" y="1397530"/>
            <a:ext cx="3734330" cy="42582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pic>
        <p:nvPicPr>
          <p:cNvPr id="6" name="Picture 7" descr="logvit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8" y="6042635"/>
            <a:ext cx="2700000" cy="3456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bild bak grundsi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pic>
        <p:nvPicPr>
          <p:cNvPr id="6" name="Picture 7" descr="logvit.png"/>
          <p:cNvPicPr>
            <a:picLocks noChangeAspect="1"/>
          </p:cNvPicPr>
          <p:nvPr userDrawn="1"/>
        </p:nvPicPr>
        <p:blipFill>
          <a:blip r:embed="rId2" cstate="screen">
            <a:alphaModFix amt="9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8" y="6042635"/>
            <a:ext cx="2700000" cy="34566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07234" y="512763"/>
            <a:ext cx="11168829" cy="6374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Rubrik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1"/>
          </p:nvPr>
        </p:nvSpPr>
        <p:spPr>
          <a:xfrm>
            <a:off x="515937" y="1397530"/>
            <a:ext cx="11160126" cy="42582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ta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524000" y="4913963"/>
            <a:ext cx="9144000" cy="1527658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Förnamn Efternamn</a:t>
            </a:r>
            <a:br>
              <a:rPr lang="sv-SE"/>
            </a:br>
            <a:r>
              <a:rPr lang="sv-SE" err="1"/>
              <a:t>Mobilnr</a:t>
            </a:r>
            <a:r>
              <a:rPr lang="sv-SE"/>
              <a:t>, </a:t>
            </a:r>
            <a:r>
              <a:rPr lang="sv-SE" err="1"/>
              <a:t>Telefonnr</a:t>
            </a:r>
            <a:r>
              <a:rPr lang="sv-SE"/>
              <a:t>, e-postadress</a:t>
            </a:r>
            <a:br>
              <a:rPr lang="sv-SE"/>
            </a:br>
            <a:r>
              <a:rPr lang="sv-SE" err="1"/>
              <a:t>avfallsverige.se</a:t>
            </a:r>
            <a:endParaRPr lang="sv-SE"/>
          </a:p>
        </p:txBody>
      </p:sp>
      <p:pic>
        <p:nvPicPr>
          <p:cNvPr id="5" name="Picture 2" descr="log_green_sta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3597" y="1444510"/>
            <a:ext cx="5084778" cy="2300175"/>
          </a:xfrm>
          <a:prstGeom prst="rect">
            <a:avLst/>
          </a:prstGeom>
        </p:spPr>
      </p:pic>
      <p:sp>
        <p:nvSpPr>
          <p:cNvPr id="6" name="textruta 5"/>
          <p:cNvSpPr txBox="1"/>
          <p:nvPr userDrawn="1"/>
        </p:nvSpPr>
        <p:spPr>
          <a:xfrm>
            <a:off x="5206524" y="4329592"/>
            <a:ext cx="1778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800" b="1">
                <a:solidFill>
                  <a:schemeClr val="bg2"/>
                </a:solidFill>
              </a:rPr>
              <a:t>TACK!</a:t>
            </a:r>
            <a:endParaRPr lang="sv-SE" sz="2400" b="1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0897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sta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524000" y="4913963"/>
            <a:ext cx="9144000" cy="1527658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Förnamn Efternamn</a:t>
            </a:r>
            <a:br>
              <a:rPr lang="sv-SE"/>
            </a:br>
            <a:r>
              <a:rPr lang="sv-SE" err="1"/>
              <a:t>Mobilnr</a:t>
            </a:r>
            <a:r>
              <a:rPr lang="sv-SE"/>
              <a:t>, </a:t>
            </a:r>
            <a:r>
              <a:rPr lang="sv-SE" err="1"/>
              <a:t>Telefonnr</a:t>
            </a:r>
            <a:r>
              <a:rPr lang="sv-SE"/>
              <a:t>, e-postadress</a:t>
            </a:r>
            <a:br>
              <a:rPr lang="sv-SE"/>
            </a:br>
            <a:r>
              <a:rPr lang="sv-SE" err="1"/>
              <a:t>avfallsverige.se</a:t>
            </a:r>
            <a:endParaRPr lang="sv-SE"/>
          </a:p>
        </p:txBody>
      </p:sp>
      <p:pic>
        <p:nvPicPr>
          <p:cNvPr id="5" name="Picture 2" descr="log_green_sta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3597" y="1444510"/>
            <a:ext cx="5084778" cy="2300175"/>
          </a:xfrm>
          <a:prstGeom prst="rect">
            <a:avLst/>
          </a:prstGeom>
        </p:spPr>
      </p:pic>
      <p:sp>
        <p:nvSpPr>
          <p:cNvPr id="6" name="textruta 5"/>
          <p:cNvSpPr txBox="1"/>
          <p:nvPr userDrawn="1"/>
        </p:nvSpPr>
        <p:spPr>
          <a:xfrm>
            <a:off x="4645680" y="4329592"/>
            <a:ext cx="29006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800" b="1">
                <a:solidFill>
                  <a:schemeClr val="bg2"/>
                </a:solidFill>
              </a:rPr>
              <a:t>THANK YOU</a:t>
            </a:r>
            <a:endParaRPr lang="sv-SE" sz="2400" b="1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005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iv Första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524000" y="2113755"/>
            <a:ext cx="9144000" cy="584371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Presentatör och datum</a:t>
            </a:r>
          </a:p>
        </p:txBody>
      </p:sp>
      <p:sp>
        <p:nvSpPr>
          <p:cNvPr id="7" name="Rubrik 6"/>
          <p:cNvSpPr>
            <a:spLocks noGrp="1"/>
          </p:cNvSpPr>
          <p:nvPr>
            <p:ph type="title" hasCustomPrompt="1"/>
          </p:nvPr>
        </p:nvSpPr>
        <p:spPr>
          <a:xfrm>
            <a:off x="838200" y="1275328"/>
            <a:ext cx="10515600" cy="684101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r>
              <a:rPr lang="sv-SE"/>
              <a:t>PRESENTATIONS RUBRIK</a:t>
            </a:r>
          </a:p>
        </p:txBody>
      </p:sp>
      <p:pic>
        <p:nvPicPr>
          <p:cNvPr id="8" name="Picture 2" descr="log_green_sta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5225" y="3578111"/>
            <a:ext cx="4068384" cy="1840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23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t grund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07234" y="512763"/>
            <a:ext cx="7016827" cy="63741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v-SE"/>
              <a:t>Rubrik</a:t>
            </a:r>
          </a:p>
        </p:txBody>
      </p:sp>
      <p:pic>
        <p:nvPicPr>
          <p:cNvPr id="5" name="Picture 4" descr="log_green_lig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8" y="6042635"/>
            <a:ext cx="2700000" cy="345158"/>
          </a:xfrm>
          <a:prstGeom prst="rect">
            <a:avLst/>
          </a:prstGeom>
        </p:spPr>
      </p:pic>
      <p:sp>
        <p:nvSpPr>
          <p:cNvPr id="13" name="Platshållare för text 12"/>
          <p:cNvSpPr>
            <a:spLocks noGrp="1"/>
          </p:cNvSpPr>
          <p:nvPr>
            <p:ph type="body" sz="quarter" idx="11"/>
          </p:nvPr>
        </p:nvSpPr>
        <p:spPr>
          <a:xfrm>
            <a:off x="515937" y="1397530"/>
            <a:ext cx="7008123" cy="4258203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2000">
                <a:solidFill>
                  <a:schemeClr val="tx2"/>
                </a:solidFill>
              </a:defRPr>
            </a:lvl3pPr>
            <a:lvl4pPr>
              <a:defRPr sz="2000">
                <a:solidFill>
                  <a:schemeClr val="tx2"/>
                </a:solidFill>
              </a:defRPr>
            </a:lvl4pPr>
            <a:lvl5pPr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5" name="Platshållare för bild 14"/>
          <p:cNvSpPr>
            <a:spLocks noGrp="1"/>
          </p:cNvSpPr>
          <p:nvPr>
            <p:ph type="pic" sz="quarter" idx="12"/>
          </p:nvPr>
        </p:nvSpPr>
        <p:spPr>
          <a:xfrm>
            <a:off x="7941734" y="1397530"/>
            <a:ext cx="3734330" cy="425820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669415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ön grundsid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07234" y="512763"/>
            <a:ext cx="7016827" cy="6374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Rubrik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1"/>
          </p:nvPr>
        </p:nvSpPr>
        <p:spPr>
          <a:xfrm>
            <a:off x="515937" y="1397530"/>
            <a:ext cx="7008123" cy="42582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5" name="Platshållare för bild 14"/>
          <p:cNvSpPr>
            <a:spLocks noGrp="1"/>
          </p:cNvSpPr>
          <p:nvPr>
            <p:ph type="pic" sz="quarter" idx="12"/>
          </p:nvPr>
        </p:nvSpPr>
        <p:spPr>
          <a:xfrm>
            <a:off x="7941734" y="1397530"/>
            <a:ext cx="3734330" cy="42582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pic>
        <p:nvPicPr>
          <p:cNvPr id="6" name="Picture 7" descr="logvit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8" y="6042635"/>
            <a:ext cx="2700000" cy="3456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å grundsid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07234" y="512763"/>
            <a:ext cx="7016827" cy="6374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Rubrik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1"/>
          </p:nvPr>
        </p:nvSpPr>
        <p:spPr>
          <a:xfrm>
            <a:off x="515937" y="1397530"/>
            <a:ext cx="7008123" cy="42582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5" name="Platshållare för bild 14"/>
          <p:cNvSpPr>
            <a:spLocks noGrp="1"/>
          </p:cNvSpPr>
          <p:nvPr>
            <p:ph type="pic" sz="quarter" idx="12"/>
          </p:nvPr>
        </p:nvSpPr>
        <p:spPr>
          <a:xfrm>
            <a:off x="7941734" y="1397530"/>
            <a:ext cx="3734330" cy="42582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pic>
        <p:nvPicPr>
          <p:cNvPr id="6" name="Picture 7" descr="logvit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8" y="6042635"/>
            <a:ext cx="2700000" cy="3456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öd grundsida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07234" y="512763"/>
            <a:ext cx="7016827" cy="6374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Rubrik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1"/>
          </p:nvPr>
        </p:nvSpPr>
        <p:spPr>
          <a:xfrm>
            <a:off x="515937" y="1397530"/>
            <a:ext cx="7008123" cy="42582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5" name="Platshållare för bild 14"/>
          <p:cNvSpPr>
            <a:spLocks noGrp="1"/>
          </p:cNvSpPr>
          <p:nvPr>
            <p:ph type="pic" sz="quarter" idx="12"/>
          </p:nvPr>
        </p:nvSpPr>
        <p:spPr>
          <a:xfrm>
            <a:off x="7941734" y="1397530"/>
            <a:ext cx="3734330" cy="42582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pic>
        <p:nvPicPr>
          <p:cNvPr id="6" name="Picture 7" descr="logvit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8" y="6042635"/>
            <a:ext cx="2700000" cy="3456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jusblå grundsid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07234" y="512763"/>
            <a:ext cx="7016827" cy="6374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Rubrik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1"/>
          </p:nvPr>
        </p:nvSpPr>
        <p:spPr>
          <a:xfrm>
            <a:off x="515937" y="1397530"/>
            <a:ext cx="7008123" cy="42582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5" name="Platshållare för bild 14"/>
          <p:cNvSpPr>
            <a:spLocks noGrp="1"/>
          </p:cNvSpPr>
          <p:nvPr>
            <p:ph type="pic" sz="quarter" idx="12"/>
          </p:nvPr>
        </p:nvSpPr>
        <p:spPr>
          <a:xfrm>
            <a:off x="7941734" y="1397530"/>
            <a:ext cx="3734330" cy="42582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pic>
        <p:nvPicPr>
          <p:cNvPr id="6" name="Picture 7" descr="logvit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8" y="6042635"/>
            <a:ext cx="2700000" cy="3456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nröd grundsida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07234" y="512763"/>
            <a:ext cx="7016827" cy="6374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Rubrik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1"/>
          </p:nvPr>
        </p:nvSpPr>
        <p:spPr>
          <a:xfrm>
            <a:off x="515937" y="1397530"/>
            <a:ext cx="7008123" cy="42582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5" name="Platshållare för bild 14"/>
          <p:cNvSpPr>
            <a:spLocks noGrp="1"/>
          </p:cNvSpPr>
          <p:nvPr>
            <p:ph type="pic" sz="quarter" idx="12"/>
          </p:nvPr>
        </p:nvSpPr>
        <p:spPr>
          <a:xfrm>
            <a:off x="7941734" y="1397530"/>
            <a:ext cx="3734330" cy="42582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pic>
        <p:nvPicPr>
          <p:cNvPr id="6" name="Picture 7" descr="logvit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8" y="6042635"/>
            <a:ext cx="2700000" cy="3456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jusgrön grundsida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07234" y="512763"/>
            <a:ext cx="7016827" cy="6374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Rubrik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1"/>
          </p:nvPr>
        </p:nvSpPr>
        <p:spPr>
          <a:xfrm>
            <a:off x="515937" y="1397530"/>
            <a:ext cx="7008123" cy="42582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5" name="Platshållare för bild 14"/>
          <p:cNvSpPr>
            <a:spLocks noGrp="1"/>
          </p:cNvSpPr>
          <p:nvPr>
            <p:ph type="pic" sz="quarter" idx="12"/>
          </p:nvPr>
        </p:nvSpPr>
        <p:spPr>
          <a:xfrm>
            <a:off x="7941734" y="1397530"/>
            <a:ext cx="3734330" cy="42582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pic>
        <p:nvPicPr>
          <p:cNvPr id="6" name="Picture 7" descr="logvit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8" y="6042635"/>
            <a:ext cx="2700000" cy="34566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515938" y="500062"/>
            <a:ext cx="10515600" cy="7154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formatet för bakgrundsrubriken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15938" y="158029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442709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  <p:sldLayoutId id="2147483658" r:id="rId9"/>
    <p:sldLayoutId id="2147483662" r:id="rId10"/>
    <p:sldLayoutId id="2147483659" r:id="rId11"/>
    <p:sldLayoutId id="2147483660" r:id="rId12"/>
    <p:sldLayoutId id="214748366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23" userDrawn="1">
          <p15:clr>
            <a:srgbClr val="F26B43"/>
          </p15:clr>
        </p15:guide>
        <p15:guide id="2" pos="325" userDrawn="1">
          <p15:clr>
            <a:srgbClr val="F26B43"/>
          </p15:clr>
        </p15:guide>
        <p15:guide id="3" pos="7355" userDrawn="1">
          <p15:clr>
            <a:srgbClr val="F26B43"/>
          </p15:clr>
        </p15:guide>
        <p15:guide id="4" orient="horz" pos="356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Anna-carin.gripwall@avfallsverige.se" TargetMode="External"/><Relationship Id="rId2" Type="http://schemas.openxmlformats.org/officeDocument/2006/relationships/hyperlink" Target="http://www.avfallsverige.se/" TargetMode="Externa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rubrik 1"/>
          <p:cNvSpPr>
            <a:spLocks noGrp="1"/>
          </p:cNvSpPr>
          <p:nvPr>
            <p:ph type="subTitle" idx="1"/>
          </p:nvPr>
        </p:nvSpPr>
        <p:spPr>
          <a:xfrm>
            <a:off x="1524000" y="2113755"/>
            <a:ext cx="9144000" cy="395269"/>
          </a:xfrm>
        </p:spPr>
        <p:txBody>
          <a:bodyPr/>
          <a:lstStyle/>
          <a:p>
            <a:r>
              <a:rPr lang="sv-SE" dirty="0"/>
              <a:t>Rapport 2023:11</a:t>
            </a:r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sz="4000"/>
              <a:t>Bättre sorterat förpacknings- och matavfall i flerbostadshus</a:t>
            </a:r>
          </a:p>
        </p:txBody>
      </p:sp>
      <p:sp>
        <p:nvSpPr>
          <p:cNvPr id="4" name="Underrubrik 1">
            <a:extLst>
              <a:ext uri="{FF2B5EF4-FFF2-40B4-BE49-F238E27FC236}">
                <a16:creationId xmlns:a16="http://schemas.microsoft.com/office/drawing/2014/main" id="{51CDAAEA-E451-6E4A-8182-3FAB62012F74}"/>
              </a:ext>
            </a:extLst>
          </p:cNvPr>
          <p:cNvSpPr txBox="1">
            <a:spLocks/>
          </p:cNvSpPr>
          <p:nvPr/>
        </p:nvSpPr>
        <p:spPr>
          <a:xfrm>
            <a:off x="1501697" y="2605507"/>
            <a:ext cx="9144000" cy="3952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0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/>
              <a:t>April 2023</a:t>
            </a:r>
          </a:p>
        </p:txBody>
      </p:sp>
    </p:spTree>
    <p:extLst>
      <p:ext uri="{BB962C8B-B14F-4D97-AF65-F5344CB8AC3E}">
        <p14:creationId xmlns:p14="http://schemas.microsoft.com/office/powerpoint/2010/main" val="925900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A81EBA25-F9FC-9444-8372-339677D02A0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8" name="Rubrik 7">
            <a:extLst>
              <a:ext uri="{FF2B5EF4-FFF2-40B4-BE49-F238E27FC236}">
                <a16:creationId xmlns:a16="http://schemas.microsoft.com/office/drawing/2014/main" id="{D4C68242-003B-9E4A-91C1-577E63AB1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200" dirty="0"/>
              <a:t>Projektorganisation</a:t>
            </a:r>
          </a:p>
        </p:txBody>
      </p:sp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E5B19FCA-C79B-424E-AE84-04A7C935B287}"/>
              </a:ext>
            </a:extLst>
          </p:cNvPr>
          <p:cNvSpPr txBox="1">
            <a:spLocks noGrp="1"/>
          </p:cNvSpPr>
          <p:nvPr>
            <p:ph type="body" sz="quarter" idx="11"/>
          </p:nvPr>
        </p:nvSpPr>
        <p:spPr>
          <a:xfrm>
            <a:off x="515937" y="1397530"/>
            <a:ext cx="7008123" cy="4421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>
                <a:solidFill>
                  <a:srgbClr val="68A2A6"/>
                </a:solidFill>
              </a:rPr>
              <a:t>Genomförare:</a:t>
            </a:r>
          </a:p>
          <a:p>
            <a:r>
              <a:rPr lang="sv-SE" sz="2000" dirty="0">
                <a:solidFill>
                  <a:schemeClr val="tx1"/>
                </a:solidFill>
              </a:rPr>
              <a:t>Malin Hillerström, Ramboll</a:t>
            </a:r>
          </a:p>
          <a:p>
            <a:r>
              <a:rPr lang="sv-SE" dirty="0">
                <a:solidFill>
                  <a:schemeClr val="tx1"/>
                </a:solidFill>
              </a:rPr>
              <a:t>Tomas </a:t>
            </a:r>
            <a:r>
              <a:rPr lang="sv-SE" dirty="0" err="1">
                <a:solidFill>
                  <a:schemeClr val="tx1"/>
                </a:solidFill>
              </a:rPr>
              <a:t>Thernström</a:t>
            </a:r>
            <a:r>
              <a:rPr lang="sv-SE" dirty="0">
                <a:solidFill>
                  <a:schemeClr val="tx1"/>
                </a:solidFill>
              </a:rPr>
              <a:t>, Ramboll</a:t>
            </a:r>
          </a:p>
          <a:p>
            <a:r>
              <a:rPr lang="sv-SE" sz="2000" dirty="0">
                <a:solidFill>
                  <a:schemeClr val="tx1"/>
                </a:solidFill>
              </a:rPr>
              <a:t>Frida Blad, Ramboll</a:t>
            </a:r>
          </a:p>
          <a:p>
            <a:r>
              <a:rPr lang="sv-SE" dirty="0">
                <a:solidFill>
                  <a:schemeClr val="tx1"/>
                </a:solidFill>
              </a:rPr>
              <a:t>Siri </a:t>
            </a:r>
            <a:r>
              <a:rPr lang="sv-SE" dirty="0" err="1">
                <a:solidFill>
                  <a:schemeClr val="tx1"/>
                </a:solidFill>
              </a:rPr>
              <a:t>Ranung</a:t>
            </a:r>
            <a:r>
              <a:rPr lang="sv-SE" dirty="0">
                <a:solidFill>
                  <a:schemeClr val="tx1"/>
                </a:solidFill>
              </a:rPr>
              <a:t>, Ramboll</a:t>
            </a:r>
            <a:endParaRPr lang="sv-SE" sz="2000" dirty="0">
              <a:solidFill>
                <a:schemeClr val="tx1"/>
              </a:solidFill>
            </a:endParaRPr>
          </a:p>
          <a:p>
            <a:endParaRPr lang="sv-SE" sz="2000" dirty="0"/>
          </a:p>
          <a:p>
            <a:r>
              <a:rPr lang="sv-SE" sz="2000" dirty="0">
                <a:solidFill>
                  <a:srgbClr val="68A2A6"/>
                </a:solidFill>
              </a:rPr>
              <a:t>Projektledare:</a:t>
            </a:r>
          </a:p>
          <a:p>
            <a:r>
              <a:rPr lang="sv-SE" sz="2000" dirty="0">
                <a:solidFill>
                  <a:schemeClr val="tx1"/>
                </a:solidFill>
              </a:rPr>
              <a:t>Malin Hillerström, Ramboll</a:t>
            </a:r>
          </a:p>
          <a:p>
            <a:endParaRPr lang="sv-SE" sz="2000" dirty="0"/>
          </a:p>
          <a:p>
            <a:r>
              <a:rPr lang="sv-SE" sz="2000" dirty="0">
                <a:solidFill>
                  <a:srgbClr val="68A2A6"/>
                </a:solidFill>
              </a:rPr>
              <a:t>Finansiär(er):</a:t>
            </a:r>
          </a:p>
          <a:p>
            <a:r>
              <a:rPr lang="sv-SE" sz="2000" dirty="0">
                <a:solidFill>
                  <a:schemeClr val="tx1"/>
                </a:solidFill>
              </a:rPr>
              <a:t>Avfall Sveriges utvecklingssatsning</a:t>
            </a:r>
          </a:p>
        </p:txBody>
      </p:sp>
    </p:spTree>
    <p:extLst>
      <p:ext uri="{BB962C8B-B14F-4D97-AF65-F5344CB8AC3E}">
        <p14:creationId xmlns:p14="http://schemas.microsoft.com/office/powerpoint/2010/main" val="2070675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66BDF98-E1AE-BD40-A7A8-34F968D01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200" dirty="0"/>
              <a:t>Bakgrund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A6304C6-AD8C-DA49-A719-7CC88684796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5937" y="1397530"/>
            <a:ext cx="10246656" cy="4258203"/>
          </a:xfrm>
        </p:spPr>
        <p:txBody>
          <a:bodyPr>
            <a:norm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sv-SE" dirty="0"/>
              <a:t>Det sker flera förändringar i svensk avfallssortering de närmaste åren: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sv-SE" dirty="0"/>
              <a:t>År 2024 ska separat insamling av matavfall vara infört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sv-SE" dirty="0"/>
              <a:t>År 2024 tar kommunerna över insamlingsansvaret för förpackningar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sv-SE" dirty="0"/>
              <a:t>År 2027 ska fastighetsnära insamling vara infört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sv-SE" dirty="0"/>
              <a:t>Samtidigt behöver insamling och återvinning av mat- och förpackningsavfall öka. Särskilt i flerbostadshus där målen för återvinning av avfall inte uppnås.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sv-SE" dirty="0"/>
              <a:t>Rapporten syftar till att stötta kommuner och fastighetsägare genom inspiration och handfasta tips för att öka sorteringen av mat- och förpackningsavfall i flerbostadshus.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sv-SE" dirty="0"/>
              <a:t>Rapporten är en påbyggnad av rapporten 2016:03: </a:t>
            </a:r>
            <a:r>
              <a:rPr lang="sv-SE" i="1" dirty="0"/>
              <a:t>insamling av matavfall i flerbostadshus – goda exempel från kommuner och allmännyttiga bostadsföretag</a:t>
            </a:r>
            <a:r>
              <a:rPr lang="sv-SE" dirty="0"/>
              <a:t> men på grund av kommunernas övertagande av förpackningsinsamlingen inkluderades även goda exempel på insamling av förpackningar. </a:t>
            </a:r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70780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B06418E-9900-E646-9474-81CD92A32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644" y="237555"/>
            <a:ext cx="10483154" cy="839250"/>
          </a:xfrm>
        </p:spPr>
        <p:txBody>
          <a:bodyPr>
            <a:normAutofit fontScale="90000"/>
          </a:bodyPr>
          <a:lstStyle/>
          <a:p>
            <a:r>
              <a:rPr lang="sv-SE" sz="3600" dirty="0"/>
              <a:t>Resultat – Goda exempel</a:t>
            </a:r>
            <a:br>
              <a:rPr lang="sv-SE" sz="3200" dirty="0"/>
            </a:br>
            <a:r>
              <a:rPr lang="sv-SE" sz="1400" b="0" dirty="0"/>
              <a:t>Nedan är de goda exempel som presenteras i rapporten. </a:t>
            </a:r>
            <a:br>
              <a:rPr lang="sv-SE" sz="1400" b="0" dirty="0"/>
            </a:br>
            <a:r>
              <a:rPr lang="sv-SE" sz="1400" b="0" dirty="0"/>
              <a:t>Det resultat som presenteras på följande sidor är de framgångsfaktorer som framkom av dessa goda exempel.</a:t>
            </a:r>
            <a:endParaRPr lang="sv-SE" b="0" dirty="0"/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AD10E139-71E2-6F4B-8C4D-8D198283C89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254699D3-400C-DB9D-326C-8F96760EC4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3076883"/>
              </p:ext>
            </p:extLst>
          </p:nvPr>
        </p:nvGraphicFramePr>
        <p:xfrm>
          <a:off x="690222" y="1076805"/>
          <a:ext cx="10483154" cy="48115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2401">
                  <a:extLst>
                    <a:ext uri="{9D8B030D-6E8A-4147-A177-3AD203B41FA5}">
                      <a16:colId xmlns:a16="http://schemas.microsoft.com/office/drawing/2014/main" val="40651946"/>
                    </a:ext>
                  </a:extLst>
                </a:gridCol>
                <a:gridCol w="1217903">
                  <a:extLst>
                    <a:ext uri="{9D8B030D-6E8A-4147-A177-3AD203B41FA5}">
                      <a16:colId xmlns:a16="http://schemas.microsoft.com/office/drawing/2014/main" val="1453313547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744109862"/>
                    </a:ext>
                  </a:extLst>
                </a:gridCol>
                <a:gridCol w="4165570">
                  <a:extLst>
                    <a:ext uri="{9D8B030D-6E8A-4147-A177-3AD203B41FA5}">
                      <a16:colId xmlns:a16="http://schemas.microsoft.com/office/drawing/2014/main" val="1189117435"/>
                    </a:ext>
                  </a:extLst>
                </a:gridCol>
              </a:tblGrid>
              <a:tr h="353939">
                <a:tc>
                  <a:txBody>
                    <a:bodyPr/>
                    <a:lstStyle/>
                    <a:p>
                      <a:pPr algn="l"/>
                      <a:r>
                        <a:rPr lang="sv-SE" sz="1000">
                          <a:solidFill>
                            <a:schemeClr val="bg1"/>
                          </a:solidFill>
                          <a:latin typeface="+mn-lt"/>
                        </a:rPr>
                        <a:t>Namn på exempel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000" dirty="0">
                          <a:solidFill>
                            <a:schemeClr val="bg1"/>
                          </a:solidFill>
                          <a:latin typeface="+mn-lt"/>
                        </a:rPr>
                        <a:t>Aktör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000">
                          <a:solidFill>
                            <a:schemeClr val="bg1"/>
                          </a:solidFill>
                          <a:latin typeface="+mn-lt"/>
                        </a:rPr>
                        <a:t>Metod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000">
                          <a:solidFill>
                            <a:schemeClr val="bg1"/>
                          </a:solidFill>
                          <a:latin typeface="+mn-lt"/>
                        </a:rPr>
                        <a:t>Nyckelord och framgångsfaktorer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2592178"/>
                  </a:ext>
                </a:extLst>
              </a:tr>
              <a:tr h="392728">
                <a:tc>
                  <a:txBody>
                    <a:bodyPr/>
                    <a:lstStyle/>
                    <a:p>
                      <a:pPr algn="l"/>
                      <a:r>
                        <a:rPr lang="sv-SE" sz="1000">
                          <a:solidFill>
                            <a:schemeClr val="bg1"/>
                          </a:solidFill>
                          <a:latin typeface="+mn-lt"/>
                        </a:rPr>
                        <a:t>Beteendepåverkan för ökad källsortering i mångfaldsområde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00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Fastighetsägare, Avfallsbolag</a:t>
                      </a:r>
                    </a:p>
                  </a:txBody>
                  <a:tcPr marL="44450" marR="4445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00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Kommunikation</a:t>
                      </a:r>
                    </a:p>
                  </a:txBody>
                  <a:tcPr marL="44450" marR="4445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sv-SE" sz="1000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Mångfaldsområde, miljövärdar, dialog med boende, återkoppling, närvaro</a:t>
                      </a:r>
                    </a:p>
                  </a:txBody>
                  <a:tcPr marL="44450" marR="4445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8813502"/>
                  </a:ext>
                </a:extLst>
              </a:tr>
              <a:tr h="392728">
                <a:tc>
                  <a:txBody>
                    <a:bodyPr/>
                    <a:lstStyle/>
                    <a:p>
                      <a:pPr algn="l"/>
                      <a:r>
                        <a:rPr lang="sv-SE" sz="1000">
                          <a:solidFill>
                            <a:schemeClr val="bg1"/>
                          </a:solidFill>
                          <a:latin typeface="+mn-lt"/>
                        </a:rPr>
                        <a:t>Hållbar sortering – stöttande verktyg till fastighetsägare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00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Fastighetsägare, Avfallsbolag</a:t>
                      </a:r>
                    </a:p>
                  </a:txBody>
                  <a:tcPr marL="44450" marR="4445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sv-SE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Kommunikation</a:t>
                      </a:r>
                      <a:endParaRPr lang="sv-SE" sz="100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sv-SE" sz="1000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Samarbete mellan fastighetsägare, skyltning, </a:t>
                      </a:r>
                      <a:r>
                        <a:rPr lang="sv-SE" sz="1000" err="1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nudging</a:t>
                      </a:r>
                      <a:r>
                        <a:rPr lang="sv-SE" sz="1000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, mångfaldsområde</a:t>
                      </a:r>
                    </a:p>
                  </a:txBody>
                  <a:tcPr marL="44450" marR="4445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0061921"/>
                  </a:ext>
                </a:extLst>
              </a:tr>
              <a:tr h="3927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00">
                          <a:solidFill>
                            <a:schemeClr val="bg1"/>
                          </a:solidFill>
                          <a:latin typeface="+mn-lt"/>
                        </a:rPr>
                        <a:t>Miljöinformatörer för dörrknackning</a:t>
                      </a:r>
                    </a:p>
                    <a:p>
                      <a:pPr algn="l"/>
                      <a:endParaRPr lang="sv-SE" sz="100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00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Kommun Avfallsbolag</a:t>
                      </a:r>
                    </a:p>
                  </a:txBody>
                  <a:tcPr marL="44450" marR="4445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00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Kommunikation</a:t>
                      </a:r>
                    </a:p>
                  </a:txBody>
                  <a:tcPr marL="44450" marR="4445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sv-SE" sz="1000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Dörrknackning, personligt möte, information, dialog, tjänst till fastighetsägare</a:t>
                      </a:r>
                    </a:p>
                  </a:txBody>
                  <a:tcPr marL="44450" marR="4445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91983"/>
                  </a:ext>
                </a:extLst>
              </a:tr>
              <a:tr h="54545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00">
                          <a:solidFill>
                            <a:schemeClr val="bg1"/>
                          </a:solidFill>
                          <a:latin typeface="+mn-lt"/>
                        </a:rPr>
                        <a:t>Utveckling av metod för bättre källsortering och minskad nedskräpning</a:t>
                      </a:r>
                    </a:p>
                    <a:p>
                      <a:pPr algn="l"/>
                      <a:endParaRPr lang="sv-SE" sz="100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00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Fastighetsägare, Avfallsbolag</a:t>
                      </a:r>
                    </a:p>
                  </a:txBody>
                  <a:tcPr marL="44450" marR="4445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00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Kommunikation</a:t>
                      </a:r>
                    </a:p>
                  </a:txBody>
                  <a:tcPr marL="44450" marR="4445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sv-SE" sz="1000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Upprustning av miljörum, skyltning, väggfärg, sorteringskassar, dörrknackning </a:t>
                      </a:r>
                    </a:p>
                  </a:txBody>
                  <a:tcPr marL="44450" marR="4445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300864"/>
                  </a:ext>
                </a:extLst>
              </a:tr>
              <a:tr h="54545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00">
                          <a:solidFill>
                            <a:schemeClr val="bg1"/>
                          </a:solidFill>
                          <a:latin typeface="+mn-lt"/>
                        </a:rPr>
                        <a:t>Förbättrad källsortering genom muntlig återkoppling till boende</a:t>
                      </a:r>
                    </a:p>
                    <a:p>
                      <a:pPr algn="l"/>
                      <a:endParaRPr lang="sv-SE" sz="100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00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Bostadsrättsförening, Avfallsbolag</a:t>
                      </a:r>
                    </a:p>
                  </a:txBody>
                  <a:tcPr marL="44450" marR="4445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0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Kommunikation, Ekonomiska styrmedel</a:t>
                      </a:r>
                    </a:p>
                  </a:txBody>
                  <a:tcPr marL="44450" marR="4445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sv-SE" sz="1000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Höjd avfallstaxa som incitament, plockanalys, muntlig återkoppling till boende</a:t>
                      </a:r>
                    </a:p>
                  </a:txBody>
                  <a:tcPr marL="44450" marR="4445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2379306"/>
                  </a:ext>
                </a:extLst>
              </a:tr>
              <a:tr h="545455">
                <a:tc>
                  <a:txBody>
                    <a:bodyPr/>
                    <a:lstStyle/>
                    <a:p>
                      <a:pPr algn="l"/>
                      <a:r>
                        <a:rPr lang="sv-SE" sz="1000">
                          <a:solidFill>
                            <a:schemeClr val="bg1"/>
                          </a:solidFill>
                          <a:latin typeface="+mn-lt"/>
                        </a:rPr>
                        <a:t>Ekonomiska incitament för bättre sortering</a:t>
                      </a:r>
                    </a:p>
                    <a:p>
                      <a:pPr algn="l"/>
                      <a:endParaRPr lang="sv-SE" sz="100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00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Fastighetsägare Högskola</a:t>
                      </a:r>
                    </a:p>
                  </a:txBody>
                  <a:tcPr marL="44450" marR="4445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sv-SE" sz="1000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Ekonomiska styrmedel</a:t>
                      </a:r>
                    </a:p>
                  </a:txBody>
                  <a:tcPr marL="44450" marR="4445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sv-SE" sz="1000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Ekonomiska incitament, miljöstyrande avfallstaxa, upprustning av miljörum, </a:t>
                      </a:r>
                      <a:r>
                        <a:rPr lang="sv-SE" sz="1000" err="1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nudging</a:t>
                      </a:r>
                      <a:r>
                        <a:rPr lang="sv-SE" sz="1000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, återkoppling</a:t>
                      </a:r>
                    </a:p>
                  </a:txBody>
                  <a:tcPr marL="44450" marR="4445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7139167"/>
                  </a:ext>
                </a:extLst>
              </a:tr>
              <a:tr h="545455">
                <a:tc>
                  <a:txBody>
                    <a:bodyPr/>
                    <a:lstStyle/>
                    <a:p>
                      <a:pPr algn="l"/>
                      <a:r>
                        <a:rPr lang="sv-SE" sz="1000" b="0">
                          <a:solidFill>
                            <a:schemeClr val="bg1"/>
                          </a:solidFill>
                          <a:latin typeface="+mn-lt"/>
                        </a:rPr>
                        <a:t>Blå skåpet – individuell sorteringskontroll och återkoppling</a:t>
                      </a:r>
                    </a:p>
                    <a:p>
                      <a:pPr algn="l"/>
                      <a:endParaRPr lang="sv-SE" sz="1000" b="1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00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Fastighetsägare, Avfallsbolag, Högskola</a:t>
                      </a:r>
                    </a:p>
                  </a:txBody>
                  <a:tcPr marL="44450" marR="4445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0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Kommunikation, teknik &amp; digitalisering</a:t>
                      </a:r>
                    </a:p>
                  </a:txBody>
                  <a:tcPr marL="44450" marR="4445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00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Teknik, återkoppling, matavfall, kommunikation, samarbete med högskola, mångfald</a:t>
                      </a:r>
                    </a:p>
                  </a:txBody>
                  <a:tcPr marL="44450" marR="4445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5691887"/>
                  </a:ext>
                </a:extLst>
              </a:tr>
              <a:tr h="545455">
                <a:tc>
                  <a:txBody>
                    <a:bodyPr/>
                    <a:lstStyle/>
                    <a:p>
                      <a:pPr algn="l"/>
                      <a:r>
                        <a:rPr lang="sv-SE" sz="1000" b="0">
                          <a:solidFill>
                            <a:schemeClr val="bg1"/>
                          </a:solidFill>
                          <a:latin typeface="+mn-lt"/>
                        </a:rPr>
                        <a:t>Digitala sensorer för utvärdering av insatser för bättre källsortering</a:t>
                      </a:r>
                    </a:p>
                    <a:p>
                      <a:pPr algn="l"/>
                      <a:endParaRPr lang="sv-SE" sz="1000" b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00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Fastighetsägare, Avfallsbolag</a:t>
                      </a:r>
                    </a:p>
                  </a:txBody>
                  <a:tcPr marL="44450" marR="4445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sv-SE" sz="100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Teknik &amp; digitalisering</a:t>
                      </a:r>
                    </a:p>
                  </a:txBody>
                  <a:tcPr marL="44450" marR="4445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00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Sensorer, nivåmätare, smart avfallshantering, teknik, återkoppling, datainsamling, mindre inkasthål, hämtningsfrekvens</a:t>
                      </a:r>
                    </a:p>
                  </a:txBody>
                  <a:tcPr marL="44450" marR="4445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344928"/>
                  </a:ext>
                </a:extLst>
              </a:tr>
              <a:tr h="545455">
                <a:tc>
                  <a:txBody>
                    <a:bodyPr/>
                    <a:lstStyle/>
                    <a:p>
                      <a:pPr algn="l"/>
                      <a:r>
                        <a:rPr lang="sv-SE" sz="1000" b="0">
                          <a:solidFill>
                            <a:schemeClr val="bg1"/>
                          </a:solidFill>
                          <a:latin typeface="+mn-lt"/>
                        </a:rPr>
                        <a:t>Insatser för bättre källsortering hos 6 olika fastighetsägare</a:t>
                      </a:r>
                    </a:p>
                    <a:p>
                      <a:pPr algn="l"/>
                      <a:endParaRPr lang="sv-SE" sz="1000" b="1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00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Fastighetsägare</a:t>
                      </a:r>
                    </a:p>
                  </a:txBody>
                  <a:tcPr marL="44450" marR="4445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00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Kommunikation, Ekonomiska styrmedel</a:t>
                      </a:r>
                    </a:p>
                  </a:txBody>
                  <a:tcPr marL="44450" marR="4445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0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Skyltning, upprustning av miljörum, sorteringskassar, miljövärdar, återkoppling, statistik, dimensionering, uppmuntrande budskap, förutsättningar i lägenheten</a:t>
                      </a:r>
                    </a:p>
                  </a:txBody>
                  <a:tcPr marL="44450" marR="4445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8169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6106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B06418E-9900-E646-9474-81CD92A32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233" y="512762"/>
            <a:ext cx="11054338" cy="1243027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sv-SE" sz="3200" dirty="0"/>
              <a:t>Resultat</a:t>
            </a:r>
            <a:br>
              <a:rPr lang="sv-SE" sz="3200" dirty="0"/>
            </a:b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007079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Alla delar i insamlingskedjan behöver fungera, detta är några av framgångsfaktorerna som framkommit under projektet:</a:t>
            </a:r>
            <a:b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007079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</a:b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87D9A21-1E20-9246-B39A-E6E61DCD37E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0429" y="1577575"/>
            <a:ext cx="5241831" cy="4258203"/>
          </a:xfrm>
        </p:spPr>
        <p:txBody>
          <a:bodyPr>
            <a:normAutofit/>
          </a:bodyPr>
          <a:lstStyle/>
          <a:p>
            <a:r>
              <a:rPr lang="sv-SE" b="1" dirty="0"/>
              <a:t>Lägenheten</a:t>
            </a:r>
            <a:r>
              <a:rPr lang="sv-SE" dirty="0"/>
              <a:t>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sv-SE" dirty="0"/>
              <a:t>Planera för källsortering i lägenheten vid nybyggnation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sv-SE" dirty="0"/>
              <a:t>Ge förutsättningar till boende genom att tillhandahålla:</a:t>
            </a:r>
          </a:p>
          <a:p>
            <a:pPr marL="1200150" lvl="2" indent="-285750">
              <a:buFont typeface="Wingdings" pitchFamily="2" charset="2"/>
              <a:buChar char="§"/>
            </a:pPr>
            <a:r>
              <a:rPr lang="sv-SE" dirty="0"/>
              <a:t>hållare för matavfallspåsar</a:t>
            </a:r>
          </a:p>
          <a:p>
            <a:pPr marL="1200150" lvl="2" indent="-285750">
              <a:buFont typeface="Wingdings" pitchFamily="2" charset="2"/>
              <a:buChar char="§"/>
            </a:pPr>
            <a:r>
              <a:rPr lang="sv-SE" dirty="0"/>
              <a:t>sorteringskassar för förpackningar</a:t>
            </a:r>
          </a:p>
          <a:p>
            <a:pPr marL="1200150" lvl="2" indent="-285750">
              <a:buFont typeface="Wingdings" pitchFamily="2" charset="2"/>
              <a:buChar char="§"/>
            </a:pPr>
            <a:r>
              <a:rPr lang="sv-SE" dirty="0"/>
              <a:t>kasse att bära matavfallspåsen i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sv-SE" dirty="0"/>
              <a:t>Dela ut sorteringsblad med information till de boende om hur de ska källsortera sitt avfall</a:t>
            </a:r>
          </a:p>
          <a:p>
            <a:pPr lvl="2"/>
            <a:endParaRPr lang="sv-SE" sz="1600" dirty="0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C74242A2-9767-A0F4-33F6-F9F2B976F1A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369781" y="2352418"/>
            <a:ext cx="1507097" cy="1717821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7B8C8BD-F52B-4B2C-ECD6-B6F4020910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7567" y="1960431"/>
            <a:ext cx="1584085" cy="210980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6BDA748-C092-C6FC-0DAF-9AFEC2232EF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8228" y="4274881"/>
            <a:ext cx="4678650" cy="204882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8DF8CB4-BB7F-4850-564F-E32E1467D88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9480" y="1404116"/>
            <a:ext cx="1999592" cy="26661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8BC3E31-AF0A-8BFD-A208-431A7B52DD3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04129" y="4134473"/>
            <a:ext cx="1613268" cy="22735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C658C26-0505-E78A-BD3A-11169DA1235B}"/>
              </a:ext>
            </a:extLst>
          </p:cNvPr>
          <p:cNvSpPr txBox="1"/>
          <p:nvPr/>
        </p:nvSpPr>
        <p:spPr>
          <a:xfrm>
            <a:off x="5498129" y="6384951"/>
            <a:ext cx="6615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900" dirty="0"/>
              <a:t>Bildkällor: Övre raden från vänster 1. Matavfallskasse, VA SYD 2. Sorteringskassar, Kumla Bostäder 3. Sorteringsblad, VA SYD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900" dirty="0"/>
              <a:t>Nedre raden från vänster: 3. </a:t>
            </a:r>
            <a:r>
              <a:rPr lang="sv-SE" sz="900" dirty="0" err="1"/>
              <a:t>Påshållare</a:t>
            </a:r>
            <a:r>
              <a:rPr lang="sv-SE" sz="900" dirty="0"/>
              <a:t> och matavfallskasse, Kretslopp och vatten, Göteborgs stad 4. Sorteringskassar, VA SYD</a:t>
            </a:r>
          </a:p>
        </p:txBody>
      </p:sp>
    </p:spTree>
    <p:extLst>
      <p:ext uri="{BB962C8B-B14F-4D97-AF65-F5344CB8AC3E}">
        <p14:creationId xmlns:p14="http://schemas.microsoft.com/office/powerpoint/2010/main" val="1860381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B06418E-9900-E646-9474-81CD92A32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233" y="512762"/>
            <a:ext cx="10583807" cy="1243027"/>
          </a:xfrm>
        </p:spPr>
        <p:txBody>
          <a:bodyPr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sv-SE" sz="3600" dirty="0"/>
              <a:t>Resultat</a:t>
            </a:r>
            <a:br>
              <a:rPr lang="sv-SE" sz="3200" dirty="0"/>
            </a:b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007079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Alla delar i insamlingskedjan behöver fungera, detta är några av framgångsfaktorerna som framkommit under projektet:</a:t>
            </a:r>
            <a:b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007079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</a:b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87D9A21-1E20-9246-B39A-E6E61DCD37E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0429" y="1577575"/>
            <a:ext cx="5241831" cy="4258203"/>
          </a:xfrm>
        </p:spPr>
        <p:txBody>
          <a:bodyPr>
            <a:normAutofit/>
          </a:bodyPr>
          <a:lstStyle/>
          <a:p>
            <a:r>
              <a:rPr lang="sv-SE" b="1" dirty="0"/>
              <a:t>Avfallsutrymmet</a:t>
            </a:r>
            <a:endParaRPr lang="sv-SE" dirty="0"/>
          </a:p>
          <a:p>
            <a:pPr marL="285750" indent="-285750">
              <a:buFont typeface="Wingdings" pitchFamily="2" charset="2"/>
              <a:buChar char="§"/>
            </a:pPr>
            <a:r>
              <a:rPr lang="sv-SE" dirty="0"/>
              <a:t>placering där boende passerar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sv-SE" dirty="0"/>
              <a:t>tydlig skyltning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sv-SE" dirty="0"/>
              <a:t>regelbunden städning och tillsyn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sv-SE" dirty="0"/>
              <a:t>god belysning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sv-SE" dirty="0"/>
              <a:t>anpassad hämtningsfrekvens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sv-SE" dirty="0"/>
              <a:t>god dimensionering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347947A-CBA9-FBFC-C545-6ABCBB1A320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0845" y="2109353"/>
            <a:ext cx="3218216" cy="181139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2B6F9A1-61D4-1830-30CD-0E0287FC3B6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4704" y="4125070"/>
            <a:ext cx="3275944" cy="2183963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A546CC5C-2469-FDCA-92C8-A46097BBD96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2272" y="1525799"/>
            <a:ext cx="3592105" cy="2394950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B6EF3482-D39E-77EF-0ED9-DD946A23E96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0845" y="4127281"/>
            <a:ext cx="3275945" cy="218396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4DCB710-08BC-6291-81CB-4949A877EF74}"/>
              </a:ext>
            </a:extLst>
          </p:cNvPr>
          <p:cNvSpPr txBox="1"/>
          <p:nvPr/>
        </p:nvSpPr>
        <p:spPr>
          <a:xfrm>
            <a:off x="4343358" y="6394730"/>
            <a:ext cx="7904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900" dirty="0"/>
              <a:t>Bildkällor: Övre raden från vänster 1. Gemensamma skyltsystemet, Avfall Sverige 2. Miljörum Bostads AB Mimer, fotograf Per Groth.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900" dirty="0"/>
              <a:t>Nedre raden från vänster: 3. Skyltning i miljörum, Bostads AB Mimer, fotograf Per Groth. 4. Upprustat miljörum i Nordost, Gävle, Gästrike Återvinnare.</a:t>
            </a:r>
          </a:p>
        </p:txBody>
      </p:sp>
    </p:spTree>
    <p:extLst>
      <p:ext uri="{BB962C8B-B14F-4D97-AF65-F5344CB8AC3E}">
        <p14:creationId xmlns:p14="http://schemas.microsoft.com/office/powerpoint/2010/main" val="36409189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2">
            <a:extLst>
              <a:ext uri="{FF2B5EF4-FFF2-40B4-BE49-F238E27FC236}">
                <a16:creationId xmlns:a16="http://schemas.microsoft.com/office/drawing/2014/main" id="{7C0DADF6-8977-4F83-F6B8-375439042529}"/>
              </a:ext>
            </a:extLst>
          </p:cNvPr>
          <p:cNvSpPr txBox="1">
            <a:spLocks/>
          </p:cNvSpPr>
          <p:nvPr/>
        </p:nvSpPr>
        <p:spPr>
          <a:xfrm>
            <a:off x="5991248" y="1577574"/>
            <a:ext cx="4924251" cy="42582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v-SE" sz="16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818D948-AD34-7A0E-FDF0-29B1FD7B020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1086" y="1561981"/>
            <a:ext cx="6720427" cy="4258203"/>
          </a:xfrm>
        </p:spPr>
        <p:txBody>
          <a:bodyPr>
            <a:normAutofit lnSpcReduction="10000"/>
          </a:bodyPr>
          <a:lstStyle/>
          <a:p>
            <a:r>
              <a:rPr lang="sv-SE" b="1" dirty="0"/>
              <a:t>Återkoppling</a:t>
            </a:r>
            <a:r>
              <a:rPr lang="sv-SE" dirty="0"/>
              <a:t>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sv-SE" dirty="0"/>
              <a:t>för dialog med boende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sv-SE" dirty="0"/>
              <a:t>ge positiv feedback och uppmuntra det som går bra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sv-SE" dirty="0"/>
              <a:t>visa närvaro i bostadsområdena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sv-SE" dirty="0"/>
              <a:t>dela ut sorteringsblad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sv-SE" dirty="0"/>
              <a:t>använd miljövärdar för att skapa relation med de boende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sv-SE" dirty="0"/>
              <a:t>involvera de boende i utformning av avfallsutrymme och avfallshantering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sv-SE" dirty="0"/>
              <a:t>miljöstyrande taxa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sv-SE" dirty="0"/>
              <a:t>för statistik genom digitala sensorer eller plockanalyser.</a:t>
            </a:r>
          </a:p>
          <a:p>
            <a:endParaRPr lang="sv-SE" sz="18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5A8CB28-DDE5-8AF2-BB16-CD01176383A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1105" y="3706674"/>
            <a:ext cx="2015058" cy="9862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B8D1F0B-1F97-86D8-6EEF-E9A2F9D058C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7909" y="3809856"/>
            <a:ext cx="2639291" cy="253538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6F7693A-3CB9-3DF4-8FB3-FE4593D8D5B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0971" y="1310494"/>
            <a:ext cx="5052902" cy="239618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8B5F3EB-5353-0FA4-87C2-3CC143A20F8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1513" y="4771485"/>
            <a:ext cx="1730690" cy="1704491"/>
          </a:xfrm>
          <a:prstGeom prst="rect">
            <a:avLst/>
          </a:prstGeom>
        </p:spPr>
      </p:pic>
      <p:sp>
        <p:nvSpPr>
          <p:cNvPr id="7" name="Rubrik 1">
            <a:extLst>
              <a:ext uri="{FF2B5EF4-FFF2-40B4-BE49-F238E27FC236}">
                <a16:creationId xmlns:a16="http://schemas.microsoft.com/office/drawing/2014/main" id="{051C9D5C-AEFF-4A7B-7D3D-B3E76A442170}"/>
              </a:ext>
            </a:extLst>
          </p:cNvPr>
          <p:cNvSpPr txBox="1">
            <a:spLocks/>
          </p:cNvSpPr>
          <p:nvPr/>
        </p:nvSpPr>
        <p:spPr>
          <a:xfrm>
            <a:off x="507234" y="583964"/>
            <a:ext cx="10583807" cy="12430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000"/>
              </a:spcBef>
              <a:buFont typeface="Arial"/>
              <a:buNone/>
              <a:defRPr/>
            </a:pPr>
            <a:r>
              <a:rPr lang="sv-SE" sz="3200" dirty="0"/>
              <a:t>Resultat</a:t>
            </a:r>
            <a:br>
              <a:rPr lang="sv-SE" sz="3200" dirty="0"/>
            </a:br>
            <a:r>
              <a:rPr lang="sv-SE" sz="1800" b="0" dirty="0">
                <a:solidFill>
                  <a:srgbClr val="007079"/>
                </a:solidFill>
                <a:latin typeface="Georgia"/>
                <a:ea typeface="+mn-ea"/>
                <a:cs typeface="+mn-cs"/>
              </a:rPr>
              <a:t>Alla delar i insamlingskedjan behöver fungera, detta är några av framgångsfaktorerna som framkommit under projektet:</a:t>
            </a:r>
            <a:br>
              <a:rPr lang="sv-SE" sz="1400" b="0" dirty="0">
                <a:solidFill>
                  <a:srgbClr val="007079"/>
                </a:solidFill>
                <a:latin typeface="Georgia"/>
                <a:ea typeface="+mn-ea"/>
                <a:cs typeface="+mn-cs"/>
              </a:rPr>
            </a:br>
            <a:endParaRPr lang="sv-SE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E0E814-CF2C-0E14-BBB3-940DF9C50F26}"/>
              </a:ext>
            </a:extLst>
          </p:cNvPr>
          <p:cNvSpPr txBox="1"/>
          <p:nvPr/>
        </p:nvSpPr>
        <p:spPr>
          <a:xfrm>
            <a:off x="4187886" y="6475976"/>
            <a:ext cx="8004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900" dirty="0"/>
              <a:t>Bildkällor: Övre raden: 1. Kampanjmaterial, VA SYD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900" dirty="0"/>
              <a:t>Nedre raden från vänster: 2. Ta hand om ditt avfall, SVOA 3. Nivåmätare i avfallskärl, NSR4. Miljövärdar från Kretslopp och vatten, fotograf Anton Müller</a:t>
            </a:r>
          </a:p>
        </p:txBody>
      </p:sp>
    </p:spTree>
    <p:extLst>
      <p:ext uri="{BB962C8B-B14F-4D97-AF65-F5344CB8AC3E}">
        <p14:creationId xmlns:p14="http://schemas.microsoft.com/office/powerpoint/2010/main" val="18714198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73639A-B709-AB4A-B384-F69AACAF8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200" dirty="0"/>
              <a:t>Slutsatser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F5EF221-8C43-1E4F-8D84-27D8FEA1435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sv-SE" dirty="0"/>
              <a:t>Det finns många olika åtgärder att implementera för att förbättra sorteringen i flerbostadshus.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sv-SE" dirty="0"/>
              <a:t>Det är mycket viktigt med återkoppling och uppföljning, speciellt för att resultatet av använda åtgärder ska hålla i sig.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sv-SE" dirty="0"/>
              <a:t>Det saknas statistik över avfallsmängder och sorteringskvalitet vilket försvårar återkopplingen till boende men även planering och uppföljning av insatser.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sv-SE" sz="2000" dirty="0"/>
              <a:t>Samarbete mellan kommun, fastighetsägare, avfallsbolag och boende underlättar avfallshanteringen för alla. </a:t>
            </a:r>
          </a:p>
          <a:p>
            <a:endParaRPr lang="sv-SE" sz="2000" dirty="0"/>
          </a:p>
          <a:p>
            <a:r>
              <a:rPr lang="sv-SE" sz="2000" dirty="0"/>
              <a:t>Ge boende goda förutsättningar att sortera, det ska vara lätt att göra rätt!</a:t>
            </a:r>
          </a:p>
          <a:p>
            <a:endParaRPr lang="sv-SE" dirty="0"/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B9FD2E4E-5D9B-E142-BF31-A5E7F3F88FA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8717415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0C75405-E0AD-3E4D-A5AF-2AE73C42B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sz="3200" dirty="0"/>
              <a:t>Rapportinformation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0ADCDA3-280B-4B40-998E-17282984CE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kern="0" dirty="0"/>
              <a:t>Rapporten finns för nedladdning (kostnadsfritt för Avfall Sveriges medlemmar) från </a:t>
            </a:r>
            <a:r>
              <a:rPr lang="sv-SE" kern="0" dirty="0">
                <a:hlinkClick r:id="rId2"/>
              </a:rPr>
              <a:t>www.avfallsverige.se</a:t>
            </a:r>
            <a:endParaRPr lang="sv-SE" kern="0" dirty="0"/>
          </a:p>
          <a:p>
            <a:endParaRPr lang="sv-SE" kern="0" dirty="0"/>
          </a:p>
          <a:p>
            <a:r>
              <a:rPr lang="sv-SE" kern="0" dirty="0"/>
              <a:t>Mer information om detta projekt kan du få från:</a:t>
            </a:r>
          </a:p>
          <a:p>
            <a:r>
              <a:rPr lang="sv-SE" dirty="0"/>
              <a:t>Anna-Carin </a:t>
            </a:r>
            <a:r>
              <a:rPr lang="sv-SE" dirty="0" err="1"/>
              <a:t>Gripwall</a:t>
            </a:r>
            <a:r>
              <a:rPr lang="sv-SE" dirty="0"/>
              <a:t>, kommunikationschef </a:t>
            </a:r>
          </a:p>
          <a:p>
            <a:r>
              <a:rPr lang="sv-SE" dirty="0">
                <a:hlinkClick r:id="rId3"/>
              </a:rPr>
              <a:t>anna-carin.gripwall@avfallsverige.se</a:t>
            </a:r>
            <a:endParaRPr lang="sv-SE" dirty="0"/>
          </a:p>
          <a:p>
            <a:endParaRPr lang="sv-SE" dirty="0"/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47A8CD13-ABA9-554D-AD69-465ACB141EA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1580263107"/>
      </p:ext>
    </p:extLst>
  </p:cSld>
  <p:clrMapOvr>
    <a:masterClrMapping/>
  </p:clrMapOvr>
</p:sld>
</file>

<file path=ppt/theme/theme1.xml><?xml version="1.0" encoding="utf-8"?>
<a:theme xmlns:a="http://schemas.openxmlformats.org/drawingml/2006/main" name="AvfallSverige-mall">
  <a:themeElements>
    <a:clrScheme name="Avfall Sverige">
      <a:dk1>
        <a:sysClr val="windowText" lastClr="000000"/>
      </a:dk1>
      <a:lt1>
        <a:sysClr val="window" lastClr="FFFFFF"/>
      </a:lt1>
      <a:dk2>
        <a:srgbClr val="007079"/>
      </a:dk2>
      <a:lt2>
        <a:srgbClr val="669C9F"/>
      </a:lt2>
      <a:accent1>
        <a:srgbClr val="004C73"/>
      </a:accent1>
      <a:accent2>
        <a:srgbClr val="51B8CF"/>
      </a:accent2>
      <a:accent3>
        <a:srgbClr val="9B064A"/>
      </a:accent3>
      <a:accent4>
        <a:srgbClr val="EC9C00"/>
      </a:accent4>
      <a:accent5>
        <a:srgbClr val="44A12B"/>
      </a:accent5>
      <a:accent6>
        <a:srgbClr val="CC003A"/>
      </a:accent6>
      <a:hlink>
        <a:srgbClr val="0000FF"/>
      </a:hlink>
      <a:folHlink>
        <a:srgbClr val="800080"/>
      </a:folHlink>
    </a:clrScheme>
    <a:fontScheme name="Georgia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apportpresentation-mall 190429" id="{B66FCBE3-748F-3C4D-8ABD-947A9AFB897E}" vid="{BA1568FF-1C9B-9F49-924E-93DC5DC385A9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8006F9F2C62F145AE5B0CD49D02E37C" ma:contentTypeVersion="10" ma:contentTypeDescription="Create a new document." ma:contentTypeScope="" ma:versionID="d679160b5cde1de0e407dd3019b087ce">
  <xsd:schema xmlns:xsd="http://www.w3.org/2001/XMLSchema" xmlns:xs="http://www.w3.org/2001/XMLSchema" xmlns:p="http://schemas.microsoft.com/office/2006/metadata/properties" xmlns:ns2="f2fa6958-3373-4054-b7e5-d744b7edd5e0" xmlns:ns3="9bcbb8dc-4008-4a71-b331-1a998248c6cd" targetNamespace="http://schemas.microsoft.com/office/2006/metadata/properties" ma:root="true" ma:fieldsID="479258abe9dc17e2542c9fc26a4d3ec6" ns2:_="" ns3:_="">
    <xsd:import namespace="f2fa6958-3373-4054-b7e5-d744b7edd5e0"/>
    <xsd:import namespace="9bcbb8dc-4008-4a71-b331-1a998248c6c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fa6958-3373-4054-b7e5-d744b7edd5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2a0716b9-ea6c-4544-a4bd-65ac324c60d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cbb8dc-4008-4a71-b331-1a998248c6cd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e15f833f-2f89-4b5d-9499-7d099eaf24f8}" ma:internalName="TaxCatchAll" ma:showField="CatchAllData" ma:web="9bcbb8dc-4008-4a71-b331-1a998248c6c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bcbb8dc-4008-4a71-b331-1a998248c6cd" xsi:nil="true"/>
    <lcf76f155ced4ddcb4097134ff3c332f xmlns="f2fa6958-3373-4054-b7e5-d744b7edd5e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3958B67-4D75-45B8-946D-BAB781C2878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60D6F97-4DAA-453C-BCFA-5ED949AA7BC8}">
  <ds:schemaRefs>
    <ds:schemaRef ds:uri="9bcbb8dc-4008-4a71-b331-1a998248c6cd"/>
    <ds:schemaRef ds:uri="f2fa6958-3373-4054-b7e5-d744b7edd5e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F5E82C6E-EE3E-440E-9008-FB791529DF4E}">
  <ds:schemaRefs>
    <ds:schemaRef ds:uri="f2fa6958-3373-4054-b7e5-d744b7edd5e0"/>
    <ds:schemaRef ds:uri="http://purl.org/dc/terms/"/>
    <ds:schemaRef ds:uri="http://schemas.microsoft.com/office/2006/documentManagement/types"/>
    <ds:schemaRef ds:uri="http://purl.org/dc/elements/1.1/"/>
    <ds:schemaRef ds:uri="http://schemas.microsoft.com/office/2006/metadata/properties"/>
    <ds:schemaRef ds:uri="9bcbb8dc-4008-4a71-b331-1a998248c6cd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AvfallSverige-mall</Template>
  <TotalTime>16</TotalTime>
  <Words>1005</Words>
  <Application>Microsoft Macintosh PowerPoint</Application>
  <PresentationFormat>Bredbild</PresentationFormat>
  <Paragraphs>134</Paragraphs>
  <Slides>9</Slides>
  <Notes>3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9</vt:i4>
      </vt:variant>
    </vt:vector>
  </HeadingPairs>
  <TitlesOfParts>
    <vt:vector size="14" baseType="lpstr">
      <vt:lpstr>Arial</vt:lpstr>
      <vt:lpstr>Calibri</vt:lpstr>
      <vt:lpstr>Georgia</vt:lpstr>
      <vt:lpstr>Wingdings</vt:lpstr>
      <vt:lpstr>AvfallSverige-mall</vt:lpstr>
      <vt:lpstr>Bättre sorterat förpacknings- och matavfall i flerbostadshus</vt:lpstr>
      <vt:lpstr>Projektorganisation</vt:lpstr>
      <vt:lpstr>Bakgrund</vt:lpstr>
      <vt:lpstr>Resultat – Goda exempel Nedan är de goda exempel som presenteras i rapporten.  Det resultat som presenteras på följande sidor är de framgångsfaktorer som framkom av dessa goda exempel.</vt:lpstr>
      <vt:lpstr>Resultat Alla delar i insamlingskedjan behöver fungera, detta är några av framgångsfaktorerna som framkommit under projektet: </vt:lpstr>
      <vt:lpstr>Resultat Alla delar i insamlingskedjan behöver fungera, detta är några av framgångsfaktorerna som framkommit under projektet: </vt:lpstr>
      <vt:lpstr>PowerPoint-presentation</vt:lpstr>
      <vt:lpstr>Slutsatser</vt:lpstr>
      <vt:lpstr>Rapportinformation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Rapporttitel</dc:title>
  <dc:creator>Camilla Nilsson</dc:creator>
  <cp:lastModifiedBy>Jessica Christiansen</cp:lastModifiedBy>
  <cp:revision>6</cp:revision>
  <dcterms:created xsi:type="dcterms:W3CDTF">2021-08-17T08:47:27Z</dcterms:created>
  <dcterms:modified xsi:type="dcterms:W3CDTF">2023-04-04T12:33:47Z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0x01010078006F9F2C62F145AE5B0CD49D02E37C</vt:lpwstr>
  </property>
  <property fmtid="{D5CDD505-2E9C-101B-9397-08002B2CF9AE}" pid="3" name="MediaServiceImageTags">
    <vt:lpwstr/>
  </property>
</Properties>
</file>