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1" r:id="rId3"/>
    <p:sldId id="258" r:id="rId4"/>
    <p:sldId id="265" r:id="rId5"/>
    <p:sldId id="266" r:id="rId6"/>
    <p:sldId id="268" r:id="rId7"/>
    <p:sldId id="267" r:id="rId8"/>
    <p:sldId id="259" r:id="rId9"/>
    <p:sldId id="264"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2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4218" autoAdjust="0"/>
  </p:normalViewPr>
  <p:slideViewPr>
    <p:cSldViewPr snapToGrid="0" snapToObjects="1">
      <p:cViewPr varScale="1">
        <p:scale>
          <a:sx n="102" d="100"/>
          <a:sy n="102" d="100"/>
        </p:scale>
        <p:origin x="1400"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FF3AC-8C3E-6D4B-A3E7-E079B4621608}" type="datetimeFigureOut">
              <a:rPr lang="sv-SE" smtClean="0"/>
              <a:t>2020-05-08</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97DEBD-AC2C-5348-8611-B91E0BA19E24}" type="slidenum">
              <a:rPr lang="sv-SE" smtClean="0"/>
              <a:t>‹#›</a:t>
            </a:fld>
            <a:endParaRPr lang="sv-SE"/>
          </a:p>
        </p:txBody>
      </p:sp>
    </p:spTree>
    <p:extLst>
      <p:ext uri="{BB962C8B-B14F-4D97-AF65-F5344CB8AC3E}">
        <p14:creationId xmlns:p14="http://schemas.microsoft.com/office/powerpoint/2010/main" val="2304901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097DEBD-AC2C-5348-8611-B91E0BA19E24}" type="slidenum">
              <a:rPr lang="sv-SE" smtClean="0"/>
              <a:t>1</a:t>
            </a:fld>
            <a:endParaRPr lang="sv-SE"/>
          </a:p>
        </p:txBody>
      </p:sp>
    </p:spTree>
    <p:extLst>
      <p:ext uri="{BB962C8B-B14F-4D97-AF65-F5344CB8AC3E}">
        <p14:creationId xmlns:p14="http://schemas.microsoft.com/office/powerpoint/2010/main" val="33288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Beskrivande text</a:t>
            </a:r>
          </a:p>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5097DEBD-AC2C-5348-8611-B91E0BA19E24}" type="slidenum">
              <a:rPr lang="sv-SE" smtClean="0"/>
              <a:t>3</a:t>
            </a:fld>
            <a:endParaRPr lang="sv-SE"/>
          </a:p>
        </p:txBody>
      </p:sp>
    </p:spTree>
    <p:extLst>
      <p:ext uri="{BB962C8B-B14F-4D97-AF65-F5344CB8AC3E}">
        <p14:creationId xmlns:p14="http://schemas.microsoft.com/office/powerpoint/2010/main" val="2801751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Avfall är ett allmänt intresse enligt PBL. Det innebär att:</a:t>
            </a:r>
          </a:p>
          <a:p>
            <a:r>
              <a:rPr lang="sv-SE" sz="1200" kern="1200" dirty="0">
                <a:solidFill>
                  <a:schemeClr val="tx1"/>
                </a:solidFill>
                <a:effectLst/>
                <a:latin typeface="+mn-lt"/>
                <a:ea typeface="+mn-ea"/>
                <a:cs typeface="+mn-cs"/>
              </a:rPr>
              <a:t> </a:t>
            </a:r>
          </a:p>
          <a:p>
            <a:pPr lvl="0"/>
            <a:r>
              <a:rPr lang="sv-SE" sz="1200" kern="1200" dirty="0">
                <a:solidFill>
                  <a:schemeClr val="tx1"/>
                </a:solidFill>
                <a:effectLst/>
                <a:latin typeface="+mn-lt"/>
                <a:ea typeface="+mn-ea"/>
                <a:cs typeface="+mn-cs"/>
              </a:rPr>
              <a:t>Vid planläggning och i ärenden om bygglov…ska bebyggelse och byggnadsverk lokaliseras till mark som är lämpad för ändamålet med hänsyn till…möjligheterna att ordna…avfallshantering. (2 kap 5 § PBL)</a:t>
            </a:r>
          </a:p>
          <a:p>
            <a:pPr lvl="0"/>
            <a:r>
              <a:rPr lang="sv-SE" sz="1200" kern="1200" dirty="0">
                <a:solidFill>
                  <a:schemeClr val="tx1"/>
                </a:solidFill>
                <a:effectLst/>
                <a:latin typeface="+mn-lt"/>
                <a:ea typeface="+mn-ea"/>
                <a:cs typeface="+mn-cs"/>
              </a:rPr>
              <a:t>Vid planläggning, i ärenden om bygglov och vid åtgärder avseende byggnader som inte kräver lov enligt denna lag ska bebyggelse och byggnadsverk utformas och placeras på den avsedda marken på ett sätt som är lämpligt med hänsyn till…. möjligheterna att hantera avfall. (2 kap 6 § PBL)</a:t>
            </a:r>
          </a:p>
        </p:txBody>
      </p:sp>
      <p:sp>
        <p:nvSpPr>
          <p:cNvPr id="4" name="Platshållare för bildnummer 3"/>
          <p:cNvSpPr>
            <a:spLocks noGrp="1"/>
          </p:cNvSpPr>
          <p:nvPr>
            <p:ph type="sldNum" sz="quarter" idx="10"/>
          </p:nvPr>
        </p:nvSpPr>
        <p:spPr/>
        <p:txBody>
          <a:bodyPr/>
          <a:lstStyle/>
          <a:p>
            <a:fld id="{841C78AF-77EE-8146-868A-7BEA0BB9E5F5}" type="slidenum">
              <a:rPr lang="sv-SE" smtClean="0"/>
              <a:t>4</a:t>
            </a:fld>
            <a:endParaRPr lang="sv-SE"/>
          </a:p>
        </p:txBody>
      </p:sp>
    </p:spTree>
    <p:extLst>
      <p:ext uri="{BB962C8B-B14F-4D97-AF65-F5344CB8AC3E}">
        <p14:creationId xmlns:p14="http://schemas.microsoft.com/office/powerpoint/2010/main" val="2450716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Beskrivande text</a:t>
            </a:r>
          </a:p>
          <a:p>
            <a:pPr marL="0" marR="0" indent="0" algn="l" defTabSz="4572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5097DEBD-AC2C-5348-8611-B91E0BA19E24}" type="slidenum">
              <a:rPr lang="sv-SE" smtClean="0"/>
              <a:t>5</a:t>
            </a:fld>
            <a:endParaRPr lang="sv-SE"/>
          </a:p>
        </p:txBody>
      </p:sp>
    </p:spTree>
    <p:extLst>
      <p:ext uri="{BB962C8B-B14F-4D97-AF65-F5344CB8AC3E}">
        <p14:creationId xmlns:p14="http://schemas.microsoft.com/office/powerpoint/2010/main" val="1561015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Beskrivande text. </a:t>
            </a:r>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6</a:t>
            </a:fld>
            <a:endParaRPr lang="sv-SE"/>
          </a:p>
        </p:txBody>
      </p:sp>
    </p:spTree>
    <p:extLst>
      <p:ext uri="{BB962C8B-B14F-4D97-AF65-F5344CB8AC3E}">
        <p14:creationId xmlns:p14="http://schemas.microsoft.com/office/powerpoint/2010/main" val="712387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Motiv för att exploatören ska bekosta avfallsutredningen:</a:t>
            </a:r>
          </a:p>
          <a:p>
            <a:pPr marL="285750" indent="-285750">
              <a:lnSpc>
                <a:spcPct val="110000"/>
              </a:lnSpc>
              <a:buFont typeface="Wingdings" charset="2"/>
              <a:buChar char="§"/>
            </a:pPr>
            <a:r>
              <a:rPr lang="sv-SE" sz="1200" dirty="0"/>
              <a:t>Exploatören vill utforma områden/fastigheter på sitt sätt och sätta sin prägel på aktuellt projekt och bör själv få bestämma bland de avfallslösningar som är möjliga inom ramen för kommunens riktlinjer. Exploatören behöver då visa hur byggnader kan lokaliseras, utformas och placeras för att möjliggöra att berörda avfallsaktörer kan uppfylla sitt lagstiftade ansvar.</a:t>
            </a:r>
          </a:p>
          <a:p>
            <a:pPr marL="285750" indent="-285750">
              <a:lnSpc>
                <a:spcPct val="110000"/>
              </a:lnSpc>
              <a:buFont typeface="Wingdings" charset="2"/>
              <a:buChar char="§"/>
            </a:pPr>
            <a:r>
              <a:rPr lang="sv-SE" sz="1200" dirty="0"/>
              <a:t>Exploatör eller den som exploatör upplåter eller säljer till (fastighetsägaren) blir ansvarig för konsekvenser om problem uppstår med avfallshanteringen i förvaltningsskedet, i form av exempelvis skyddsstopp för hämtning av avfall från en specifik fastighet.</a:t>
            </a:r>
          </a:p>
          <a:p>
            <a:pPr marL="285750" indent="-285750">
              <a:lnSpc>
                <a:spcPct val="110000"/>
              </a:lnSpc>
              <a:buFont typeface="Wingdings" charset="2"/>
              <a:buChar char="§"/>
            </a:pPr>
            <a:endParaRPr lang="sv-SE" sz="1200" dirty="0"/>
          </a:p>
          <a:p>
            <a:pPr marL="285750" indent="-285750">
              <a:lnSpc>
                <a:spcPct val="110000"/>
              </a:lnSpc>
              <a:buFont typeface="Wingdings" charset="2"/>
              <a:buChar char="§"/>
            </a:pPr>
            <a:r>
              <a:rPr lang="sv-SE" sz="1200" dirty="0"/>
              <a:t>Att exploatören ansvarar för avfallsutredningen stämmer också överens med etablerat arbetssätt med andra utredningar i samband med detaljplanearbete, såsom exempelvis utredningar gällande buller, dagvatten och risk.</a:t>
            </a:r>
          </a:p>
          <a:p>
            <a:pPr marL="0" marR="0" indent="0" algn="l" defTabSz="4572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5097DEBD-AC2C-5348-8611-B91E0BA19E24}" type="slidenum">
              <a:rPr lang="sv-SE" smtClean="0"/>
              <a:t>7</a:t>
            </a:fld>
            <a:endParaRPr lang="sv-SE"/>
          </a:p>
        </p:txBody>
      </p:sp>
    </p:spTree>
    <p:extLst>
      <p:ext uri="{BB962C8B-B14F-4D97-AF65-F5344CB8AC3E}">
        <p14:creationId xmlns:p14="http://schemas.microsoft.com/office/powerpoint/2010/main" val="3582350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Beskrivande text</a:t>
            </a:r>
            <a:endParaRPr lang="sv-SE" dirty="0"/>
          </a:p>
        </p:txBody>
      </p:sp>
      <p:sp>
        <p:nvSpPr>
          <p:cNvPr id="4" name="Platshållare för bildnummer 3"/>
          <p:cNvSpPr>
            <a:spLocks noGrp="1"/>
          </p:cNvSpPr>
          <p:nvPr>
            <p:ph type="sldNum" sz="quarter" idx="10"/>
          </p:nvPr>
        </p:nvSpPr>
        <p:spPr/>
        <p:txBody>
          <a:bodyPr/>
          <a:lstStyle/>
          <a:p>
            <a:fld id="{5097DEBD-AC2C-5348-8611-B91E0BA19E24}" type="slidenum">
              <a:rPr lang="sv-SE" smtClean="0"/>
              <a:t>8</a:t>
            </a:fld>
            <a:endParaRPr lang="sv-SE"/>
          </a:p>
        </p:txBody>
      </p:sp>
    </p:spTree>
    <p:extLst>
      <p:ext uri="{BB962C8B-B14F-4D97-AF65-F5344CB8AC3E}">
        <p14:creationId xmlns:p14="http://schemas.microsoft.com/office/powerpoint/2010/main" val="39393542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2296" y="4148486"/>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Rapportnummer (fylls i av Avfall Sverige)</a:t>
            </a:r>
          </a:p>
        </p:txBody>
      </p:sp>
      <p:sp>
        <p:nvSpPr>
          <p:cNvPr id="9" name="Rubrik 6"/>
          <p:cNvSpPr>
            <a:spLocks noGrp="1"/>
          </p:cNvSpPr>
          <p:nvPr>
            <p:ph type="title" hasCustomPrompt="1"/>
          </p:nvPr>
        </p:nvSpPr>
        <p:spPr>
          <a:xfrm>
            <a:off x="838200" y="1275328"/>
            <a:ext cx="10515600" cy="684101"/>
          </a:xfrm>
        </p:spPr>
        <p:txBody>
          <a:bodyPr/>
          <a:lstStyle>
            <a:lvl1pPr algn="ctr">
              <a:defRPr sz="3600">
                <a:solidFill>
                  <a:schemeClr val="bg1"/>
                </a:solidFill>
              </a:defRPr>
            </a:lvl1pPr>
          </a:lstStyle>
          <a:p>
            <a:r>
              <a:rPr lang="sv-SE" dirty="0"/>
              <a:t>Rapporttitel</a:t>
            </a:r>
          </a:p>
        </p:txBody>
      </p:sp>
      <p:sp>
        <p:nvSpPr>
          <p:cNvPr id="3" name="Platshållare för text 2"/>
          <p:cNvSpPr>
            <a:spLocks noGrp="1"/>
          </p:cNvSpPr>
          <p:nvPr>
            <p:ph type="body" sz="quarter" idx="10" hasCustomPrompt="1"/>
          </p:nvPr>
        </p:nvSpPr>
        <p:spPr>
          <a:xfrm>
            <a:off x="1524000" y="2882407"/>
            <a:ext cx="9144000" cy="583846"/>
          </a:xfrm>
        </p:spPr>
        <p:txBody>
          <a:bodyPr>
            <a:normAutofit/>
          </a:bodyPr>
          <a:lstStyle>
            <a:lvl1pPr marL="0" indent="0" algn="ctr" defTabSz="914400" rtl="0" eaLnBrk="1" latinLnBrk="0" hangingPunct="1">
              <a:lnSpc>
                <a:spcPct val="90000"/>
              </a:lnSpc>
              <a:spcBef>
                <a:spcPts val="1000"/>
              </a:spcBef>
              <a:buFont typeface="Arial"/>
              <a:buNone/>
              <a:defRPr lang="sv-SE" sz="2000" kern="1200" baseline="0" dirty="0">
                <a:solidFill>
                  <a:schemeClr val="bg1"/>
                </a:solidFill>
                <a:latin typeface="+mn-lt"/>
                <a:ea typeface="+mn-ea"/>
                <a:cs typeface="+mn-cs"/>
              </a:defRPr>
            </a:lvl1pPr>
          </a:lstStyle>
          <a:p>
            <a:r>
              <a:rPr lang="sv-SE" dirty="0"/>
              <a:t>Datum (YYYY-MM-DD)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baseline="0">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extLst>
      <p:ext uri="{BB962C8B-B14F-4D97-AF65-F5344CB8AC3E}">
        <p14:creationId xmlns:p14="http://schemas.microsoft.com/office/powerpoint/2010/main" val="629430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pic>
        <p:nvPicPr>
          <p:cNvPr id="5" name="Picture 2" descr="log_green_st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3597" y="1444510"/>
            <a:ext cx="5084778" cy="2300175"/>
          </a:xfrm>
          <a:prstGeom prst="rect">
            <a:avLst/>
          </a:prstGeom>
        </p:spPr>
      </p:pic>
    </p:spTree>
    <p:extLst>
      <p:ext uri="{BB962C8B-B14F-4D97-AF65-F5344CB8AC3E}">
        <p14:creationId xmlns:p14="http://schemas.microsoft.com/office/powerpoint/2010/main" val="1982089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Dra bilden till platshållaren eller klicka på ikonen för att lägga till den</a:t>
            </a:r>
          </a:p>
        </p:txBody>
      </p:sp>
    </p:spTree>
    <p:extLst>
      <p:ext uri="{BB962C8B-B14F-4D97-AF65-F5344CB8AC3E}">
        <p14:creationId xmlns:p14="http://schemas.microsoft.com/office/powerpoint/2010/main" val="61271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pic>
        <p:nvPicPr>
          <p:cNvPr id="5" name="Picture 4" descr="log_green_lig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158"/>
          </a:xfrm>
          <a:prstGeom prst="rect">
            <a:avLst/>
          </a:prstGeom>
        </p:spPr>
      </p:pic>
      <p:sp>
        <p:nvSpPr>
          <p:cNvPr id="15" name="Platshållare för bild 14"/>
          <p:cNvSpPr>
            <a:spLocks noGrp="1"/>
          </p:cNvSpPr>
          <p:nvPr>
            <p:ph type="pic" sz="quarter" idx="12" hasCustomPrompt="1"/>
          </p:nvPr>
        </p:nvSpPr>
        <p:spPr>
          <a:xfrm>
            <a:off x="8685728" y="1177380"/>
            <a:ext cx="2990336" cy="4478354"/>
          </a:xfrm>
        </p:spPr>
        <p:txBody>
          <a:bodyPr>
            <a:normAutofit/>
          </a:bodyPr>
          <a:lstStyle>
            <a:lvl1pPr>
              <a:defRPr sz="2000"/>
            </a:lvl1pPr>
          </a:lstStyle>
          <a:p>
            <a:r>
              <a:rPr lang="sv-SE" noProof="0" dirty="0"/>
              <a:t>Omslagsbild (läggs in av Avfall Sverige)</a:t>
            </a:r>
          </a:p>
        </p:txBody>
      </p:sp>
    </p:spTree>
    <p:extLst>
      <p:ext uri="{BB962C8B-B14F-4D97-AF65-F5344CB8AC3E}">
        <p14:creationId xmlns:p14="http://schemas.microsoft.com/office/powerpoint/2010/main" val="66941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Bakgrund</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noProof="0" dirty="0"/>
              <a:t>Dra eventuell bild till platshållaren eller klicka på ikonen för att lägga till den</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Resultat</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noProof="0" dirty="0"/>
              <a:t>Dra eventuell bild till platshållaren eller klicka på ikonen för att lägga till den</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extLst>
      <p:ext uri="{BB962C8B-B14F-4D97-AF65-F5344CB8AC3E}">
        <p14:creationId xmlns:p14="http://schemas.microsoft.com/office/powerpoint/2010/main" val="2302982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Slutsatser</a:t>
            </a:r>
          </a:p>
        </p:txBody>
      </p:sp>
      <p:sp>
        <p:nvSpPr>
          <p:cNvPr id="13" name="Platshållare för text 12"/>
          <p:cNvSpPr>
            <a:spLocks noGrp="1"/>
          </p:cNvSpPr>
          <p:nvPr>
            <p:ph type="body" sz="quarter" idx="11"/>
          </p:nvPr>
        </p:nvSpPr>
        <p:spPr>
          <a:xfrm>
            <a:off x="515937" y="1397530"/>
            <a:ext cx="7008123" cy="4258203"/>
          </a:xfrm>
        </p:spPr>
        <p:txBody>
          <a:bodyPr/>
          <a:lstStyle>
            <a:lvl1pPr marL="285750" indent="-285750">
              <a:buFont typeface="Arial"/>
              <a:buChar char="•"/>
              <a:defRPr>
                <a:solidFill>
                  <a:schemeClr val="bg1"/>
                </a:solidFill>
              </a:defRPr>
            </a:lvl1pPr>
            <a:lvl2pPr marL="742950" indent="-285750">
              <a:buFont typeface="Arial"/>
              <a:buChar char="•"/>
              <a:defRPr>
                <a:solidFill>
                  <a:schemeClr val="bg1"/>
                </a:solidFill>
              </a:defRPr>
            </a:lvl2pPr>
            <a:lvl3pPr marL="1200150" indent="-285750">
              <a:buFont typeface="Arial"/>
              <a:buChar char="•"/>
              <a:defRPr>
                <a:solidFill>
                  <a:schemeClr val="bg1"/>
                </a:solidFill>
              </a:defRPr>
            </a:lvl3pPr>
            <a:lvl4pPr marL="1657350" indent="-285750">
              <a:buFont typeface="Arial"/>
              <a:buChar char="•"/>
              <a:defRPr>
                <a:solidFill>
                  <a:schemeClr val="bg1"/>
                </a:solidFill>
              </a:defRPr>
            </a:lvl4pPr>
            <a:lvl5pPr marL="2114550" indent="-285750">
              <a:buFont typeface="Arial"/>
              <a:buChar cha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Dra </a:t>
            </a:r>
            <a:r>
              <a:rPr lang="sv-SE" noProof="0" dirty="0"/>
              <a:t>eventuell bild </a:t>
            </a:r>
            <a:r>
              <a:rPr lang="sv-SE" dirty="0"/>
              <a:t>till platshållaren eller klicka på ikonen för att lägga till den</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extLst>
      <p:ext uri="{BB962C8B-B14F-4D97-AF65-F5344CB8AC3E}">
        <p14:creationId xmlns:p14="http://schemas.microsoft.com/office/powerpoint/2010/main" val="2374096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pPr lvl="0"/>
            <a:r>
              <a:rPr lang="sv-SE" noProof="0"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Gul grundsida">
    <p:bg>
      <p:bgPr>
        <a:solidFill>
          <a:schemeClr val="accent4"/>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65" r:id="rId4"/>
    <p:sldLayoutId id="2147483663" r:id="rId5"/>
    <p:sldLayoutId id="2147483653" r:id="rId6"/>
    <p:sldLayoutId id="2147483654" r:id="rId7"/>
    <p:sldLayoutId id="2147483655" r:id="rId8"/>
    <p:sldLayoutId id="2147483656" r:id="rId9"/>
    <p:sldLayoutId id="2147483657" r:id="rId10"/>
    <p:sldLayoutId id="2147483664" r:id="rId11"/>
    <p:sldLayoutId id="2147483662" r:id="rId12"/>
    <p:sldLayoutId id="2147483660" r:id="rId13"/>
    <p:sldLayoutId id="2147483666" r:id="rId14"/>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p15:clr>
            <a:srgbClr val="F26B43"/>
          </p15:clr>
        </p15:guide>
        <p15:guide id="2" pos="325">
          <p15:clr>
            <a:srgbClr val="F26B43"/>
          </p15:clr>
        </p15:guide>
        <p15:guide id="3" pos="7355">
          <p15:clr>
            <a:srgbClr val="F26B43"/>
          </p15:clr>
        </p15:guide>
        <p15:guide id="4" orient="horz" pos="356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mailto:jenny.westin@avfallsverige.se" TargetMode="External"/><Relationship Id="rId2" Type="http://schemas.openxmlformats.org/officeDocument/2006/relationships/hyperlink" Target="http://www.avfallsverige.se/"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derrubrik 7"/>
          <p:cNvSpPr>
            <a:spLocks noGrp="1"/>
          </p:cNvSpPr>
          <p:nvPr>
            <p:ph type="subTitle" idx="1"/>
          </p:nvPr>
        </p:nvSpPr>
        <p:spPr>
          <a:xfrm>
            <a:off x="1524000" y="2589959"/>
            <a:ext cx="9144000" cy="584371"/>
          </a:xfrm>
        </p:spPr>
        <p:txBody>
          <a:bodyPr/>
          <a:lstStyle/>
          <a:p>
            <a:r>
              <a:rPr lang="sv-SE" dirty="0"/>
              <a:t>Rapport 2020:12</a:t>
            </a:r>
          </a:p>
        </p:txBody>
      </p:sp>
      <p:sp>
        <p:nvSpPr>
          <p:cNvPr id="7" name="Rubrik 6"/>
          <p:cNvSpPr>
            <a:spLocks noGrp="1"/>
          </p:cNvSpPr>
          <p:nvPr>
            <p:ph type="title"/>
          </p:nvPr>
        </p:nvSpPr>
        <p:spPr>
          <a:xfrm>
            <a:off x="838200" y="1275328"/>
            <a:ext cx="10515600" cy="1314631"/>
          </a:xfrm>
        </p:spPr>
        <p:txBody>
          <a:bodyPr>
            <a:normAutofit fontScale="90000"/>
          </a:bodyPr>
          <a:lstStyle/>
          <a:p>
            <a:r>
              <a:rPr lang="sv-SE" dirty="0"/>
              <a:t>Bättre plats för avfallstrappan – Hur avfallsfrågor kan hanteras i den fysiska planeringen</a:t>
            </a:r>
            <a:endParaRPr lang="sv-SE" sz="2700" dirty="0"/>
          </a:p>
        </p:txBody>
      </p:sp>
      <p:sp>
        <p:nvSpPr>
          <p:cNvPr id="9" name="Platshållare för text 8"/>
          <p:cNvSpPr>
            <a:spLocks noGrp="1"/>
          </p:cNvSpPr>
          <p:nvPr>
            <p:ph type="body" sz="quarter" idx="10"/>
          </p:nvPr>
        </p:nvSpPr>
        <p:spPr>
          <a:xfrm>
            <a:off x="1524000" y="3174330"/>
            <a:ext cx="9144000" cy="583846"/>
          </a:xfrm>
        </p:spPr>
        <p:txBody>
          <a:bodyPr/>
          <a:lstStyle/>
          <a:p>
            <a:r>
              <a:rPr lang="sv-SE" dirty="0"/>
              <a:t>Maj 2020</a:t>
            </a:r>
          </a:p>
        </p:txBody>
      </p:sp>
    </p:spTree>
    <p:extLst>
      <p:ext uri="{BB962C8B-B14F-4D97-AF65-F5344CB8AC3E}">
        <p14:creationId xmlns:p14="http://schemas.microsoft.com/office/powerpoint/2010/main" val="4189700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927751" y="1177380"/>
            <a:ext cx="5263211" cy="2862322"/>
          </a:xfrm>
          <a:prstGeom prst="rect">
            <a:avLst/>
          </a:prstGeom>
          <a:noFill/>
        </p:spPr>
        <p:txBody>
          <a:bodyPr wrap="square" rtlCol="0">
            <a:spAutoFit/>
          </a:bodyPr>
          <a:lstStyle/>
          <a:p>
            <a:r>
              <a:rPr lang="sv-SE" sz="2000" dirty="0">
                <a:solidFill>
                  <a:srgbClr val="68A2A6"/>
                </a:solidFill>
              </a:rPr>
              <a:t>Genomförare:</a:t>
            </a:r>
          </a:p>
          <a:p>
            <a:r>
              <a:rPr lang="sv-SE" sz="2000" dirty="0"/>
              <a:t>Tyréns AB</a:t>
            </a:r>
          </a:p>
          <a:p>
            <a:endParaRPr lang="sv-SE" sz="2000" dirty="0"/>
          </a:p>
          <a:p>
            <a:r>
              <a:rPr lang="sv-SE" sz="2000" dirty="0">
                <a:solidFill>
                  <a:srgbClr val="68A2A6"/>
                </a:solidFill>
              </a:rPr>
              <a:t>Projektledare:</a:t>
            </a:r>
          </a:p>
          <a:p>
            <a:r>
              <a:rPr lang="sv-SE" sz="2000" dirty="0"/>
              <a:t>Elisabet Höglund, Maria </a:t>
            </a:r>
            <a:r>
              <a:rPr lang="sv-SE" sz="2000" dirty="0" err="1"/>
              <a:t>Enroth</a:t>
            </a:r>
            <a:endParaRPr lang="sv-SE" sz="2000" dirty="0"/>
          </a:p>
          <a:p>
            <a:endParaRPr lang="sv-SE" sz="2000" dirty="0"/>
          </a:p>
          <a:p>
            <a:r>
              <a:rPr lang="sv-SE" sz="2000" dirty="0">
                <a:solidFill>
                  <a:srgbClr val="68A2A6"/>
                </a:solidFill>
              </a:rPr>
              <a:t>Finansiär:</a:t>
            </a:r>
          </a:p>
          <a:p>
            <a:r>
              <a:rPr lang="sv-SE" sz="2000" dirty="0"/>
              <a:t>Avfall Sveriges utvecklingssatsning</a:t>
            </a:r>
          </a:p>
          <a:p>
            <a:endParaRPr lang="sv-SE" sz="2000" dirty="0"/>
          </a:p>
        </p:txBody>
      </p:sp>
      <p:sp>
        <p:nvSpPr>
          <p:cNvPr id="5" name="Platshållare för bild 4">
            <a:extLst>
              <a:ext uri="{FF2B5EF4-FFF2-40B4-BE49-F238E27FC236}">
                <a16:creationId xmlns:a16="http://schemas.microsoft.com/office/drawing/2014/main" id="{071733FB-6270-7943-882C-165F743B661A}"/>
              </a:ext>
            </a:extLst>
          </p:cNvPr>
          <p:cNvSpPr>
            <a:spLocks noGrp="1"/>
          </p:cNvSpPr>
          <p:nvPr>
            <p:ph type="pic" sz="quarter" idx="12"/>
          </p:nvPr>
        </p:nvSpPr>
        <p:spPr/>
      </p:sp>
      <p:pic>
        <p:nvPicPr>
          <p:cNvPr id="2" name="Bildobjekt 1">
            <a:extLst>
              <a:ext uri="{FF2B5EF4-FFF2-40B4-BE49-F238E27FC236}">
                <a16:creationId xmlns:a16="http://schemas.microsoft.com/office/drawing/2014/main" id="{FE4D8362-CC20-6E42-A6C3-227DEE51E6D7}"/>
              </a:ext>
            </a:extLst>
          </p:cNvPr>
          <p:cNvPicPr>
            <a:picLocks noChangeAspect="1"/>
          </p:cNvPicPr>
          <p:nvPr/>
        </p:nvPicPr>
        <p:blipFill>
          <a:blip r:embed="rId2"/>
          <a:stretch>
            <a:fillRect/>
          </a:stretch>
        </p:blipFill>
        <p:spPr>
          <a:xfrm>
            <a:off x="7989504" y="688932"/>
            <a:ext cx="3686560" cy="5254668"/>
          </a:xfrm>
          <a:prstGeom prst="rect">
            <a:avLst/>
          </a:prstGeom>
        </p:spPr>
      </p:pic>
    </p:spTree>
    <p:extLst>
      <p:ext uri="{BB962C8B-B14F-4D97-AF65-F5344CB8AC3E}">
        <p14:creationId xmlns:p14="http://schemas.microsoft.com/office/powerpoint/2010/main" val="3038098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Om rapporten/bakgrund</a:t>
            </a:r>
          </a:p>
        </p:txBody>
      </p:sp>
      <p:sp>
        <p:nvSpPr>
          <p:cNvPr id="5" name="Platshållare för text 1"/>
          <p:cNvSpPr txBox="1">
            <a:spLocks/>
          </p:cNvSpPr>
          <p:nvPr/>
        </p:nvSpPr>
        <p:spPr>
          <a:xfrm>
            <a:off x="515938" y="1438286"/>
            <a:ext cx="7008123" cy="425820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a:buNone/>
              <a:defRPr sz="18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nSpc>
                <a:spcPct val="110000"/>
              </a:lnSpc>
              <a:buFont typeface="Wingdings" charset="2"/>
              <a:buChar char="§"/>
            </a:pPr>
            <a:r>
              <a:rPr lang="sv-SE" sz="2200" dirty="0"/>
              <a:t>Avfallsfrågorna kommer ofta kommer in för sent i den fysiska planeringen</a:t>
            </a:r>
          </a:p>
          <a:p>
            <a:pPr marL="742950" lvl="1" indent="-285750">
              <a:lnSpc>
                <a:spcPct val="110000"/>
              </a:lnSpc>
              <a:buFont typeface="Wingdings" charset="2"/>
              <a:buChar char="§"/>
            </a:pPr>
            <a:r>
              <a:rPr lang="sv-SE" sz="2200" dirty="0"/>
              <a:t>sämre avfallslösningar</a:t>
            </a:r>
          </a:p>
          <a:p>
            <a:pPr marL="742950" lvl="1" indent="-285750">
              <a:lnSpc>
                <a:spcPct val="110000"/>
              </a:lnSpc>
              <a:buFont typeface="Wingdings" charset="2"/>
              <a:buChar char="§"/>
            </a:pPr>
            <a:r>
              <a:rPr lang="sv-SE" sz="2200" dirty="0"/>
              <a:t>sämre möjligheter att uppnå miljömål</a:t>
            </a:r>
          </a:p>
          <a:p>
            <a:pPr marL="742950" lvl="1" indent="-285750">
              <a:lnSpc>
                <a:spcPct val="110000"/>
              </a:lnSpc>
              <a:buFont typeface="Wingdings" charset="2"/>
              <a:buChar char="§"/>
            </a:pPr>
            <a:r>
              <a:rPr lang="sv-SE" sz="2200" dirty="0"/>
              <a:t>högre kostnader för fungerande avfallshantering</a:t>
            </a:r>
            <a:endParaRPr lang="sv-SE" dirty="0"/>
          </a:p>
          <a:p>
            <a:pPr marL="342900" indent="-285750">
              <a:lnSpc>
                <a:spcPct val="110000"/>
              </a:lnSpc>
              <a:buFont typeface="Wingdings" charset="2"/>
              <a:buChar char="§"/>
            </a:pPr>
            <a:r>
              <a:rPr lang="sv-SE" sz="2200" dirty="0"/>
              <a:t>Syfte: Öka kunskapen om hur avfallsfrågor kan hanteras i den fysiska planeringen </a:t>
            </a:r>
          </a:p>
          <a:p>
            <a:pPr marL="800100" lvl="1" indent="-285750">
              <a:lnSpc>
                <a:spcPct val="110000"/>
              </a:lnSpc>
              <a:buFont typeface="Wingdings" charset="2"/>
              <a:buChar char="§"/>
            </a:pPr>
            <a:r>
              <a:rPr lang="sv-SE" sz="2200" dirty="0"/>
              <a:t>Kunskapsöversikt om fysisk planering och avfallshantering</a:t>
            </a:r>
          </a:p>
          <a:p>
            <a:pPr marL="800100" lvl="1" indent="-285750">
              <a:lnSpc>
                <a:spcPct val="110000"/>
              </a:lnSpc>
              <a:buFont typeface="Wingdings" charset="2"/>
              <a:buChar char="§"/>
            </a:pPr>
            <a:r>
              <a:rPr lang="sv-SE" sz="2200" dirty="0"/>
              <a:t>Checklistor för avfalls-, plan- och bygglovsfunktion </a:t>
            </a:r>
          </a:p>
        </p:txBody>
      </p:sp>
      <p:sp>
        <p:nvSpPr>
          <p:cNvPr id="4" name="Platshållare för bild 20">
            <a:extLst>
              <a:ext uri="{FF2B5EF4-FFF2-40B4-BE49-F238E27FC236}">
                <a16:creationId xmlns:a16="http://schemas.microsoft.com/office/drawing/2014/main" id="{D0C589A7-A765-4F3D-BBD2-B4522C65FC51}"/>
              </a:ext>
            </a:extLst>
          </p:cNvPr>
          <p:cNvSpPr>
            <a:spLocks noGrp="1"/>
          </p:cNvSpPr>
          <p:nvPr>
            <p:ph type="pic" sz="quarter" idx="12"/>
          </p:nvPr>
        </p:nvSpPr>
        <p:spPr>
          <a:xfrm>
            <a:off x="7941734" y="1397530"/>
            <a:ext cx="3734330" cy="4258203"/>
          </a:xfrm>
        </p:spPr>
      </p:sp>
    </p:spTree>
    <p:extLst>
      <p:ext uri="{BB962C8B-B14F-4D97-AF65-F5344CB8AC3E}">
        <p14:creationId xmlns:p14="http://schemas.microsoft.com/office/powerpoint/2010/main" val="187129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507234" y="512763"/>
            <a:ext cx="8606884" cy="637410"/>
          </a:xfrm>
        </p:spPr>
        <p:txBody>
          <a:bodyPr>
            <a:noAutofit/>
          </a:bodyPr>
          <a:lstStyle/>
          <a:p>
            <a:r>
              <a:rPr lang="sv-SE" dirty="0"/>
              <a:t>Avfallshantering ska vägas in vid fysisk planering</a:t>
            </a:r>
          </a:p>
        </p:txBody>
      </p:sp>
      <p:sp>
        <p:nvSpPr>
          <p:cNvPr id="6" name="Platshållare för text 2">
            <a:extLst>
              <a:ext uri="{FF2B5EF4-FFF2-40B4-BE49-F238E27FC236}">
                <a16:creationId xmlns:a16="http://schemas.microsoft.com/office/drawing/2014/main" id="{DBC3AC71-155A-204E-883D-A5A2505DED99}"/>
              </a:ext>
            </a:extLst>
          </p:cNvPr>
          <p:cNvSpPr>
            <a:spLocks noGrp="1"/>
          </p:cNvSpPr>
          <p:nvPr>
            <p:ph type="body" sz="quarter" idx="11"/>
          </p:nvPr>
        </p:nvSpPr>
        <p:spPr>
          <a:xfrm>
            <a:off x="515937" y="1397530"/>
            <a:ext cx="6375193" cy="4258203"/>
          </a:xfrm>
        </p:spPr>
        <p:txBody>
          <a:bodyPr>
            <a:normAutofit fontScale="92500" lnSpcReduction="10000"/>
          </a:bodyPr>
          <a:lstStyle/>
          <a:p>
            <a:pPr marL="285750" indent="-285750">
              <a:lnSpc>
                <a:spcPct val="110000"/>
              </a:lnSpc>
              <a:buFont typeface="Wingdings" charset="2"/>
              <a:buChar char="§"/>
            </a:pPr>
            <a:r>
              <a:rPr lang="sv-SE" sz="2200" dirty="0"/>
              <a:t>Avfallshantering – centralt tekniskt försörjningssystem i hållbart samhälle och allmänt intresse enligt PBL</a:t>
            </a:r>
          </a:p>
          <a:p>
            <a:pPr marL="742950" lvl="1" indent="-285750">
              <a:lnSpc>
                <a:spcPct val="110000"/>
              </a:lnSpc>
              <a:buFont typeface="Wingdings" charset="2"/>
              <a:buChar char="§"/>
            </a:pPr>
            <a:r>
              <a:rPr lang="sv-SE" sz="2200" dirty="0"/>
              <a:t>Undvika olägenhet för hälsa och miljö</a:t>
            </a:r>
          </a:p>
          <a:p>
            <a:pPr marL="742950" lvl="1" indent="-285750">
              <a:lnSpc>
                <a:spcPct val="110000"/>
              </a:lnSpc>
              <a:buFont typeface="Wingdings" charset="2"/>
              <a:buChar char="§"/>
            </a:pPr>
            <a:r>
              <a:rPr lang="sv-SE" sz="2200" dirty="0"/>
              <a:t>Cirkulär ekonomi och resurseffektiv materialanvändning</a:t>
            </a:r>
          </a:p>
          <a:p>
            <a:pPr marL="285750" indent="-285750">
              <a:lnSpc>
                <a:spcPct val="110000"/>
              </a:lnSpc>
              <a:buFont typeface="Wingdings" charset="2"/>
              <a:buChar char="§"/>
            </a:pPr>
            <a:r>
              <a:rPr lang="sv-SE" sz="2200" dirty="0"/>
              <a:t>Fysisk planering</a:t>
            </a:r>
          </a:p>
          <a:p>
            <a:pPr marL="742950" lvl="1" indent="-285750">
              <a:lnSpc>
                <a:spcPct val="110000"/>
              </a:lnSpc>
              <a:buFont typeface="Wingdings" charset="2"/>
              <a:buChar char="§"/>
            </a:pPr>
            <a:r>
              <a:rPr lang="sv-SE" sz="2200" dirty="0"/>
              <a:t>Regional planering</a:t>
            </a:r>
          </a:p>
          <a:p>
            <a:pPr marL="742950" lvl="1" indent="-285750">
              <a:lnSpc>
                <a:spcPct val="110000"/>
              </a:lnSpc>
              <a:buFont typeface="Wingdings" charset="2"/>
              <a:buChar char="§"/>
            </a:pPr>
            <a:r>
              <a:rPr lang="sv-SE" sz="2200" dirty="0"/>
              <a:t>Översiktsplanering</a:t>
            </a:r>
          </a:p>
          <a:p>
            <a:pPr marL="742950" lvl="1" indent="-285750">
              <a:lnSpc>
                <a:spcPct val="110000"/>
              </a:lnSpc>
              <a:buFont typeface="Wingdings" charset="2"/>
              <a:buChar char="§"/>
            </a:pPr>
            <a:r>
              <a:rPr lang="sv-SE" sz="2200" dirty="0"/>
              <a:t>Detaljplanering</a:t>
            </a:r>
          </a:p>
          <a:p>
            <a:pPr marL="742950" lvl="1" indent="-285750">
              <a:lnSpc>
                <a:spcPct val="110000"/>
              </a:lnSpc>
              <a:buFont typeface="Wingdings" charset="2"/>
              <a:buChar char="§"/>
            </a:pPr>
            <a:r>
              <a:rPr lang="sv-SE" sz="2200" dirty="0"/>
              <a:t>Bygglovshantering</a:t>
            </a:r>
          </a:p>
          <a:p>
            <a:endParaRPr lang="sv-SE" dirty="0"/>
          </a:p>
        </p:txBody>
      </p:sp>
      <p:pic>
        <p:nvPicPr>
          <p:cNvPr id="19" name="Bildobjekt 18">
            <a:extLst>
              <a:ext uri="{FF2B5EF4-FFF2-40B4-BE49-F238E27FC236}">
                <a16:creationId xmlns:a16="http://schemas.microsoft.com/office/drawing/2014/main" id="{8A4BB3B6-40EE-4049-8B1D-1597F259C6CE}"/>
              </a:ext>
            </a:extLst>
          </p:cNvPr>
          <p:cNvPicPr>
            <a:picLocks noChangeAspect="1"/>
          </p:cNvPicPr>
          <p:nvPr/>
        </p:nvPicPr>
        <p:blipFill>
          <a:blip r:embed="rId3"/>
          <a:stretch>
            <a:fillRect/>
          </a:stretch>
        </p:blipFill>
        <p:spPr>
          <a:xfrm>
            <a:off x="4689442" y="3526631"/>
            <a:ext cx="6986622" cy="2225233"/>
          </a:xfrm>
          <a:prstGeom prst="rect">
            <a:avLst/>
          </a:prstGeom>
        </p:spPr>
      </p:pic>
    </p:spTree>
    <p:extLst>
      <p:ext uri="{BB962C8B-B14F-4D97-AF65-F5344CB8AC3E}">
        <p14:creationId xmlns:p14="http://schemas.microsoft.com/office/powerpoint/2010/main" val="358131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7234" y="512763"/>
            <a:ext cx="8296696" cy="637410"/>
          </a:xfrm>
        </p:spPr>
        <p:txBody>
          <a:bodyPr>
            <a:noAutofit/>
          </a:bodyPr>
          <a:lstStyle/>
          <a:p>
            <a:r>
              <a:rPr lang="sv-SE" dirty="0"/>
              <a:t>Exempel på viktiga avfallsaspekter i fysisk planering</a:t>
            </a:r>
          </a:p>
        </p:txBody>
      </p:sp>
      <p:sp>
        <p:nvSpPr>
          <p:cNvPr id="3" name="Platshållare för text 2"/>
          <p:cNvSpPr>
            <a:spLocks noGrp="1"/>
          </p:cNvSpPr>
          <p:nvPr>
            <p:ph type="body" sz="quarter" idx="11"/>
          </p:nvPr>
        </p:nvSpPr>
        <p:spPr>
          <a:xfrm>
            <a:off x="640533" y="1280045"/>
            <a:ext cx="9736558" cy="5052165"/>
          </a:xfrm>
        </p:spPr>
        <p:txBody>
          <a:bodyPr>
            <a:noAutofit/>
          </a:bodyPr>
          <a:lstStyle/>
          <a:p>
            <a:pPr marL="285750" indent="-285750">
              <a:lnSpc>
                <a:spcPct val="110000"/>
              </a:lnSpc>
              <a:buFont typeface="Wingdings" charset="2"/>
              <a:buChar char="§"/>
            </a:pPr>
            <a:r>
              <a:rPr lang="sv-SE" sz="2200" dirty="0"/>
              <a:t>Regional planering och översiktsplanering</a:t>
            </a:r>
          </a:p>
          <a:p>
            <a:pPr marL="742950" lvl="1" indent="-285750">
              <a:lnSpc>
                <a:spcPct val="110000"/>
              </a:lnSpc>
              <a:buFont typeface="Wingdings" charset="2"/>
              <a:buChar char="§"/>
            </a:pPr>
            <a:r>
              <a:rPr lang="sv-SE" sz="2200" dirty="0"/>
              <a:t>Vision och mål för avfallshanteringen på sikt</a:t>
            </a:r>
          </a:p>
          <a:p>
            <a:pPr marL="742950" lvl="1" indent="-285750">
              <a:lnSpc>
                <a:spcPct val="110000"/>
              </a:lnSpc>
              <a:buFont typeface="Wingdings" charset="2"/>
              <a:buChar char="§"/>
            </a:pPr>
            <a:r>
              <a:rPr lang="sv-SE" sz="2200" dirty="0"/>
              <a:t>Behov av platser för avfallsanläggningar och förebyggande av avfall</a:t>
            </a:r>
          </a:p>
          <a:p>
            <a:pPr marL="742950" lvl="1" indent="-285750">
              <a:lnSpc>
                <a:spcPct val="110000"/>
              </a:lnSpc>
              <a:buFont typeface="Wingdings" charset="2"/>
              <a:buChar char="§"/>
            </a:pPr>
            <a:r>
              <a:rPr lang="sv-SE" sz="2200" dirty="0"/>
              <a:t>Strategiska ställningstaganden om cirkulär ekonomi och avfallstrappan</a:t>
            </a:r>
          </a:p>
          <a:p>
            <a:pPr marL="285750" indent="-285750">
              <a:lnSpc>
                <a:spcPct val="110000"/>
              </a:lnSpc>
              <a:buFont typeface="Wingdings" charset="2"/>
              <a:buChar char="§"/>
            </a:pPr>
            <a:r>
              <a:rPr lang="sv-SE" sz="2200" dirty="0"/>
              <a:t>Detaljplanering</a:t>
            </a:r>
          </a:p>
          <a:p>
            <a:pPr marL="742950" lvl="1" indent="-285750">
              <a:lnSpc>
                <a:spcPct val="110000"/>
              </a:lnSpc>
              <a:buFont typeface="Wingdings" charset="2"/>
              <a:buChar char="§"/>
            </a:pPr>
            <a:r>
              <a:rPr lang="sv-SE" sz="2200" dirty="0"/>
              <a:t>Möjliggöra bostadsnära insamling av avfall</a:t>
            </a:r>
          </a:p>
          <a:p>
            <a:pPr marL="1200150" lvl="2" indent="-285750">
              <a:lnSpc>
                <a:spcPct val="110000"/>
              </a:lnSpc>
              <a:buFont typeface="Wingdings" charset="2"/>
              <a:buChar char="§"/>
            </a:pPr>
            <a:r>
              <a:rPr lang="sv-SE" sz="2200" dirty="0"/>
              <a:t>Alla aktörer som har ett lagstiftat avfallsansvar ska ha möjlighet att uppfylla det utan att kompromissa med sophämtarnas arbetsmiljö</a:t>
            </a:r>
          </a:p>
          <a:p>
            <a:pPr marL="285750" indent="-285750">
              <a:lnSpc>
                <a:spcPct val="110000"/>
              </a:lnSpc>
              <a:buFont typeface="Wingdings" charset="2"/>
              <a:buChar char="§"/>
            </a:pPr>
            <a:r>
              <a:rPr lang="sv-SE" sz="2200" dirty="0"/>
              <a:t>Bygglovshantering</a:t>
            </a:r>
          </a:p>
          <a:p>
            <a:pPr marL="742950" lvl="1" indent="-285750">
              <a:lnSpc>
                <a:spcPct val="110000"/>
              </a:lnSpc>
              <a:buFont typeface="Wingdings" charset="2"/>
              <a:buChar char="§"/>
            </a:pPr>
            <a:r>
              <a:rPr lang="sv-SE" sz="2200" dirty="0"/>
              <a:t>Säkerställa utformning av bostadsnära insamling av avfall</a:t>
            </a:r>
          </a:p>
          <a:p>
            <a:pPr marL="285750" indent="-285750">
              <a:lnSpc>
                <a:spcPct val="110000"/>
              </a:lnSpc>
              <a:buFont typeface="Wingdings" charset="2"/>
              <a:buChar char="§"/>
            </a:pPr>
            <a:endParaRPr lang="sv-SE" sz="2200" dirty="0"/>
          </a:p>
          <a:p>
            <a:pPr marL="285750" indent="-285750">
              <a:buFont typeface="Wingdings" charset="2"/>
              <a:buChar char="§"/>
            </a:pPr>
            <a:endParaRPr lang="sv-SE" sz="2200" dirty="0"/>
          </a:p>
        </p:txBody>
      </p:sp>
    </p:spTree>
    <p:extLst>
      <p:ext uri="{BB962C8B-B14F-4D97-AF65-F5344CB8AC3E}">
        <p14:creationId xmlns:p14="http://schemas.microsoft.com/office/powerpoint/2010/main" val="3502044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507233" y="512763"/>
            <a:ext cx="9039889" cy="637410"/>
          </a:xfrm>
        </p:spPr>
        <p:txBody>
          <a:bodyPr>
            <a:noAutofit/>
          </a:bodyPr>
          <a:lstStyle/>
          <a:p>
            <a:r>
              <a:rPr lang="sv-SE" dirty="0"/>
              <a:t>Många har lagstiftat ansvar för avfallshantering</a:t>
            </a:r>
          </a:p>
        </p:txBody>
      </p:sp>
      <p:pic>
        <p:nvPicPr>
          <p:cNvPr id="5" name="Bildobjekt 4">
            <a:extLst>
              <a:ext uri="{FF2B5EF4-FFF2-40B4-BE49-F238E27FC236}">
                <a16:creationId xmlns:a16="http://schemas.microsoft.com/office/drawing/2014/main" id="{3400F114-5FC0-49E7-9916-EFAA4470498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4059" y="1170939"/>
            <a:ext cx="8871487" cy="4895563"/>
          </a:xfrm>
          <a:prstGeom prst="rect">
            <a:avLst/>
          </a:prstGeom>
          <a:noFill/>
        </p:spPr>
      </p:pic>
    </p:spTree>
    <p:extLst>
      <p:ext uri="{BB962C8B-B14F-4D97-AF65-F5344CB8AC3E}">
        <p14:creationId xmlns:p14="http://schemas.microsoft.com/office/powerpoint/2010/main" val="297430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7234" y="512763"/>
            <a:ext cx="8296696" cy="637410"/>
          </a:xfrm>
        </p:spPr>
        <p:txBody>
          <a:bodyPr>
            <a:noAutofit/>
          </a:bodyPr>
          <a:lstStyle/>
          <a:p>
            <a:r>
              <a:rPr lang="sv-SE" dirty="0"/>
              <a:t>En avfallsutredning behövs ofta</a:t>
            </a:r>
          </a:p>
        </p:txBody>
      </p:sp>
      <p:sp>
        <p:nvSpPr>
          <p:cNvPr id="3" name="Platshållare för text 2"/>
          <p:cNvSpPr>
            <a:spLocks noGrp="1"/>
          </p:cNvSpPr>
          <p:nvPr>
            <p:ph type="body" sz="quarter" idx="11"/>
          </p:nvPr>
        </p:nvSpPr>
        <p:spPr>
          <a:xfrm>
            <a:off x="640533" y="1280045"/>
            <a:ext cx="9736558" cy="5052165"/>
          </a:xfrm>
        </p:spPr>
        <p:txBody>
          <a:bodyPr>
            <a:noAutofit/>
          </a:bodyPr>
          <a:lstStyle/>
          <a:p>
            <a:pPr marL="285750" indent="-285750">
              <a:lnSpc>
                <a:spcPct val="110000"/>
              </a:lnSpc>
              <a:buFont typeface="Wingdings" charset="2"/>
              <a:buChar char="§"/>
            </a:pPr>
            <a:r>
              <a:rPr lang="sv-SE" sz="2200" dirty="0"/>
              <a:t>Syfte: </a:t>
            </a:r>
          </a:p>
          <a:p>
            <a:pPr marL="742950" lvl="1" indent="-285750">
              <a:lnSpc>
                <a:spcPct val="110000"/>
              </a:lnSpc>
              <a:buFont typeface="Wingdings" charset="2"/>
              <a:buChar char="§"/>
            </a:pPr>
            <a:r>
              <a:rPr lang="sv-SE" sz="2200" dirty="0"/>
              <a:t>visa att samtliga aktörer har möjlighet att uppfylla sitt lagstiftade ansvar inom avfallsområdet</a:t>
            </a:r>
          </a:p>
          <a:p>
            <a:pPr marL="742950" lvl="1" indent="-285750">
              <a:lnSpc>
                <a:spcPct val="110000"/>
              </a:lnSpc>
              <a:buFont typeface="Wingdings" charset="2"/>
              <a:buChar char="§"/>
            </a:pPr>
            <a:r>
              <a:rPr lang="sv-SE" sz="2200" dirty="0"/>
              <a:t>redovisa planerad avfallshantering och dess utrymmesbehov utifrån det aktuella området och dess förutsättningar</a:t>
            </a:r>
          </a:p>
          <a:p>
            <a:pPr marL="285750" indent="-285750">
              <a:lnSpc>
                <a:spcPct val="110000"/>
              </a:lnSpc>
              <a:buFont typeface="Wingdings" charset="2"/>
              <a:buChar char="§"/>
            </a:pPr>
            <a:r>
              <a:rPr lang="sv-SE" sz="2200" dirty="0"/>
              <a:t>Ansvarig för avfallsutredning:</a:t>
            </a:r>
          </a:p>
          <a:p>
            <a:pPr marL="742950" lvl="1" indent="-285750">
              <a:lnSpc>
                <a:spcPct val="110000"/>
              </a:lnSpc>
              <a:buFont typeface="Wingdings" charset="2"/>
              <a:buChar char="§"/>
            </a:pPr>
            <a:r>
              <a:rPr lang="sv-SE" sz="2200" dirty="0"/>
              <a:t>Regionplan och översiktsplan: region respektive kommun </a:t>
            </a:r>
          </a:p>
          <a:p>
            <a:pPr marL="742950" lvl="1" indent="-285750">
              <a:lnSpc>
                <a:spcPct val="110000"/>
              </a:lnSpc>
              <a:buFont typeface="Wingdings" charset="2"/>
              <a:buChar char="§"/>
            </a:pPr>
            <a:r>
              <a:rPr lang="sv-SE" sz="2200" dirty="0"/>
              <a:t>Detaljplan: kommunen eller av exploatören.  </a:t>
            </a:r>
          </a:p>
          <a:p>
            <a:pPr marL="285750" indent="-285750">
              <a:lnSpc>
                <a:spcPct val="110000"/>
              </a:lnSpc>
              <a:buFont typeface="Wingdings" charset="2"/>
              <a:buChar char="§"/>
            </a:pPr>
            <a:r>
              <a:rPr lang="sv-SE" sz="2200" dirty="0"/>
              <a:t>Om det finns en exploatör är det rimligt att exploatören ansvarar för och bekostar avfallsutredningen. </a:t>
            </a:r>
          </a:p>
        </p:txBody>
      </p:sp>
    </p:spTree>
    <p:extLst>
      <p:ext uri="{BB962C8B-B14F-4D97-AF65-F5344CB8AC3E}">
        <p14:creationId xmlns:p14="http://schemas.microsoft.com/office/powerpoint/2010/main" val="4208609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a:t>Slutsatser</a:t>
            </a:r>
          </a:p>
        </p:txBody>
      </p:sp>
      <p:sp>
        <p:nvSpPr>
          <p:cNvPr id="3" name="Platshållare för text 2"/>
          <p:cNvSpPr>
            <a:spLocks noGrp="1"/>
          </p:cNvSpPr>
          <p:nvPr>
            <p:ph type="body" sz="quarter" idx="11"/>
          </p:nvPr>
        </p:nvSpPr>
        <p:spPr/>
        <p:txBody>
          <a:bodyPr>
            <a:normAutofit lnSpcReduction="10000"/>
          </a:bodyPr>
          <a:lstStyle/>
          <a:p>
            <a:pPr marL="342900" indent="-342900">
              <a:lnSpc>
                <a:spcPct val="110000"/>
              </a:lnSpc>
              <a:buFont typeface="Wingdings" charset="2"/>
              <a:buChar char="§"/>
            </a:pPr>
            <a:r>
              <a:rPr lang="sv-SE" sz="2200" dirty="0"/>
              <a:t>Det behövs samordning mellan många olika aktörer för att säkerställa en hållbar avfallshantering i ett hållbart samhälle</a:t>
            </a:r>
          </a:p>
          <a:p>
            <a:pPr marL="342900" indent="-342900">
              <a:lnSpc>
                <a:spcPct val="110000"/>
              </a:lnSpc>
              <a:buFont typeface="Wingdings" charset="2"/>
              <a:buChar char="§"/>
            </a:pPr>
            <a:r>
              <a:rPr lang="sv-SE" sz="2200" dirty="0"/>
              <a:t>Avfallsfrågorna behöver beaktas i den fysiska planeringen</a:t>
            </a:r>
          </a:p>
          <a:p>
            <a:pPr marL="342900" indent="-342900">
              <a:lnSpc>
                <a:spcPct val="110000"/>
              </a:lnSpc>
              <a:buFont typeface="Wingdings" charset="2"/>
              <a:buChar char="§"/>
            </a:pPr>
            <a:r>
              <a:rPr lang="sv-SE" sz="2200" dirty="0"/>
              <a:t>Det finns lagstöd, men tolkningsutrymmet är brett. Våga ställ krav.</a:t>
            </a:r>
          </a:p>
          <a:p>
            <a:pPr marL="342900" indent="-342900">
              <a:lnSpc>
                <a:spcPct val="110000"/>
              </a:lnSpc>
              <a:buFont typeface="Wingdings" charset="2"/>
              <a:buChar char="§"/>
            </a:pPr>
            <a:r>
              <a:rPr lang="sv-SE" sz="2200" dirty="0"/>
              <a:t>Använd checklistorna i rapporten, samarbeta mellan plan-, bygglovs- och avfallsfunktion</a:t>
            </a:r>
          </a:p>
          <a:p>
            <a:pPr marL="342900" indent="-342900">
              <a:lnSpc>
                <a:spcPct val="110000"/>
              </a:lnSpc>
              <a:buFont typeface="Wingdings" charset="2"/>
              <a:buChar char="§"/>
            </a:pPr>
            <a:r>
              <a:rPr lang="sv-SE" sz="2200" dirty="0"/>
              <a:t>Tydliggör och ställ krav på exploatörerna</a:t>
            </a:r>
          </a:p>
          <a:p>
            <a:endParaRPr lang="sv-SE" dirty="0"/>
          </a:p>
        </p:txBody>
      </p:sp>
    </p:spTree>
    <p:extLst>
      <p:ext uri="{BB962C8B-B14F-4D97-AF65-F5344CB8AC3E}">
        <p14:creationId xmlns:p14="http://schemas.microsoft.com/office/powerpoint/2010/main" val="3640291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Rapportinformation</a:t>
            </a:r>
          </a:p>
        </p:txBody>
      </p:sp>
      <p:sp>
        <p:nvSpPr>
          <p:cNvPr id="3" name="Platshållare för text 2"/>
          <p:cNvSpPr>
            <a:spLocks noGrp="1"/>
          </p:cNvSpPr>
          <p:nvPr>
            <p:ph type="body" sz="quarter" idx="11"/>
          </p:nvPr>
        </p:nvSpPr>
        <p:spPr/>
        <p:txBody>
          <a:bodyPr/>
          <a:lstStyle/>
          <a:p>
            <a:r>
              <a:rPr lang="sv-SE" dirty="0"/>
              <a:t>Rapporten finns för nedladdning (kostnadsfritt för Avfall Sveriges medlemmar) från </a:t>
            </a:r>
            <a:r>
              <a:rPr lang="sv-SE" dirty="0">
                <a:hlinkClick r:id="rId2"/>
              </a:rPr>
              <a:t>www.avfallsverige.se</a:t>
            </a:r>
            <a:endParaRPr lang="sv-SE" dirty="0"/>
          </a:p>
          <a:p>
            <a:endParaRPr lang="sv-SE" dirty="0"/>
          </a:p>
          <a:p>
            <a:r>
              <a:rPr lang="sv-SE" dirty="0"/>
              <a:t>Mer information om detta projekt kan du få från:</a:t>
            </a:r>
          </a:p>
          <a:p>
            <a:r>
              <a:rPr lang="sv-SE"/>
              <a:t>Jenny </a:t>
            </a:r>
            <a:r>
              <a:rPr lang="sv-SE" dirty="0"/>
              <a:t>Westin, rådgivare för statistik och avfallstaxor</a:t>
            </a:r>
          </a:p>
          <a:p>
            <a:r>
              <a:rPr lang="sv-SE" dirty="0"/>
              <a:t>Tel. 040-35 66 15, e-post: </a:t>
            </a:r>
            <a:r>
              <a:rPr lang="sv-SE" dirty="0">
                <a:hlinkClick r:id="rId3"/>
              </a:rPr>
              <a:t>jenny.westin@avfallsverige.se</a:t>
            </a:r>
            <a:endParaRPr lang="sv-SE" dirty="0"/>
          </a:p>
          <a:p>
            <a:endParaRPr lang="sv-SE" dirty="0"/>
          </a:p>
          <a:p>
            <a:endParaRPr lang="sv-SE" dirty="0"/>
          </a:p>
          <a:p>
            <a:r>
              <a:rPr lang="sv-SE" dirty="0"/>
              <a:t>	</a:t>
            </a:r>
          </a:p>
        </p:txBody>
      </p:sp>
      <p:sp>
        <p:nvSpPr>
          <p:cNvPr id="4" name="Platshållare för bild 3"/>
          <p:cNvSpPr>
            <a:spLocks noGrp="1"/>
          </p:cNvSpPr>
          <p:nvPr>
            <p:ph type="pic" sz="quarter" idx="12"/>
          </p:nvPr>
        </p:nvSpPr>
        <p:spPr/>
      </p:sp>
    </p:spTree>
    <p:extLst>
      <p:ext uri="{BB962C8B-B14F-4D97-AF65-F5344CB8AC3E}">
        <p14:creationId xmlns:p14="http://schemas.microsoft.com/office/powerpoint/2010/main" val="1074675215"/>
      </p:ext>
    </p:extLst>
  </p:cSld>
  <p:clrMapOvr>
    <a:masterClrMapping/>
  </p:clrMapOvr>
</p:sld>
</file>

<file path=ppt/theme/theme1.xml><?xml version="1.0" encoding="utf-8"?>
<a:theme xmlns:a="http://schemas.openxmlformats.org/drawingml/2006/main" name="Rapport-ppt_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fallSverige" id="{1C63E865-F61C-484E-8E98-B73CB32795AC}" vid="{5534D309-B542-D242-A697-A898A1443A6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Rapport-ppt_mall.potx</Template>
  <TotalTime>2041</TotalTime>
  <Words>621</Words>
  <Application>Microsoft Macintosh PowerPoint</Application>
  <PresentationFormat>Bredbild</PresentationFormat>
  <Paragraphs>82</Paragraphs>
  <Slides>9</Slides>
  <Notes>7</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Georgia</vt:lpstr>
      <vt:lpstr>Wingdings</vt:lpstr>
      <vt:lpstr>Rapport-ppt_mall</vt:lpstr>
      <vt:lpstr>Bättre plats för avfallstrappan – Hur avfallsfrågor kan hanteras i den fysiska planeringen</vt:lpstr>
      <vt:lpstr>PowerPoint-presentation</vt:lpstr>
      <vt:lpstr>Om rapporten/bakgrund</vt:lpstr>
      <vt:lpstr>Avfallshantering ska vägas in vid fysisk planering</vt:lpstr>
      <vt:lpstr>Exempel på viktiga avfallsaspekter i fysisk planering</vt:lpstr>
      <vt:lpstr>Många har lagstiftat ansvar för avfallshantering</vt:lpstr>
      <vt:lpstr>En avfallsutredning behövs ofta</vt:lpstr>
      <vt:lpstr>Slutsatser</vt:lpstr>
      <vt:lpstr>Rapportinformation</vt:lpstr>
    </vt:vector>
  </TitlesOfParts>
  <Company>Avfall Sverige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Per Nilzén</dc:creator>
  <cp:lastModifiedBy>Josefin Berglund</cp:lastModifiedBy>
  <cp:revision>38</cp:revision>
  <dcterms:created xsi:type="dcterms:W3CDTF">2019-01-08T09:30:34Z</dcterms:created>
  <dcterms:modified xsi:type="dcterms:W3CDTF">2020-05-08T11:16:07Z</dcterms:modified>
</cp:coreProperties>
</file>