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1" r:id="rId3"/>
    <p:sldId id="258" r:id="rId4"/>
    <p:sldId id="262" r:id="rId5"/>
    <p:sldId id="259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nis0001\Dropbox\SLUjobb\Rapport%20Avfall%20Sverige\belastnings&#246;kning%20fu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nis0001\Dropbox\SLUjobb\Rapport%20Avfall%20Sverige\belastnings&#246;kning%20fu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nis0001\Dropbox\SLUjobb\Rapport%20Avfall%20Sverige\belastnings&#246;kning%20fus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snis0001\Dropbox\SLUjobb\Rapport%20Avfall%20Sverige\belastnings&#246;kning%20fu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'Uppsala T'!$B$2</c:f>
              <c:strCache>
                <c:ptCount val="1"/>
                <c:pt idx="0">
                  <c:v>Metan</c:v>
                </c:pt>
              </c:strCache>
            </c:strRef>
          </c:tx>
          <c:spPr>
            <a:ln w="19050"/>
          </c:spPr>
          <c:marker>
            <c:symbol val="square"/>
            <c:size val="3"/>
          </c:marker>
          <c:xVal>
            <c:numRef>
              <c:f>('Uppsala T'!$A$8;'Uppsala T'!$A$14;'Uppsala T'!$A$20;'Uppsala T'!$A$26;'Uppsala T'!$A$32;'Uppsala T'!$A$38;'Uppsala T'!$A$44;'Uppsala T'!$A$50;'Uppsala T'!$A$56;'Uppsala T'!$A$62;'Uppsala T'!$A$68;'Uppsala T'!$A$74;'Uppsala T'!$A$80;'Uppsala T'!$A$86;'Uppsala T'!$A$92;'Uppsala T'!$A$98;'Uppsala T'!$A$104;'Uppsala T'!$A$110;'Uppsala T'!$A$116;'Uppsala T'!$A$122;'Uppsala T'!$A$128;'Uppsala T'!$A$134;'Uppsala T'!$A$140;'Uppsala T'!$A$146)</c:f>
              <c:numCache>
                <c:formatCode>General</c:formatCode>
                <c:ptCount val="24"/>
                <c:pt idx="0">
                  <c:v>7.0</c:v>
                </c:pt>
                <c:pt idx="1">
                  <c:v>14.0</c:v>
                </c:pt>
                <c:pt idx="2">
                  <c:v>21.0</c:v>
                </c:pt>
                <c:pt idx="3">
                  <c:v>28.0</c:v>
                </c:pt>
                <c:pt idx="4">
                  <c:v>35.0</c:v>
                </c:pt>
                <c:pt idx="5">
                  <c:v>42.0</c:v>
                </c:pt>
                <c:pt idx="6">
                  <c:v>49.0</c:v>
                </c:pt>
                <c:pt idx="7">
                  <c:v>56.0</c:v>
                </c:pt>
                <c:pt idx="8">
                  <c:v>63.0</c:v>
                </c:pt>
                <c:pt idx="9">
                  <c:v>70.0</c:v>
                </c:pt>
                <c:pt idx="10">
                  <c:v>77.0</c:v>
                </c:pt>
                <c:pt idx="11">
                  <c:v>83.0</c:v>
                </c:pt>
                <c:pt idx="12">
                  <c:v>90.0</c:v>
                </c:pt>
                <c:pt idx="13">
                  <c:v>97.0</c:v>
                </c:pt>
                <c:pt idx="14">
                  <c:v>104.0</c:v>
                </c:pt>
                <c:pt idx="15">
                  <c:v>111.0</c:v>
                </c:pt>
                <c:pt idx="16">
                  <c:v>118.0</c:v>
                </c:pt>
                <c:pt idx="17">
                  <c:v>125.0</c:v>
                </c:pt>
                <c:pt idx="18">
                  <c:v>132.0</c:v>
                </c:pt>
                <c:pt idx="19">
                  <c:v>139.0</c:v>
                </c:pt>
                <c:pt idx="20">
                  <c:v>146.0</c:v>
                </c:pt>
                <c:pt idx="21">
                  <c:v>153.0</c:v>
                </c:pt>
                <c:pt idx="22">
                  <c:v>160.0</c:v>
                </c:pt>
                <c:pt idx="23">
                  <c:v>167.0</c:v>
                </c:pt>
              </c:numCache>
            </c:numRef>
          </c:xVal>
          <c:yVal>
            <c:numRef>
              <c:f>('Uppsala T'!$C$8;'Uppsala T'!$C$14;'Uppsala T'!$C$20;'Uppsala T'!$C$26;'Uppsala T'!$C$32;'Uppsala T'!$C$38;'Uppsala T'!$C$44;'Uppsala T'!$C$50;'Uppsala T'!$C$56;'Uppsala T'!$C$62;'Uppsala T'!$C$68;'Uppsala T'!$C$74;'Uppsala T'!$C$80;'Uppsala T'!$C$86;'Uppsala T'!$C$92;'Uppsala T'!$C$98;'Uppsala T'!$C$104;'Uppsala T'!$C$110;'Uppsala T'!$C$116;'Uppsala T'!$C$122;'Uppsala T'!$C$128;'Uppsala T'!$C$134;'Uppsala T'!$C$140;'Uppsala T'!$C$146)</c:f>
              <c:numCache>
                <c:formatCode>General</c:formatCode>
                <c:ptCount val="24"/>
                <c:pt idx="0">
                  <c:v>420.229992666786</c:v>
                </c:pt>
                <c:pt idx="1">
                  <c:v>573.8313003311975</c:v>
                </c:pt>
                <c:pt idx="2">
                  <c:v>549.0361206872564</c:v>
                </c:pt>
                <c:pt idx="3">
                  <c:v>564.97587902979</c:v>
                </c:pt>
                <c:pt idx="4">
                  <c:v>538.7316304456191</c:v>
                </c:pt>
                <c:pt idx="5">
                  <c:v>534.5454312849529</c:v>
                </c:pt>
                <c:pt idx="6">
                  <c:v>561.7557258292782</c:v>
                </c:pt>
                <c:pt idx="7">
                  <c:v>555.798442408332</c:v>
                </c:pt>
                <c:pt idx="8">
                  <c:v>529.7152014841861</c:v>
                </c:pt>
                <c:pt idx="9">
                  <c:v>493.3274703184033</c:v>
                </c:pt>
                <c:pt idx="10">
                  <c:v>389.3165219418703</c:v>
                </c:pt>
                <c:pt idx="11">
                  <c:v>271.2979071431166</c:v>
                </c:pt>
                <c:pt idx="12">
                  <c:v>377.4019550999789</c:v>
                </c:pt>
                <c:pt idx="13">
                  <c:v>312.193852789616</c:v>
                </c:pt>
                <c:pt idx="14">
                  <c:v>400.0015757435696</c:v>
                </c:pt>
                <c:pt idx="15">
                  <c:v>466.6001987541553</c:v>
                </c:pt>
                <c:pt idx="16">
                  <c:v>425.5315659387715</c:v>
                </c:pt>
                <c:pt idx="17">
                  <c:v>654.2729470449652</c:v>
                </c:pt>
                <c:pt idx="18">
                  <c:v>598.6618966059374</c:v>
                </c:pt>
                <c:pt idx="19">
                  <c:v>499.4104166099007</c:v>
                </c:pt>
                <c:pt idx="20">
                  <c:v>503.6601346760293</c:v>
                </c:pt>
                <c:pt idx="21">
                  <c:v>513.8046229629174</c:v>
                </c:pt>
                <c:pt idx="22">
                  <c:v>538.3433176028218</c:v>
                </c:pt>
                <c:pt idx="23">
                  <c:v>501.7409071622938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5E-9248-97D0-66071A4BB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669888"/>
        <c:axId val="989684720"/>
      </c:scatterChart>
      <c:scatterChart>
        <c:scatterStyle val="lineMarker"/>
        <c:varyColors val="0"/>
        <c:ser>
          <c:idx val="1"/>
          <c:order val="1"/>
          <c:tx>
            <c:strRef>
              <c:f>'Uppsala T'!$D$2</c:f>
              <c:strCache>
                <c:ptCount val="1"/>
                <c:pt idx="0">
                  <c:v>Temperatur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'Uppsala T'!$A$3:$A$150</c:f>
              <c:numCache>
                <c:formatCode>General</c:formatCode>
                <c:ptCount val="14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12.0</c:v>
                </c:pt>
                <c:pt idx="10">
                  <c:v>13.0</c:v>
                </c:pt>
                <c:pt idx="11">
                  <c:v>14.0</c:v>
                </c:pt>
                <c:pt idx="12">
                  <c:v>15.0</c:v>
                </c:pt>
                <c:pt idx="13">
                  <c:v>16.0</c:v>
                </c:pt>
                <c:pt idx="14">
                  <c:v>17.0</c:v>
                </c:pt>
                <c:pt idx="15">
                  <c:v>19.0</c:v>
                </c:pt>
                <c:pt idx="16">
                  <c:v>20.0</c:v>
                </c:pt>
                <c:pt idx="17">
                  <c:v>21.0</c:v>
                </c:pt>
                <c:pt idx="18">
                  <c:v>22.0</c:v>
                </c:pt>
                <c:pt idx="19">
                  <c:v>23.0</c:v>
                </c:pt>
                <c:pt idx="20">
                  <c:v>24.0</c:v>
                </c:pt>
                <c:pt idx="21">
                  <c:v>25.0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33.0</c:v>
                </c:pt>
                <c:pt idx="28">
                  <c:v>34.0</c:v>
                </c:pt>
                <c:pt idx="29">
                  <c:v>35.0</c:v>
                </c:pt>
                <c:pt idx="30">
                  <c:v>36.0</c:v>
                </c:pt>
                <c:pt idx="31">
                  <c:v>37.0</c:v>
                </c:pt>
                <c:pt idx="32">
                  <c:v>38.0</c:v>
                </c:pt>
                <c:pt idx="33">
                  <c:v>39.0</c:v>
                </c:pt>
                <c:pt idx="34">
                  <c:v>41.0</c:v>
                </c:pt>
                <c:pt idx="35">
                  <c:v>42.0</c:v>
                </c:pt>
                <c:pt idx="36">
                  <c:v>43.0</c:v>
                </c:pt>
                <c:pt idx="37">
                  <c:v>44.0</c:v>
                </c:pt>
                <c:pt idx="38">
                  <c:v>45.0</c:v>
                </c:pt>
                <c:pt idx="39">
                  <c:v>46.0</c:v>
                </c:pt>
                <c:pt idx="40">
                  <c:v>48.0</c:v>
                </c:pt>
                <c:pt idx="41">
                  <c:v>49.0</c:v>
                </c:pt>
                <c:pt idx="42">
                  <c:v>50.0</c:v>
                </c:pt>
                <c:pt idx="43">
                  <c:v>51.0</c:v>
                </c:pt>
                <c:pt idx="44">
                  <c:v>52.0</c:v>
                </c:pt>
                <c:pt idx="45">
                  <c:v>53.0</c:v>
                </c:pt>
                <c:pt idx="46">
                  <c:v>55.0</c:v>
                </c:pt>
                <c:pt idx="47">
                  <c:v>56.0</c:v>
                </c:pt>
                <c:pt idx="48">
                  <c:v>57.0</c:v>
                </c:pt>
                <c:pt idx="49">
                  <c:v>58.0</c:v>
                </c:pt>
                <c:pt idx="50">
                  <c:v>59.0</c:v>
                </c:pt>
                <c:pt idx="51">
                  <c:v>60.0</c:v>
                </c:pt>
                <c:pt idx="52">
                  <c:v>62.0</c:v>
                </c:pt>
                <c:pt idx="53">
                  <c:v>63.0</c:v>
                </c:pt>
                <c:pt idx="54">
                  <c:v>64.0</c:v>
                </c:pt>
                <c:pt idx="55">
                  <c:v>65.0</c:v>
                </c:pt>
                <c:pt idx="56">
                  <c:v>66.0</c:v>
                </c:pt>
                <c:pt idx="57">
                  <c:v>68.0</c:v>
                </c:pt>
                <c:pt idx="58">
                  <c:v>69.0</c:v>
                </c:pt>
                <c:pt idx="59">
                  <c:v>70.0</c:v>
                </c:pt>
                <c:pt idx="60">
                  <c:v>71.0</c:v>
                </c:pt>
                <c:pt idx="61">
                  <c:v>72.0</c:v>
                </c:pt>
                <c:pt idx="62">
                  <c:v>73.0</c:v>
                </c:pt>
                <c:pt idx="63">
                  <c:v>74.0</c:v>
                </c:pt>
                <c:pt idx="64">
                  <c:v>76.0</c:v>
                </c:pt>
                <c:pt idx="65">
                  <c:v>77.0</c:v>
                </c:pt>
                <c:pt idx="66">
                  <c:v>78.0</c:v>
                </c:pt>
                <c:pt idx="67">
                  <c:v>79.0</c:v>
                </c:pt>
                <c:pt idx="68">
                  <c:v>80.0</c:v>
                </c:pt>
                <c:pt idx="69">
                  <c:v>81.0</c:v>
                </c:pt>
                <c:pt idx="70">
                  <c:v>82.0</c:v>
                </c:pt>
                <c:pt idx="71">
                  <c:v>83.0</c:v>
                </c:pt>
                <c:pt idx="72">
                  <c:v>84.0</c:v>
                </c:pt>
                <c:pt idx="73">
                  <c:v>85.0</c:v>
                </c:pt>
                <c:pt idx="74">
                  <c:v>86.0</c:v>
                </c:pt>
                <c:pt idx="75">
                  <c:v>87.0</c:v>
                </c:pt>
                <c:pt idx="76">
                  <c:v>89.0</c:v>
                </c:pt>
                <c:pt idx="77">
                  <c:v>90.0</c:v>
                </c:pt>
                <c:pt idx="78">
                  <c:v>91.0</c:v>
                </c:pt>
                <c:pt idx="79">
                  <c:v>92.0</c:v>
                </c:pt>
                <c:pt idx="80">
                  <c:v>93.0</c:v>
                </c:pt>
                <c:pt idx="81">
                  <c:v>94.0</c:v>
                </c:pt>
                <c:pt idx="82">
                  <c:v>96.0</c:v>
                </c:pt>
                <c:pt idx="83">
                  <c:v>97.0</c:v>
                </c:pt>
                <c:pt idx="84">
                  <c:v>98.0</c:v>
                </c:pt>
                <c:pt idx="85">
                  <c:v>99.0</c:v>
                </c:pt>
                <c:pt idx="86">
                  <c:v>100.0</c:v>
                </c:pt>
                <c:pt idx="87">
                  <c:v>102.0</c:v>
                </c:pt>
                <c:pt idx="88">
                  <c:v>103.0</c:v>
                </c:pt>
                <c:pt idx="89">
                  <c:v>104.0</c:v>
                </c:pt>
                <c:pt idx="90">
                  <c:v>105.0</c:v>
                </c:pt>
                <c:pt idx="91">
                  <c:v>106.0</c:v>
                </c:pt>
                <c:pt idx="92">
                  <c:v>107.0</c:v>
                </c:pt>
                <c:pt idx="93">
                  <c:v>109.0</c:v>
                </c:pt>
                <c:pt idx="94">
                  <c:v>110.0</c:v>
                </c:pt>
                <c:pt idx="95">
                  <c:v>111.0</c:v>
                </c:pt>
                <c:pt idx="96">
                  <c:v>112.0</c:v>
                </c:pt>
                <c:pt idx="97">
                  <c:v>113.0</c:v>
                </c:pt>
                <c:pt idx="98">
                  <c:v>114.0</c:v>
                </c:pt>
                <c:pt idx="99">
                  <c:v>116.0</c:v>
                </c:pt>
                <c:pt idx="100">
                  <c:v>117.0</c:v>
                </c:pt>
                <c:pt idx="101">
                  <c:v>118.0</c:v>
                </c:pt>
                <c:pt idx="102">
                  <c:v>119.0</c:v>
                </c:pt>
                <c:pt idx="103">
                  <c:v>120.0</c:v>
                </c:pt>
                <c:pt idx="104">
                  <c:v>121.0</c:v>
                </c:pt>
                <c:pt idx="105">
                  <c:v>122.0</c:v>
                </c:pt>
                <c:pt idx="106">
                  <c:v>124.0</c:v>
                </c:pt>
                <c:pt idx="107">
                  <c:v>125.0</c:v>
                </c:pt>
                <c:pt idx="108">
                  <c:v>126.0</c:v>
                </c:pt>
                <c:pt idx="109">
                  <c:v>127.0</c:v>
                </c:pt>
                <c:pt idx="110">
                  <c:v>128.0</c:v>
                </c:pt>
                <c:pt idx="111">
                  <c:v>129.0</c:v>
                </c:pt>
                <c:pt idx="112">
                  <c:v>131.0</c:v>
                </c:pt>
                <c:pt idx="113">
                  <c:v>132.0</c:v>
                </c:pt>
                <c:pt idx="114">
                  <c:v>133.0</c:v>
                </c:pt>
                <c:pt idx="115">
                  <c:v>134.0</c:v>
                </c:pt>
                <c:pt idx="116">
                  <c:v>135.0</c:v>
                </c:pt>
                <c:pt idx="117">
                  <c:v>136.0</c:v>
                </c:pt>
                <c:pt idx="118">
                  <c:v>138.0</c:v>
                </c:pt>
                <c:pt idx="119">
                  <c:v>139.0</c:v>
                </c:pt>
                <c:pt idx="120">
                  <c:v>140.0</c:v>
                </c:pt>
                <c:pt idx="121">
                  <c:v>141.0</c:v>
                </c:pt>
                <c:pt idx="122">
                  <c:v>142.0</c:v>
                </c:pt>
                <c:pt idx="123">
                  <c:v>143.0</c:v>
                </c:pt>
                <c:pt idx="124">
                  <c:v>145.0</c:v>
                </c:pt>
                <c:pt idx="125">
                  <c:v>146.0</c:v>
                </c:pt>
                <c:pt idx="126">
                  <c:v>147.0</c:v>
                </c:pt>
                <c:pt idx="127">
                  <c:v>148.0</c:v>
                </c:pt>
                <c:pt idx="128">
                  <c:v>149.0</c:v>
                </c:pt>
                <c:pt idx="129">
                  <c:v>151.0</c:v>
                </c:pt>
                <c:pt idx="130">
                  <c:v>152.0</c:v>
                </c:pt>
                <c:pt idx="131">
                  <c:v>153.0</c:v>
                </c:pt>
                <c:pt idx="132">
                  <c:v>154.0</c:v>
                </c:pt>
                <c:pt idx="133">
                  <c:v>155.0</c:v>
                </c:pt>
                <c:pt idx="134">
                  <c:v>156.0</c:v>
                </c:pt>
                <c:pt idx="135">
                  <c:v>158.0</c:v>
                </c:pt>
                <c:pt idx="136">
                  <c:v>159.0</c:v>
                </c:pt>
                <c:pt idx="137">
                  <c:v>160.0</c:v>
                </c:pt>
                <c:pt idx="138">
                  <c:v>161.0</c:v>
                </c:pt>
                <c:pt idx="139">
                  <c:v>162.0</c:v>
                </c:pt>
                <c:pt idx="140">
                  <c:v>163.0</c:v>
                </c:pt>
                <c:pt idx="141">
                  <c:v>164.0</c:v>
                </c:pt>
                <c:pt idx="142">
                  <c:v>166.0</c:v>
                </c:pt>
                <c:pt idx="143">
                  <c:v>167.0</c:v>
                </c:pt>
                <c:pt idx="144">
                  <c:v>168.0</c:v>
                </c:pt>
                <c:pt idx="145">
                  <c:v>169.0</c:v>
                </c:pt>
                <c:pt idx="146">
                  <c:v>170.0</c:v>
                </c:pt>
                <c:pt idx="147">
                  <c:v>172.0</c:v>
                </c:pt>
              </c:numCache>
            </c:numRef>
          </c:xVal>
          <c:yVal>
            <c:numRef>
              <c:f>'Uppsala T'!$D$3:$D$150</c:f>
              <c:numCache>
                <c:formatCode>General</c:formatCode>
                <c:ptCount val="148"/>
                <c:pt idx="0">
                  <c:v>51.0</c:v>
                </c:pt>
                <c:pt idx="1">
                  <c:v>51.0</c:v>
                </c:pt>
                <c:pt idx="2">
                  <c:v>51.0</c:v>
                </c:pt>
                <c:pt idx="3">
                  <c:v>51.0</c:v>
                </c:pt>
                <c:pt idx="4">
                  <c:v>51.0</c:v>
                </c:pt>
                <c:pt idx="5">
                  <c:v>51.0</c:v>
                </c:pt>
                <c:pt idx="6">
                  <c:v>51.0</c:v>
                </c:pt>
                <c:pt idx="7">
                  <c:v>51.0</c:v>
                </c:pt>
                <c:pt idx="8">
                  <c:v>51.0</c:v>
                </c:pt>
                <c:pt idx="9">
                  <c:v>51.0</c:v>
                </c:pt>
                <c:pt idx="10">
                  <c:v>51.0</c:v>
                </c:pt>
                <c:pt idx="11">
                  <c:v>51.0</c:v>
                </c:pt>
                <c:pt idx="12">
                  <c:v>51.0</c:v>
                </c:pt>
                <c:pt idx="13">
                  <c:v>51.0</c:v>
                </c:pt>
                <c:pt idx="14">
                  <c:v>51.0</c:v>
                </c:pt>
                <c:pt idx="15">
                  <c:v>51.0</c:v>
                </c:pt>
                <c:pt idx="16">
                  <c:v>51.0</c:v>
                </c:pt>
                <c:pt idx="17">
                  <c:v>51.0</c:v>
                </c:pt>
                <c:pt idx="18">
                  <c:v>51.0</c:v>
                </c:pt>
                <c:pt idx="19">
                  <c:v>51.0</c:v>
                </c:pt>
                <c:pt idx="20">
                  <c:v>51.0</c:v>
                </c:pt>
                <c:pt idx="21">
                  <c:v>51.0</c:v>
                </c:pt>
                <c:pt idx="22">
                  <c:v>51.0</c:v>
                </c:pt>
                <c:pt idx="23">
                  <c:v>51.0</c:v>
                </c:pt>
                <c:pt idx="24">
                  <c:v>51.0</c:v>
                </c:pt>
                <c:pt idx="25">
                  <c:v>51.0</c:v>
                </c:pt>
                <c:pt idx="26">
                  <c:v>51.0</c:v>
                </c:pt>
                <c:pt idx="27">
                  <c:v>51.0</c:v>
                </c:pt>
                <c:pt idx="28">
                  <c:v>51.0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49.0</c:v>
                </c:pt>
                <c:pt idx="33">
                  <c:v>49.0</c:v>
                </c:pt>
                <c:pt idx="34">
                  <c:v>49.0</c:v>
                </c:pt>
                <c:pt idx="35">
                  <c:v>48.0</c:v>
                </c:pt>
                <c:pt idx="36">
                  <c:v>48.0</c:v>
                </c:pt>
                <c:pt idx="37">
                  <c:v>48.0</c:v>
                </c:pt>
                <c:pt idx="38">
                  <c:v>47.0</c:v>
                </c:pt>
                <c:pt idx="39">
                  <c:v>47.0</c:v>
                </c:pt>
                <c:pt idx="40">
                  <c:v>47.0</c:v>
                </c:pt>
                <c:pt idx="41">
                  <c:v>46.0</c:v>
                </c:pt>
                <c:pt idx="42">
                  <c:v>46.0</c:v>
                </c:pt>
                <c:pt idx="43">
                  <c:v>46.0</c:v>
                </c:pt>
                <c:pt idx="44">
                  <c:v>45.0</c:v>
                </c:pt>
                <c:pt idx="45">
                  <c:v>45.0</c:v>
                </c:pt>
                <c:pt idx="46">
                  <c:v>45.0</c:v>
                </c:pt>
                <c:pt idx="47">
                  <c:v>44.0</c:v>
                </c:pt>
                <c:pt idx="48">
                  <c:v>44.0</c:v>
                </c:pt>
                <c:pt idx="49">
                  <c:v>44.0</c:v>
                </c:pt>
                <c:pt idx="50">
                  <c:v>43.0</c:v>
                </c:pt>
                <c:pt idx="51">
                  <c:v>43.0</c:v>
                </c:pt>
                <c:pt idx="52">
                  <c:v>43.0</c:v>
                </c:pt>
                <c:pt idx="53">
                  <c:v>42.0</c:v>
                </c:pt>
                <c:pt idx="54">
                  <c:v>42.0</c:v>
                </c:pt>
                <c:pt idx="55">
                  <c:v>42.0</c:v>
                </c:pt>
                <c:pt idx="56">
                  <c:v>41.0</c:v>
                </c:pt>
                <c:pt idx="57">
                  <c:v>41.0</c:v>
                </c:pt>
                <c:pt idx="58">
                  <c:v>41.0</c:v>
                </c:pt>
                <c:pt idx="59">
                  <c:v>40.0</c:v>
                </c:pt>
                <c:pt idx="60">
                  <c:v>40.0</c:v>
                </c:pt>
                <c:pt idx="61">
                  <c:v>40.0</c:v>
                </c:pt>
                <c:pt idx="62">
                  <c:v>39.0</c:v>
                </c:pt>
                <c:pt idx="63">
                  <c:v>39.0</c:v>
                </c:pt>
                <c:pt idx="64">
                  <c:v>39.0</c:v>
                </c:pt>
                <c:pt idx="65">
                  <c:v>38.0</c:v>
                </c:pt>
                <c:pt idx="66">
                  <c:v>38.0</c:v>
                </c:pt>
                <c:pt idx="67">
                  <c:v>38.0</c:v>
                </c:pt>
                <c:pt idx="68">
                  <c:v>38.0</c:v>
                </c:pt>
                <c:pt idx="69">
                  <c:v>38.0</c:v>
                </c:pt>
                <c:pt idx="70">
                  <c:v>38.0</c:v>
                </c:pt>
                <c:pt idx="71">
                  <c:v>38.0</c:v>
                </c:pt>
                <c:pt idx="72">
                  <c:v>38.0</c:v>
                </c:pt>
                <c:pt idx="73">
                  <c:v>38.0</c:v>
                </c:pt>
                <c:pt idx="74">
                  <c:v>38.0</c:v>
                </c:pt>
                <c:pt idx="75">
                  <c:v>38.0</c:v>
                </c:pt>
                <c:pt idx="76">
                  <c:v>38.0</c:v>
                </c:pt>
                <c:pt idx="77">
                  <c:v>37.0</c:v>
                </c:pt>
                <c:pt idx="78">
                  <c:v>37.0</c:v>
                </c:pt>
                <c:pt idx="79">
                  <c:v>37.0</c:v>
                </c:pt>
                <c:pt idx="80">
                  <c:v>37.0</c:v>
                </c:pt>
                <c:pt idx="81">
                  <c:v>37.0</c:v>
                </c:pt>
                <c:pt idx="82">
                  <c:v>37.0</c:v>
                </c:pt>
                <c:pt idx="83">
                  <c:v>37.0</c:v>
                </c:pt>
                <c:pt idx="84">
                  <c:v>37.0</c:v>
                </c:pt>
                <c:pt idx="85">
                  <c:v>37.0</c:v>
                </c:pt>
                <c:pt idx="86">
                  <c:v>37.0</c:v>
                </c:pt>
                <c:pt idx="87">
                  <c:v>37.0</c:v>
                </c:pt>
                <c:pt idx="88">
                  <c:v>37.0</c:v>
                </c:pt>
                <c:pt idx="89">
                  <c:v>37.0</c:v>
                </c:pt>
                <c:pt idx="90">
                  <c:v>37.0</c:v>
                </c:pt>
                <c:pt idx="91">
                  <c:v>37.0</c:v>
                </c:pt>
                <c:pt idx="92">
                  <c:v>37.0</c:v>
                </c:pt>
                <c:pt idx="93">
                  <c:v>37.0</c:v>
                </c:pt>
                <c:pt idx="94">
                  <c:v>37.0</c:v>
                </c:pt>
                <c:pt idx="95">
                  <c:v>37.0</c:v>
                </c:pt>
                <c:pt idx="96">
                  <c:v>37.0</c:v>
                </c:pt>
                <c:pt idx="97">
                  <c:v>37.0</c:v>
                </c:pt>
                <c:pt idx="98">
                  <c:v>37.0</c:v>
                </c:pt>
                <c:pt idx="99">
                  <c:v>37.0</c:v>
                </c:pt>
                <c:pt idx="100">
                  <c:v>37.0</c:v>
                </c:pt>
                <c:pt idx="101">
                  <c:v>37.0</c:v>
                </c:pt>
                <c:pt idx="102">
                  <c:v>37.0</c:v>
                </c:pt>
                <c:pt idx="103">
                  <c:v>37.0</c:v>
                </c:pt>
                <c:pt idx="104">
                  <c:v>37.0</c:v>
                </c:pt>
                <c:pt idx="105">
                  <c:v>37.0</c:v>
                </c:pt>
                <c:pt idx="106">
                  <c:v>37.0</c:v>
                </c:pt>
                <c:pt idx="107">
                  <c:v>37.0</c:v>
                </c:pt>
                <c:pt idx="108">
                  <c:v>37.0</c:v>
                </c:pt>
                <c:pt idx="109">
                  <c:v>37.0</c:v>
                </c:pt>
                <c:pt idx="110">
                  <c:v>37.0</c:v>
                </c:pt>
                <c:pt idx="111">
                  <c:v>37.0</c:v>
                </c:pt>
                <c:pt idx="112">
                  <c:v>37.0</c:v>
                </c:pt>
                <c:pt idx="113">
                  <c:v>37.0</c:v>
                </c:pt>
                <c:pt idx="114">
                  <c:v>37.0</c:v>
                </c:pt>
                <c:pt idx="115">
                  <c:v>37.0</c:v>
                </c:pt>
                <c:pt idx="116">
                  <c:v>37.0</c:v>
                </c:pt>
                <c:pt idx="117">
                  <c:v>37.0</c:v>
                </c:pt>
                <c:pt idx="118">
                  <c:v>37.0</c:v>
                </c:pt>
                <c:pt idx="119">
                  <c:v>37.0</c:v>
                </c:pt>
                <c:pt idx="120">
                  <c:v>37.0</c:v>
                </c:pt>
                <c:pt idx="121">
                  <c:v>37.0</c:v>
                </c:pt>
                <c:pt idx="122">
                  <c:v>37.0</c:v>
                </c:pt>
                <c:pt idx="123">
                  <c:v>37.0</c:v>
                </c:pt>
                <c:pt idx="124">
                  <c:v>37.0</c:v>
                </c:pt>
                <c:pt idx="125">
                  <c:v>37.0</c:v>
                </c:pt>
                <c:pt idx="126">
                  <c:v>37.0</c:v>
                </c:pt>
                <c:pt idx="127">
                  <c:v>37.0</c:v>
                </c:pt>
                <c:pt idx="128">
                  <c:v>37.0</c:v>
                </c:pt>
                <c:pt idx="129">
                  <c:v>37.0</c:v>
                </c:pt>
                <c:pt idx="130">
                  <c:v>37.0</c:v>
                </c:pt>
                <c:pt idx="131">
                  <c:v>37.0</c:v>
                </c:pt>
                <c:pt idx="132">
                  <c:v>37.0</c:v>
                </c:pt>
                <c:pt idx="133">
                  <c:v>37.0</c:v>
                </c:pt>
                <c:pt idx="134">
                  <c:v>37.0</c:v>
                </c:pt>
                <c:pt idx="135">
                  <c:v>37.0</c:v>
                </c:pt>
                <c:pt idx="136">
                  <c:v>37.0</c:v>
                </c:pt>
                <c:pt idx="137">
                  <c:v>37.0</c:v>
                </c:pt>
                <c:pt idx="138">
                  <c:v>37.0</c:v>
                </c:pt>
                <c:pt idx="139">
                  <c:v>37.0</c:v>
                </c:pt>
                <c:pt idx="140">
                  <c:v>37.0</c:v>
                </c:pt>
                <c:pt idx="141">
                  <c:v>37.0</c:v>
                </c:pt>
                <c:pt idx="142">
                  <c:v>37.0</c:v>
                </c:pt>
                <c:pt idx="143">
                  <c:v>37.0</c:v>
                </c:pt>
                <c:pt idx="144">
                  <c:v>37.0</c:v>
                </c:pt>
                <c:pt idx="145">
                  <c:v>37.0</c:v>
                </c:pt>
                <c:pt idx="146">
                  <c:v>37.0</c:v>
                </c:pt>
                <c:pt idx="147">
                  <c:v>37.0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5E-9248-97D0-66071A4BB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913936"/>
        <c:axId val="989687936"/>
      </c:scatterChart>
      <c:valAx>
        <c:axId val="98766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700"/>
                  <a:t>Tid </a:t>
                </a:r>
                <a:r>
                  <a:rPr lang="sv-SE" sz="700" b="0"/>
                  <a:t>[dagar]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989684720"/>
        <c:crosses val="autoZero"/>
        <c:crossBetween val="midCat"/>
      </c:valAx>
      <c:valAx>
        <c:axId val="9896847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Specifik CH</a:t>
                </a:r>
                <a:r>
                  <a:rPr lang="sv-SE" sz="700" baseline="-25000"/>
                  <a:t>4</a:t>
                </a:r>
                <a:r>
                  <a:rPr lang="sv-SE" sz="700"/>
                  <a:t> prod. </a:t>
                </a:r>
                <a:r>
                  <a:rPr lang="sv-SE" sz="700" b="0"/>
                  <a:t>[Nml/gVS dag]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987669888"/>
        <c:crosses val="autoZero"/>
        <c:crossBetween val="midCat"/>
      </c:valAx>
      <c:valAx>
        <c:axId val="9896879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Temperatur </a:t>
                </a:r>
                <a:r>
                  <a:rPr lang="sv-SE" sz="700" b="0"/>
                  <a:t>[°C]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3913936"/>
        <c:crosses val="max"/>
        <c:crossBetween val="midCat"/>
      </c:valAx>
      <c:valAx>
        <c:axId val="63391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968793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'Uppsala T'!$E$2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prstDash val="sysDash"/>
            </a:ln>
          </c:spPr>
          <c:marker>
            <c:symbol val="diamond"/>
            <c:size val="3"/>
          </c:marker>
          <c:xVal>
            <c:numRef>
              <c:f>('Uppsala T'!$A$3;'Uppsala T'!$A$6;'Uppsala T'!$A$12;'Uppsala T'!$A$18;'Uppsala T'!$A$25;'Uppsala T'!$A$30;'Uppsala T'!$A$37;'Uppsala T'!$A$43;'Uppsala T'!$A$49;'Uppsala T'!$A$55;'Uppsala T'!$A$60;'Uppsala T'!$A$67;'Uppsala T'!$A$74;'Uppsala T'!$A$79;'Uppsala T'!$A$85;'Uppsala T'!$A$90;'Uppsala T'!$A$96;'Uppsala T'!$A$102;'Uppsala T'!$A$109;'Uppsala T'!$A$115;'Uppsala T'!$A$121;'Uppsala T'!$A$128;'Uppsala T'!$A$132;'Uppsala T'!$A$138;'Uppsala T'!$A$145;'Uppsala T'!$A$150)</c:f>
              <c:numCache>
                <c:formatCode>General</c:formatCode>
                <c:ptCount val="26"/>
                <c:pt idx="0">
                  <c:v>1.0</c:v>
                </c:pt>
                <c:pt idx="1">
                  <c:v>5.0</c:v>
                </c:pt>
                <c:pt idx="2">
                  <c:v>12.0</c:v>
                </c:pt>
                <c:pt idx="3">
                  <c:v>19.0</c:v>
                </c:pt>
                <c:pt idx="4">
                  <c:v>27.0</c:v>
                </c:pt>
                <c:pt idx="5">
                  <c:v>33.0</c:v>
                </c:pt>
                <c:pt idx="6">
                  <c:v>41.0</c:v>
                </c:pt>
                <c:pt idx="7">
                  <c:v>48.0</c:v>
                </c:pt>
                <c:pt idx="8">
                  <c:v>55.0</c:v>
                </c:pt>
                <c:pt idx="9">
                  <c:v>62.0</c:v>
                </c:pt>
                <c:pt idx="10">
                  <c:v>68.0</c:v>
                </c:pt>
                <c:pt idx="11">
                  <c:v>76.0</c:v>
                </c:pt>
                <c:pt idx="12">
                  <c:v>83.0</c:v>
                </c:pt>
                <c:pt idx="13">
                  <c:v>89.0</c:v>
                </c:pt>
                <c:pt idx="14">
                  <c:v>96.0</c:v>
                </c:pt>
                <c:pt idx="15">
                  <c:v>102.0</c:v>
                </c:pt>
                <c:pt idx="16">
                  <c:v>109.0</c:v>
                </c:pt>
                <c:pt idx="17">
                  <c:v>116.0</c:v>
                </c:pt>
                <c:pt idx="18">
                  <c:v>124.0</c:v>
                </c:pt>
                <c:pt idx="19">
                  <c:v>131.0</c:v>
                </c:pt>
                <c:pt idx="20">
                  <c:v>138.0</c:v>
                </c:pt>
                <c:pt idx="21">
                  <c:v>146.0</c:v>
                </c:pt>
                <c:pt idx="22">
                  <c:v>151.0</c:v>
                </c:pt>
                <c:pt idx="23">
                  <c:v>158.0</c:v>
                </c:pt>
                <c:pt idx="24">
                  <c:v>166.0</c:v>
                </c:pt>
                <c:pt idx="25">
                  <c:v>172.0</c:v>
                </c:pt>
              </c:numCache>
            </c:numRef>
          </c:xVal>
          <c:yVal>
            <c:numRef>
              <c:f>('Uppsala T'!$E$3;'Uppsala T'!$E$6;'Uppsala T'!$E$12;'Uppsala T'!$E$18;'Uppsala T'!$E$25;'Uppsala T'!$E$30;'Uppsala T'!$E$37;'Uppsala T'!$E$43;'Uppsala T'!$E$49;'Uppsala T'!$E$55;'Uppsala T'!$E$60;'Uppsala T'!$E$67;'Uppsala T'!$E$74;'Uppsala T'!$E$79;'Uppsala T'!$E$85;'Uppsala T'!$E$90;'Uppsala T'!$E$96;'Uppsala T'!$E$102;'Uppsala T'!$E$109;'Uppsala T'!$E$115;'Uppsala T'!$E$121;'Uppsala T'!$E$128;'Uppsala T'!$E$132;'Uppsala T'!$E$138;'Uppsala T'!$E$145;'Uppsala T'!$E$150)</c:f>
              <c:numCache>
                <c:formatCode>General</c:formatCode>
                <c:ptCount val="26"/>
                <c:pt idx="1">
                  <c:v>30.5</c:v>
                </c:pt>
                <c:pt idx="2">
                  <c:v>30.16666666666667</c:v>
                </c:pt>
                <c:pt idx="3">
                  <c:v>31.16666666666667</c:v>
                </c:pt>
                <c:pt idx="4">
                  <c:v>29.42857142857143</c:v>
                </c:pt>
                <c:pt idx="5">
                  <c:v>29.4</c:v>
                </c:pt>
                <c:pt idx="6">
                  <c:v>30.85714285714285</c:v>
                </c:pt>
                <c:pt idx="7">
                  <c:v>30.66666666666667</c:v>
                </c:pt>
                <c:pt idx="8">
                  <c:v>30.5</c:v>
                </c:pt>
                <c:pt idx="9">
                  <c:v>29.66666666666667</c:v>
                </c:pt>
                <c:pt idx="10">
                  <c:v>32.0</c:v>
                </c:pt>
                <c:pt idx="11">
                  <c:v>32.33333333333334</c:v>
                </c:pt>
                <c:pt idx="12">
                  <c:v>40.0</c:v>
                </c:pt>
                <c:pt idx="13">
                  <c:v>36.4</c:v>
                </c:pt>
                <c:pt idx="14">
                  <c:v>38.33333333333334</c:v>
                </c:pt>
                <c:pt idx="15">
                  <c:v>36.4</c:v>
                </c:pt>
                <c:pt idx="16">
                  <c:v>33.83333333333334</c:v>
                </c:pt>
                <c:pt idx="17">
                  <c:v>30.16666666666667</c:v>
                </c:pt>
                <c:pt idx="18">
                  <c:v>27.85714285714285</c:v>
                </c:pt>
                <c:pt idx="19">
                  <c:v>28.16666666666667</c:v>
                </c:pt>
                <c:pt idx="20">
                  <c:v>30.66666666666667</c:v>
                </c:pt>
                <c:pt idx="21">
                  <c:v>30.16666666666667</c:v>
                </c:pt>
                <c:pt idx="22">
                  <c:v>31.25</c:v>
                </c:pt>
                <c:pt idx="23">
                  <c:v>32.0</c:v>
                </c:pt>
                <c:pt idx="24">
                  <c:v>31.28571428571408</c:v>
                </c:pt>
                <c:pt idx="25">
                  <c:v>31.0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39-3A4A-8488-6689E305F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212400"/>
        <c:axId val="987716816"/>
      </c:scatterChart>
      <c:scatterChart>
        <c:scatterStyle val="lineMarker"/>
        <c:varyColors val="0"/>
        <c:ser>
          <c:idx val="2"/>
          <c:order val="1"/>
          <c:tx>
            <c:strRef>
              <c:f>'Uppsala T'!$F$2</c:f>
              <c:strCache>
                <c:ptCount val="1"/>
                <c:pt idx="0">
                  <c:v>VFA</c:v>
                </c:pt>
              </c:strCache>
            </c:strRef>
          </c:tx>
          <c:spPr>
            <a:ln w="19050">
              <a:prstDash val="dashDot"/>
            </a:ln>
          </c:spPr>
          <c:marker>
            <c:symbol val="x"/>
            <c:size val="3"/>
          </c:marker>
          <c:xVal>
            <c:numRef>
              <c:f>('Uppsala T'!$A$3;'Uppsala T'!$A$29;'Uppsala T'!$A$35;'Uppsala T'!$A$41;'Uppsala T'!$A$47;'Uppsala T'!$A$53;'Uppsala T'!$A$58;'Uppsala T'!$A$65;'Uppsala T'!$A$71;'Uppsala T'!$A$77;'Uppsala T'!$A$83;'Uppsala T'!$A$89;'Uppsala T'!$A$95;'Uppsala T'!$A$107;'Uppsala T'!$A$113;'Uppsala T'!$A$119;'Uppsala T'!$A$125;'Uppsala T'!$A$130;'Uppsala T'!$A$137;'Uppsala T'!$A$146)</c:f>
              <c:numCache>
                <c:formatCode>General</c:formatCode>
                <c:ptCount val="20"/>
                <c:pt idx="0">
                  <c:v>1.0</c:v>
                </c:pt>
                <c:pt idx="1">
                  <c:v>31.0</c:v>
                </c:pt>
                <c:pt idx="2">
                  <c:v>38.0</c:v>
                </c:pt>
                <c:pt idx="3">
                  <c:v>45.0</c:v>
                </c:pt>
                <c:pt idx="4">
                  <c:v>52.0</c:v>
                </c:pt>
                <c:pt idx="5">
                  <c:v>59.0</c:v>
                </c:pt>
                <c:pt idx="6">
                  <c:v>65.0</c:v>
                </c:pt>
                <c:pt idx="7">
                  <c:v>73.0</c:v>
                </c:pt>
                <c:pt idx="8">
                  <c:v>80.0</c:v>
                </c:pt>
                <c:pt idx="9">
                  <c:v>86.0</c:v>
                </c:pt>
                <c:pt idx="10">
                  <c:v>93.0</c:v>
                </c:pt>
                <c:pt idx="11">
                  <c:v>100.0</c:v>
                </c:pt>
                <c:pt idx="12">
                  <c:v>107.0</c:v>
                </c:pt>
                <c:pt idx="13">
                  <c:v>121.0</c:v>
                </c:pt>
                <c:pt idx="14">
                  <c:v>128.0</c:v>
                </c:pt>
                <c:pt idx="15">
                  <c:v>135.0</c:v>
                </c:pt>
                <c:pt idx="16">
                  <c:v>142.0</c:v>
                </c:pt>
                <c:pt idx="17">
                  <c:v>148.0</c:v>
                </c:pt>
                <c:pt idx="18">
                  <c:v>156.0</c:v>
                </c:pt>
                <c:pt idx="19">
                  <c:v>167.0</c:v>
                </c:pt>
              </c:numCache>
            </c:numRef>
          </c:xVal>
          <c:yVal>
            <c:numRef>
              <c:f>('Uppsala T'!$F$3;'Uppsala T'!$F$29;'Uppsala T'!$F$35;'Uppsala T'!$F$41;'Uppsala T'!$F$47;'Uppsala T'!$F$53;'Uppsala T'!$F$58;'Uppsala T'!$F$65;'Uppsala T'!$F$71;'Uppsala T'!$F$77;'Uppsala T'!$F$83;'Uppsala T'!$F$89;'Uppsala T'!$F$95;'Uppsala T'!$F$107;'Uppsala T'!$F$113;'Uppsala T'!$F$119;'Uppsala T'!$F$125;'Uppsala T'!$F$130;'Uppsala T'!$F$137;'Uppsala T'!$F$146)</c:f>
              <c:numCache>
                <c:formatCode>General</c:formatCode>
                <c:ptCount val="20"/>
                <c:pt idx="1">
                  <c:v>0.0636</c:v>
                </c:pt>
                <c:pt idx="2">
                  <c:v>0.0629</c:v>
                </c:pt>
                <c:pt idx="3">
                  <c:v>0.104</c:v>
                </c:pt>
                <c:pt idx="4">
                  <c:v>0.1413</c:v>
                </c:pt>
                <c:pt idx="5">
                  <c:v>0.4514</c:v>
                </c:pt>
                <c:pt idx="6">
                  <c:v>0.5702</c:v>
                </c:pt>
                <c:pt idx="7">
                  <c:v>0.69</c:v>
                </c:pt>
                <c:pt idx="8">
                  <c:v>3.4895</c:v>
                </c:pt>
                <c:pt idx="9">
                  <c:v>4.3568</c:v>
                </c:pt>
                <c:pt idx="10">
                  <c:v>5.078300000000001</c:v>
                </c:pt>
                <c:pt idx="11">
                  <c:v>3.5248</c:v>
                </c:pt>
                <c:pt idx="12">
                  <c:v>3.7133</c:v>
                </c:pt>
                <c:pt idx="13">
                  <c:v>2.4518</c:v>
                </c:pt>
                <c:pt idx="14">
                  <c:v>1.2051</c:v>
                </c:pt>
                <c:pt idx="15">
                  <c:v>0.7</c:v>
                </c:pt>
                <c:pt idx="16">
                  <c:v>1.06</c:v>
                </c:pt>
                <c:pt idx="17">
                  <c:v>0.95</c:v>
                </c:pt>
                <c:pt idx="18">
                  <c:v>1.91</c:v>
                </c:pt>
                <c:pt idx="19">
                  <c:v>0.65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A39-3A4A-8488-6689E305F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151104"/>
        <c:axId val="633473328"/>
      </c:scatterChart>
      <c:valAx>
        <c:axId val="634212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700"/>
                  <a:t>Tid </a:t>
                </a:r>
                <a:r>
                  <a:rPr lang="sv-SE" sz="700" b="0"/>
                  <a:t>[dagar]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987716816"/>
        <c:crosses val="autoZero"/>
        <c:crossBetween val="midCat"/>
      </c:valAx>
      <c:valAx>
        <c:axId val="987716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Koldioxid </a:t>
                </a:r>
                <a:br>
                  <a:rPr lang="sv-SE" sz="700"/>
                </a:br>
                <a:r>
                  <a:rPr lang="sv-SE" sz="700" b="0"/>
                  <a:t>[%]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4212400"/>
        <c:crosses val="autoZero"/>
        <c:crossBetween val="midCat"/>
      </c:valAx>
      <c:valAx>
        <c:axId val="6334733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VFA </a:t>
                </a:r>
                <a:r>
                  <a:rPr lang="sv-SE" sz="700" b="0"/>
                  <a:t>[g/l]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4151104"/>
        <c:crosses val="max"/>
        <c:crossBetween val="midCat"/>
      </c:valAx>
      <c:valAx>
        <c:axId val="63415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47332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1"/>
          <c:tx>
            <c:strRef>
              <c:f>'Jönköping T'!$C$2</c:f>
              <c:strCache>
                <c:ptCount val="1"/>
                <c:pt idx="0">
                  <c:v>Metan</c:v>
                </c:pt>
              </c:strCache>
            </c:strRef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3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('Jönköping T'!$A$3;'Jönköping T'!$A$16;'Jönköping T'!$A$23;'Jönköping T'!$A$30;'Jönköping T'!$A$37;'Jönköping T'!$A$44;'Jönköping T'!$A$51;'Jönköping T'!$A$58;'Jönköping T'!$A$65;'Jönköping T'!$A$72;'Jönköping T'!$A$79;'Jönköping T'!$A$86;'Jönköping T'!$A$93;'Jönköping T'!$A$100;'Jönköping T'!$A$107)</c:f>
              <c:numCache>
                <c:formatCode>General</c:formatCode>
                <c:ptCount val="15"/>
                <c:pt idx="0">
                  <c:v>1.0</c:v>
                </c:pt>
                <c:pt idx="1">
                  <c:v>14.0</c:v>
                </c:pt>
                <c:pt idx="2">
                  <c:v>21.0</c:v>
                </c:pt>
                <c:pt idx="3">
                  <c:v>28.0</c:v>
                </c:pt>
                <c:pt idx="4">
                  <c:v>35.0</c:v>
                </c:pt>
                <c:pt idx="5">
                  <c:v>42.0</c:v>
                </c:pt>
                <c:pt idx="6">
                  <c:v>49.0</c:v>
                </c:pt>
                <c:pt idx="7">
                  <c:v>56.0</c:v>
                </c:pt>
                <c:pt idx="8">
                  <c:v>63.0</c:v>
                </c:pt>
                <c:pt idx="9">
                  <c:v>70.0</c:v>
                </c:pt>
                <c:pt idx="10">
                  <c:v>77.0</c:v>
                </c:pt>
                <c:pt idx="11">
                  <c:v>84.0</c:v>
                </c:pt>
                <c:pt idx="12">
                  <c:v>91.0</c:v>
                </c:pt>
                <c:pt idx="13">
                  <c:v>98.0</c:v>
                </c:pt>
                <c:pt idx="14">
                  <c:v>105.0</c:v>
                </c:pt>
              </c:numCache>
            </c:numRef>
          </c:xVal>
          <c:yVal>
            <c:numRef>
              <c:f>('Jönköping T'!$C$3;'Jönköping T'!$C$16;'Jönköping T'!$C$23;'Jönköping T'!$C$30;'Jönköping T'!$C$37;'Jönköping T'!$C$44;'Jönköping T'!$C$51;'Jönköping T'!$C$58;'Jönköping T'!$C$65;'Jönköping T'!$C$72;'Jönköping T'!$C$79;'Jönköping T'!$C$86;'Jönköping T'!$C$93;'Jönköping T'!$C$100;'Jönköping T'!$C$107)</c:f>
              <c:numCache>
                <c:formatCode>General</c:formatCode>
                <c:ptCount val="15"/>
                <c:pt idx="1">
                  <c:v>520.824742268042</c:v>
                </c:pt>
                <c:pt idx="2">
                  <c:v>538.1443298969073</c:v>
                </c:pt>
                <c:pt idx="3">
                  <c:v>451.3664479850045</c:v>
                </c:pt>
                <c:pt idx="4">
                  <c:v>484.0824742268041</c:v>
                </c:pt>
                <c:pt idx="5">
                  <c:v>377.6907216494845</c:v>
                </c:pt>
                <c:pt idx="6">
                  <c:v>213.6288659793814</c:v>
                </c:pt>
                <c:pt idx="7">
                  <c:v>379.5237113402036</c:v>
                </c:pt>
                <c:pt idx="8">
                  <c:v>547.6659793814429</c:v>
                </c:pt>
                <c:pt idx="9">
                  <c:v>523.6125585754453</c:v>
                </c:pt>
                <c:pt idx="10">
                  <c:v>602.1428303655108</c:v>
                </c:pt>
                <c:pt idx="11">
                  <c:v>548.2742268041234</c:v>
                </c:pt>
                <c:pt idx="12">
                  <c:v>514.8759137769447</c:v>
                </c:pt>
                <c:pt idx="13">
                  <c:v>546.0845360824742</c:v>
                </c:pt>
                <c:pt idx="14">
                  <c:v>594.0759261357174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9B-0141-851F-63AE706EB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540304"/>
        <c:axId val="635543696"/>
      </c:scatterChart>
      <c:scatterChart>
        <c:scatterStyle val="lineMarker"/>
        <c:varyColors val="0"/>
        <c:ser>
          <c:idx val="0"/>
          <c:order val="0"/>
          <c:tx>
            <c:strRef>
              <c:f>'Jönköping T'!$B$2</c:f>
              <c:strCache>
                <c:ptCount val="1"/>
                <c:pt idx="0">
                  <c:v>Temp.</c:v>
                </c:pt>
              </c:strCache>
            </c:strRef>
          </c:tx>
          <c:spPr>
            <a:ln w="1905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'Jönköping T'!$A$3:$A$107</c:f>
              <c:numCache>
                <c:formatCode>General</c:formatCode>
                <c:ptCount val="10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</c:numCache>
            </c:numRef>
          </c:xVal>
          <c:yVal>
            <c:numRef>
              <c:f>'Jönköping T'!$B$3:$B$107</c:f>
              <c:numCache>
                <c:formatCode>General</c:formatCode>
                <c:ptCount val="105"/>
                <c:pt idx="0">
                  <c:v>37.0</c:v>
                </c:pt>
                <c:pt idx="1">
                  <c:v>37.0</c:v>
                </c:pt>
                <c:pt idx="2">
                  <c:v>37.0</c:v>
                </c:pt>
                <c:pt idx="3">
                  <c:v>37.0</c:v>
                </c:pt>
                <c:pt idx="4">
                  <c:v>37.0</c:v>
                </c:pt>
                <c:pt idx="5">
                  <c:v>37.0</c:v>
                </c:pt>
                <c:pt idx="6">
                  <c:v>37.0</c:v>
                </c:pt>
                <c:pt idx="7">
                  <c:v>37.0</c:v>
                </c:pt>
                <c:pt idx="8">
                  <c:v>37.0</c:v>
                </c:pt>
                <c:pt idx="9">
                  <c:v>37.0</c:v>
                </c:pt>
                <c:pt idx="10">
                  <c:v>37.0</c:v>
                </c:pt>
                <c:pt idx="11">
                  <c:v>37.0</c:v>
                </c:pt>
                <c:pt idx="12">
                  <c:v>37.0</c:v>
                </c:pt>
                <c:pt idx="13">
                  <c:v>37.0</c:v>
                </c:pt>
                <c:pt idx="14">
                  <c:v>37.0</c:v>
                </c:pt>
                <c:pt idx="15">
                  <c:v>37.0</c:v>
                </c:pt>
                <c:pt idx="16">
                  <c:v>37.0</c:v>
                </c:pt>
                <c:pt idx="17">
                  <c:v>38.0</c:v>
                </c:pt>
                <c:pt idx="18">
                  <c:v>38.0</c:v>
                </c:pt>
                <c:pt idx="19">
                  <c:v>38.0</c:v>
                </c:pt>
                <c:pt idx="20">
                  <c:v>39.0</c:v>
                </c:pt>
                <c:pt idx="21">
                  <c:v>39.0</c:v>
                </c:pt>
                <c:pt idx="22">
                  <c:v>39.0</c:v>
                </c:pt>
                <c:pt idx="23">
                  <c:v>39.0</c:v>
                </c:pt>
                <c:pt idx="24">
                  <c:v>40.0</c:v>
                </c:pt>
                <c:pt idx="25">
                  <c:v>40.0</c:v>
                </c:pt>
                <c:pt idx="26">
                  <c:v>40.0</c:v>
                </c:pt>
                <c:pt idx="27">
                  <c:v>41.0</c:v>
                </c:pt>
                <c:pt idx="28">
                  <c:v>41.0</c:v>
                </c:pt>
                <c:pt idx="29">
                  <c:v>41.0</c:v>
                </c:pt>
                <c:pt idx="30">
                  <c:v>41.0</c:v>
                </c:pt>
                <c:pt idx="31">
                  <c:v>42.0</c:v>
                </c:pt>
                <c:pt idx="32">
                  <c:v>42.0</c:v>
                </c:pt>
                <c:pt idx="33">
                  <c:v>42.0</c:v>
                </c:pt>
                <c:pt idx="34">
                  <c:v>43.0</c:v>
                </c:pt>
                <c:pt idx="35">
                  <c:v>43.0</c:v>
                </c:pt>
                <c:pt idx="36">
                  <c:v>43.0</c:v>
                </c:pt>
                <c:pt idx="37">
                  <c:v>43.0</c:v>
                </c:pt>
                <c:pt idx="38">
                  <c:v>44.0</c:v>
                </c:pt>
                <c:pt idx="39">
                  <c:v>44.0</c:v>
                </c:pt>
                <c:pt idx="40">
                  <c:v>44.0</c:v>
                </c:pt>
                <c:pt idx="41">
                  <c:v>44.0</c:v>
                </c:pt>
                <c:pt idx="42">
                  <c:v>44.0</c:v>
                </c:pt>
                <c:pt idx="43">
                  <c:v>44.0</c:v>
                </c:pt>
                <c:pt idx="44">
                  <c:v>44.0</c:v>
                </c:pt>
                <c:pt idx="45">
                  <c:v>44.0</c:v>
                </c:pt>
                <c:pt idx="46">
                  <c:v>44.0</c:v>
                </c:pt>
                <c:pt idx="47">
                  <c:v>44.0</c:v>
                </c:pt>
                <c:pt idx="48">
                  <c:v>44.0</c:v>
                </c:pt>
                <c:pt idx="49">
                  <c:v>44.0</c:v>
                </c:pt>
                <c:pt idx="50">
                  <c:v>44.0</c:v>
                </c:pt>
                <c:pt idx="51">
                  <c:v>44.0</c:v>
                </c:pt>
                <c:pt idx="52">
                  <c:v>45.0</c:v>
                </c:pt>
                <c:pt idx="53">
                  <c:v>45.0</c:v>
                </c:pt>
                <c:pt idx="54">
                  <c:v>45.0</c:v>
                </c:pt>
                <c:pt idx="55">
                  <c:v>45.0</c:v>
                </c:pt>
                <c:pt idx="56">
                  <c:v>45.0</c:v>
                </c:pt>
                <c:pt idx="57">
                  <c:v>45.0</c:v>
                </c:pt>
                <c:pt idx="58">
                  <c:v>45.0</c:v>
                </c:pt>
                <c:pt idx="59">
                  <c:v>46.0</c:v>
                </c:pt>
                <c:pt idx="60">
                  <c:v>46.0</c:v>
                </c:pt>
                <c:pt idx="61">
                  <c:v>46.0</c:v>
                </c:pt>
                <c:pt idx="62">
                  <c:v>47.0</c:v>
                </c:pt>
                <c:pt idx="63">
                  <c:v>47.0</c:v>
                </c:pt>
                <c:pt idx="64">
                  <c:v>47.0</c:v>
                </c:pt>
                <c:pt idx="65">
                  <c:v>47.0</c:v>
                </c:pt>
                <c:pt idx="66">
                  <c:v>47.0</c:v>
                </c:pt>
                <c:pt idx="67">
                  <c:v>48.0</c:v>
                </c:pt>
                <c:pt idx="68">
                  <c:v>48.0</c:v>
                </c:pt>
                <c:pt idx="69">
                  <c:v>48.0</c:v>
                </c:pt>
                <c:pt idx="70">
                  <c:v>49.0</c:v>
                </c:pt>
                <c:pt idx="71">
                  <c:v>49.0</c:v>
                </c:pt>
                <c:pt idx="72">
                  <c:v>49.0</c:v>
                </c:pt>
                <c:pt idx="73">
                  <c:v>50.0</c:v>
                </c:pt>
                <c:pt idx="74">
                  <c:v>50.0</c:v>
                </c:pt>
                <c:pt idx="75">
                  <c:v>50.0</c:v>
                </c:pt>
                <c:pt idx="76">
                  <c:v>51.0</c:v>
                </c:pt>
                <c:pt idx="77">
                  <c:v>51.0</c:v>
                </c:pt>
                <c:pt idx="78">
                  <c:v>51.0</c:v>
                </c:pt>
                <c:pt idx="79">
                  <c:v>51.0</c:v>
                </c:pt>
                <c:pt idx="80">
                  <c:v>52.0</c:v>
                </c:pt>
                <c:pt idx="81">
                  <c:v>52.0</c:v>
                </c:pt>
                <c:pt idx="82">
                  <c:v>52.0</c:v>
                </c:pt>
                <c:pt idx="83">
                  <c:v>52.0</c:v>
                </c:pt>
                <c:pt idx="84">
                  <c:v>52.0</c:v>
                </c:pt>
                <c:pt idx="85">
                  <c:v>52.0</c:v>
                </c:pt>
                <c:pt idx="86">
                  <c:v>52.0</c:v>
                </c:pt>
                <c:pt idx="87">
                  <c:v>52.0</c:v>
                </c:pt>
                <c:pt idx="88">
                  <c:v>52.0</c:v>
                </c:pt>
                <c:pt idx="89">
                  <c:v>52.0</c:v>
                </c:pt>
                <c:pt idx="90">
                  <c:v>52.0</c:v>
                </c:pt>
                <c:pt idx="91">
                  <c:v>52.0</c:v>
                </c:pt>
                <c:pt idx="92">
                  <c:v>52.0</c:v>
                </c:pt>
                <c:pt idx="93">
                  <c:v>52.0</c:v>
                </c:pt>
                <c:pt idx="94">
                  <c:v>52.0</c:v>
                </c:pt>
                <c:pt idx="95">
                  <c:v>52.0</c:v>
                </c:pt>
                <c:pt idx="96">
                  <c:v>52.0</c:v>
                </c:pt>
                <c:pt idx="97">
                  <c:v>52.0</c:v>
                </c:pt>
                <c:pt idx="98">
                  <c:v>52.0</c:v>
                </c:pt>
                <c:pt idx="99">
                  <c:v>52.0</c:v>
                </c:pt>
                <c:pt idx="100">
                  <c:v>52.0</c:v>
                </c:pt>
                <c:pt idx="101">
                  <c:v>52.0</c:v>
                </c:pt>
                <c:pt idx="102">
                  <c:v>52.0</c:v>
                </c:pt>
                <c:pt idx="103">
                  <c:v>52.0</c:v>
                </c:pt>
                <c:pt idx="104">
                  <c:v>52.0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79B-0141-851F-63AE706EB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608224"/>
        <c:axId val="1026999248"/>
      </c:scatterChart>
      <c:valAx>
        <c:axId val="63554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700"/>
                  <a:t>Tid </a:t>
                </a:r>
                <a:r>
                  <a:rPr lang="sv-SE" sz="700" b="0"/>
                  <a:t>[dagar]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5543696"/>
        <c:crosses val="autoZero"/>
        <c:crossBetween val="midCat"/>
      </c:valAx>
      <c:valAx>
        <c:axId val="635543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Specifik CH</a:t>
                </a:r>
                <a:r>
                  <a:rPr lang="sv-SE" sz="700" baseline="-25000"/>
                  <a:t>4</a:t>
                </a:r>
                <a:r>
                  <a:rPr lang="sv-SE" sz="700"/>
                  <a:t> prod.</a:t>
                </a:r>
                <a:r>
                  <a:rPr lang="sv-SE" sz="700" baseline="0"/>
                  <a:t> </a:t>
                </a:r>
                <a:r>
                  <a:rPr lang="sv-SE" sz="700" b="0" baseline="0"/>
                  <a:t>[Nml/gVS dag]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5540304"/>
        <c:crosses val="autoZero"/>
        <c:crossBetween val="midCat"/>
      </c:valAx>
      <c:valAx>
        <c:axId val="10269992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Temperatur </a:t>
                </a:r>
                <a:r>
                  <a:rPr lang="sv-SE" sz="700" b="0"/>
                  <a:t>[</a:t>
                </a:r>
                <a:r>
                  <a:rPr lang="sv-SE" sz="700" b="0">
                    <a:latin typeface="Calibri"/>
                  </a:rPr>
                  <a:t>°</a:t>
                </a:r>
                <a:r>
                  <a:rPr lang="sv-SE" sz="700" b="0"/>
                  <a:t>C]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1026608224"/>
        <c:crosses val="max"/>
        <c:crossBetween val="midCat"/>
      </c:valAx>
      <c:valAx>
        <c:axId val="102660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699924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'Jönköping T'!$D$2</c:f>
              <c:strCache>
                <c:ptCount val="1"/>
                <c:pt idx="0">
                  <c:v>CO2</c:v>
                </c:pt>
              </c:strCache>
            </c:strRef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diamond"/>
            <c:size val="3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xVal>
            <c:numRef>
              <c:f>('Jönköping T'!$A$3;'Jönköping T'!$A$16;'Jönköping T'!$A$23;'Jönköping T'!$A$30;'Jönköping T'!$A$37;'Jönköping T'!$A$44;'Jönköping T'!$A$51;'Jönköping T'!$A$58;'Jönköping T'!$A$65;'Jönköping T'!$A$72;'Jönköping T'!$A$79;'Jönköping T'!$A$86;'Jönköping T'!$A$93;'Jönköping T'!$A$100;'Jönköping T'!$A$107)</c:f>
              <c:numCache>
                <c:formatCode>General</c:formatCode>
                <c:ptCount val="15"/>
                <c:pt idx="0">
                  <c:v>1.0</c:v>
                </c:pt>
                <c:pt idx="1">
                  <c:v>14.0</c:v>
                </c:pt>
                <c:pt idx="2">
                  <c:v>21.0</c:v>
                </c:pt>
                <c:pt idx="3">
                  <c:v>28.0</c:v>
                </c:pt>
                <c:pt idx="4">
                  <c:v>35.0</c:v>
                </c:pt>
                <c:pt idx="5">
                  <c:v>42.0</c:v>
                </c:pt>
                <c:pt idx="6">
                  <c:v>49.0</c:v>
                </c:pt>
                <c:pt idx="7">
                  <c:v>56.0</c:v>
                </c:pt>
                <c:pt idx="8">
                  <c:v>63.0</c:v>
                </c:pt>
                <c:pt idx="9">
                  <c:v>70.0</c:v>
                </c:pt>
                <c:pt idx="10">
                  <c:v>77.0</c:v>
                </c:pt>
                <c:pt idx="11">
                  <c:v>84.0</c:v>
                </c:pt>
                <c:pt idx="12">
                  <c:v>91.0</c:v>
                </c:pt>
                <c:pt idx="13">
                  <c:v>98.0</c:v>
                </c:pt>
                <c:pt idx="14">
                  <c:v>105.0</c:v>
                </c:pt>
              </c:numCache>
            </c:numRef>
          </c:xVal>
          <c:yVal>
            <c:numRef>
              <c:f>('Jönköping T'!$E$3;'Jönköping T'!$E$16;'Jönköping T'!$E$23;'Jönköping T'!$E$30;'Jönköping T'!$E$37;'Jönköping T'!$E$44;'Jönköping T'!$E$51;'Jönköping T'!$E$58;'Jönköping T'!$E$65;'Jönköping T'!$E$72;'Jönköping T'!$E$79;'Jönköping T'!$E$86;'Jönköping T'!$E$93;'Jönköping T'!$E$100;'Jönköping T'!$E$107)</c:f>
              <c:numCache>
                <c:formatCode>General</c:formatCode>
                <c:ptCount val="15"/>
                <c:pt idx="0">
                  <c:v>33.0</c:v>
                </c:pt>
                <c:pt idx="1">
                  <c:v>33.28571428571428</c:v>
                </c:pt>
                <c:pt idx="2">
                  <c:v>33.71428571428572</c:v>
                </c:pt>
                <c:pt idx="3">
                  <c:v>32.85714285714253</c:v>
                </c:pt>
                <c:pt idx="4">
                  <c:v>34.5</c:v>
                </c:pt>
                <c:pt idx="5">
                  <c:v>35.64285714285715</c:v>
                </c:pt>
                <c:pt idx="6">
                  <c:v>40.42857142857143</c:v>
                </c:pt>
                <c:pt idx="7">
                  <c:v>33.5</c:v>
                </c:pt>
                <c:pt idx="8">
                  <c:v>29.85714285714285</c:v>
                </c:pt>
                <c:pt idx="9">
                  <c:v>32.14285714285715</c:v>
                </c:pt>
                <c:pt idx="10">
                  <c:v>30.35714285714285</c:v>
                </c:pt>
                <c:pt idx="11">
                  <c:v>31.14285714285715</c:v>
                </c:pt>
                <c:pt idx="12">
                  <c:v>29.64285714285715</c:v>
                </c:pt>
                <c:pt idx="13">
                  <c:v>30.0</c:v>
                </c:pt>
                <c:pt idx="14">
                  <c:v>29.28571428571408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48-4240-9965-DE3124B26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103168"/>
        <c:axId val="636106288"/>
      </c:scatterChart>
      <c:scatterChart>
        <c:scatterStyle val="lineMarker"/>
        <c:varyColors val="0"/>
        <c:ser>
          <c:idx val="0"/>
          <c:order val="1"/>
          <c:tx>
            <c:strRef>
              <c:f>'Jönköping T'!$G$2</c:f>
              <c:strCache>
                <c:ptCount val="1"/>
                <c:pt idx="0">
                  <c:v>VFA</c:v>
                </c:pt>
              </c:strCache>
            </c:strRef>
          </c:tx>
          <c:spPr>
            <a:ln w="19050">
              <a:solidFill>
                <a:schemeClr val="tx1">
                  <a:lumMod val="50000"/>
                  <a:lumOff val="50000"/>
                </a:schemeClr>
              </a:solidFill>
              <a:prstDash val="lgDashDot"/>
            </a:ln>
          </c:spPr>
          <c:marker>
            <c:symbol val="x"/>
            <c:size val="3"/>
            <c:spPr>
              <a:ln>
                <a:prstDash val="solid"/>
              </a:ln>
            </c:spPr>
          </c:marker>
          <c:xVal>
            <c:numRef>
              <c:f>('Jönköping T'!$A$3;'Jönköping T'!$A$8;'Jönköping T'!$A$21;'Jönköping T'!$A$35;'Jönköping T'!$A$42;'Jönköping T'!$A$56;'Jönköping T'!$A$77;'Jönköping T'!$A$84;'Jönköping T'!$A$91;'Jönköping T'!$A$98;'Jönköping T'!$A$105)</c:f>
              <c:numCache>
                <c:formatCode>General</c:formatCode>
                <c:ptCount val="11"/>
                <c:pt idx="0">
                  <c:v>1.0</c:v>
                </c:pt>
                <c:pt idx="1">
                  <c:v>6.0</c:v>
                </c:pt>
                <c:pt idx="2">
                  <c:v>19.0</c:v>
                </c:pt>
                <c:pt idx="3">
                  <c:v>33.0</c:v>
                </c:pt>
                <c:pt idx="4">
                  <c:v>40.0</c:v>
                </c:pt>
                <c:pt idx="5">
                  <c:v>54.0</c:v>
                </c:pt>
                <c:pt idx="6">
                  <c:v>75.0</c:v>
                </c:pt>
                <c:pt idx="7">
                  <c:v>82.0</c:v>
                </c:pt>
                <c:pt idx="8">
                  <c:v>89.0</c:v>
                </c:pt>
                <c:pt idx="9">
                  <c:v>96.0</c:v>
                </c:pt>
                <c:pt idx="10">
                  <c:v>103.0</c:v>
                </c:pt>
              </c:numCache>
            </c:numRef>
          </c:xVal>
          <c:yVal>
            <c:numRef>
              <c:f>('Jönköping T'!$G$3;'Jönköping T'!$G$8;'Jönköping T'!$G$21;'Jönköping T'!$G$35;'Jönköping T'!$G$42;'Jönköping T'!$G$56;'Jönköping T'!$G$77;'Jönköping T'!$G$84;'Jönköping T'!$G$91;'Jönköping T'!$G$98;'Jönköping T'!$G$105)</c:f>
              <c:numCache>
                <c:formatCode>General</c:formatCode>
                <c:ptCount val="11"/>
                <c:pt idx="1">
                  <c:v>0.0</c:v>
                </c:pt>
                <c:pt idx="2">
                  <c:v>0.0</c:v>
                </c:pt>
                <c:pt idx="3">
                  <c:v>0.004</c:v>
                </c:pt>
                <c:pt idx="4">
                  <c:v>0.68</c:v>
                </c:pt>
                <c:pt idx="5">
                  <c:v>4.05</c:v>
                </c:pt>
                <c:pt idx="6">
                  <c:v>1.08</c:v>
                </c:pt>
                <c:pt idx="7">
                  <c:v>1.93</c:v>
                </c:pt>
                <c:pt idx="8">
                  <c:v>1.38</c:v>
                </c:pt>
                <c:pt idx="9">
                  <c:v>0.61</c:v>
                </c:pt>
                <c:pt idx="10">
                  <c:v>0.2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48-4240-9965-DE3124B26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938224"/>
        <c:axId val="636110192"/>
      </c:scatterChart>
      <c:valAx>
        <c:axId val="63610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sz="700"/>
                  <a:t>Tid </a:t>
                </a:r>
                <a:r>
                  <a:rPr lang="sv-SE" sz="700" b="0"/>
                  <a:t>[dagar]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6106288"/>
        <c:crosses val="autoZero"/>
        <c:crossBetween val="midCat"/>
      </c:valAx>
      <c:valAx>
        <c:axId val="636106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Koldioxid</a:t>
                </a:r>
                <a:r>
                  <a:rPr lang="sv-SE" sz="700" baseline="0"/>
                  <a:t> </a:t>
                </a:r>
                <a:br>
                  <a:rPr lang="sv-SE" sz="700" baseline="0"/>
                </a:br>
                <a:r>
                  <a:rPr lang="sv-SE" sz="700" b="0" baseline="0"/>
                  <a:t>[%]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6103168"/>
        <c:crosses val="autoZero"/>
        <c:crossBetween val="midCat"/>
      </c:valAx>
      <c:valAx>
        <c:axId val="6361101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sz="700"/>
                  <a:t>VFA </a:t>
                </a:r>
                <a:r>
                  <a:rPr lang="sv-SE" sz="700" b="0"/>
                  <a:t>[g/l]</a:t>
                </a:r>
                <a:endParaRPr lang="sv-SE" sz="7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sv-SE"/>
          </a:p>
        </c:txPr>
        <c:crossAx val="635938224"/>
        <c:crosses val="max"/>
        <c:crossBetween val="midCat"/>
      </c:valAx>
      <c:valAx>
        <c:axId val="63593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611019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3AC-8C3E-6D4B-A3E7-E079B4621608}" type="datetimeFigureOut">
              <a:rPr lang="sv-SE" smtClean="0"/>
              <a:t>2019-03-27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DEBD-AC2C-5348-8611-B91E0BA19E2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9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33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6" y="4148486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Rapportnummer (fylls i av Avfall Sverige)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Rapporttitel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882407"/>
            <a:ext cx="9144000" cy="58384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Datum (YYYY-MM-DD)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0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_green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green_l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8685728" y="1177380"/>
            <a:ext cx="2990336" cy="44783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noProof="0" dirty="0"/>
              <a:t>Omslagsbild (läggs in av Avfall Sverige)</a:t>
            </a:r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Bakgrund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Dra eventuell bild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Resultat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Dra eventuell bild 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Slutsatser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 marL="285750" indent="-285750"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Dra </a:t>
            </a:r>
            <a:r>
              <a:rPr lang="sv-SE" noProof="0" dirty="0"/>
              <a:t>eventuell bild </a:t>
            </a:r>
            <a:r>
              <a:rPr lang="sv-SE" dirty="0"/>
              <a:t>till platshållaren eller klicka på ikonen för att lägga till den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grund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Fylls i av Avfall Sverige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Fylls i av Avfall Sverige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Läggs in av Avfall Sverige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5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vfallsverige.se/" TargetMode="External"/><Relationship Id="rId3" Type="http://schemas.openxmlformats.org/officeDocument/2006/relationships/hyperlink" Target="mailto:asa.hagelin@avfallsverige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Rapport 2019:11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Termofil eller </a:t>
            </a:r>
            <a:r>
              <a:rPr lang="sv-SE" dirty="0" err="1" smtClean="0"/>
              <a:t>mesofil</a:t>
            </a:r>
            <a:r>
              <a:rPr lang="sv-SE" dirty="0" smtClean="0"/>
              <a:t> rötning</a:t>
            </a:r>
            <a:br>
              <a:rPr lang="sv-SE" dirty="0" smtClean="0"/>
            </a:br>
            <a:r>
              <a:rPr lang="sv-SE" dirty="0" smtClean="0"/>
              <a:t>- Vad är bäst?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mars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78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ruta 2"/>
          <p:cNvSpPr txBox="1"/>
          <p:nvPr/>
        </p:nvSpPr>
        <p:spPr>
          <a:xfrm>
            <a:off x="927751" y="1177380"/>
            <a:ext cx="73612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/>
              <a:t>Anna Schnürer, SLU</a:t>
            </a:r>
          </a:p>
          <a:p>
            <a:r>
              <a:rPr lang="sv-SE" sz="2000" dirty="0"/>
              <a:t>Maria Westerholm, SLU</a:t>
            </a:r>
          </a:p>
          <a:p>
            <a:r>
              <a:rPr lang="sv-SE" sz="2000" dirty="0"/>
              <a:t>Simon Isaksson SLU</a:t>
            </a:r>
          </a:p>
          <a:p>
            <a:r>
              <a:rPr lang="sv-SE" sz="2000" dirty="0"/>
              <a:t>Sara Frid, SLU/</a:t>
            </a:r>
            <a:r>
              <a:rPr lang="sv-SE" sz="2000" dirty="0" err="1"/>
              <a:t>Ramboll</a:t>
            </a:r>
            <a:endParaRPr lang="sv-SE" sz="2000" dirty="0"/>
          </a:p>
          <a:p>
            <a:r>
              <a:rPr lang="sv-SE" sz="2000" dirty="0"/>
              <a:t>Anna Hörberg, Jönköping Energi Biogas (JEBIO)</a:t>
            </a:r>
          </a:p>
          <a:p>
            <a:r>
              <a:rPr lang="sv-SE" sz="2000" dirty="0"/>
              <a:t>Peter Malmros, Uppsala Vatten &amp; Avfall 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/>
              <a:t>Anna Schnürer, SLU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/>
              <a:t>Avfall Sveriges Biologiska utvecklingssatsning, SLU, Uppsala Vatten &amp; Avfall, JEBIO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28" y="1177380"/>
            <a:ext cx="3155204" cy="44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sz="2400" dirty="0"/>
              <a:t>Rötning av matavfall kan ske vid olika processtemperaturer, </a:t>
            </a:r>
            <a:r>
              <a:rPr lang="sv-SE" sz="2400" dirty="0" err="1"/>
              <a:t>mesofil</a:t>
            </a:r>
            <a:r>
              <a:rPr lang="sv-SE" sz="2400" dirty="0"/>
              <a:t> (ca 37</a:t>
            </a:r>
            <a:r>
              <a:rPr lang="sv-SE" sz="2400" baseline="30000" dirty="0"/>
              <a:t>o</a:t>
            </a:r>
            <a:r>
              <a:rPr lang="sv-SE" sz="2400" dirty="0"/>
              <a:t>C) och termofil (ca 52</a:t>
            </a:r>
            <a:r>
              <a:rPr lang="sv-SE" sz="2400" baseline="30000" dirty="0"/>
              <a:t>o</a:t>
            </a:r>
            <a:r>
              <a:rPr lang="sv-SE" sz="2400" dirty="0"/>
              <a:t>C)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Termofil drifttemperatur medger intern </a:t>
            </a:r>
            <a:r>
              <a:rPr lang="sv-SE" sz="2200" dirty="0" err="1"/>
              <a:t>hygienisering</a:t>
            </a:r>
            <a:r>
              <a:rPr lang="sv-SE" sz="2400" dirty="0"/>
              <a:t> men kan samtidigt innebära ökad risk för processinstabilitet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Projektet har utvärderat rötning av matavfall vid olika temperaturer och vid förändring av temperatur, från </a:t>
            </a:r>
            <a:r>
              <a:rPr lang="sv-SE" sz="2400" dirty="0" err="1"/>
              <a:t>mesofil</a:t>
            </a:r>
            <a:r>
              <a:rPr lang="sv-SE" sz="2400" dirty="0"/>
              <a:t> till termofil och tvärtom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Utvärderingen gjordes i </a:t>
            </a:r>
            <a:r>
              <a:rPr lang="sv-SE" sz="2400" dirty="0" err="1"/>
              <a:t>labskale</a:t>
            </a:r>
            <a:r>
              <a:rPr lang="sv-SE" sz="2400" dirty="0"/>
              <a:t>-reaktorer som efterliknade drift av två fullskaliga anläggningar i Uppsala och Jönköping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422AD4-2BD4-4D41-8D58-EA3E692875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4" y="1579811"/>
            <a:ext cx="4099607" cy="27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sz="2400" dirty="0"/>
              <a:t>Oavsett drifttemperatur kunde belastningen fördubblas  (7gVS/L dag) och uppehållstiden halveras (ca 14 dagar) jämfört med de studerade biogasanläggningarnas normala drift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Förändring från </a:t>
            </a:r>
            <a:r>
              <a:rPr lang="sv-SE" sz="2400" dirty="0" err="1"/>
              <a:t>mesofil</a:t>
            </a:r>
            <a:r>
              <a:rPr lang="sv-SE" sz="2400" dirty="0"/>
              <a:t> till termofil temperatur och vice versa fungerade bra förutom en tillfällig svacka i processerna runt 40-44</a:t>
            </a:r>
            <a:r>
              <a:rPr lang="sv-SE" sz="2400" baseline="30000" dirty="0"/>
              <a:t>o</a:t>
            </a:r>
            <a:r>
              <a:rPr lang="sv-SE" sz="2400" dirty="0"/>
              <a:t>C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Termofil temperatur ger höga nivåer av ammoniak, som behöver beaktas vid drift för att undvika instabilitet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400" dirty="0"/>
              <a:t>Det tar längre tid att anpassa och stabilisera  processen efter sänkning från termofil till </a:t>
            </a:r>
            <a:r>
              <a:rPr lang="sv-SE" sz="2400" dirty="0" err="1"/>
              <a:t>mesofil</a:t>
            </a:r>
            <a:r>
              <a:rPr lang="sv-SE" sz="2400" dirty="0"/>
              <a:t> temperatur än det omvända, vilket gör den mer känslig för överbelastning</a:t>
            </a:r>
          </a:p>
          <a:p>
            <a:pPr marL="285750" indent="-285750">
              <a:buFont typeface="Arial" charset="0"/>
              <a:buChar char="•"/>
            </a:pPr>
            <a:endParaRPr lang="sv-SE" sz="2400" dirty="0"/>
          </a:p>
          <a:p>
            <a:pPr marL="285750" indent="-285750">
              <a:buFont typeface="Arial" charset="0"/>
              <a:buChar char="•"/>
            </a:pPr>
            <a:endParaRPr lang="sv-SE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36A55BB-E0BE-4D46-9025-9DA4CC980AA2}"/>
              </a:ext>
            </a:extLst>
          </p:cNvPr>
          <p:cNvGrpSpPr/>
          <p:nvPr/>
        </p:nvGrpSpPr>
        <p:grpSpPr>
          <a:xfrm>
            <a:off x="7388352" y="1719072"/>
            <a:ext cx="4645152" cy="2962656"/>
            <a:chOff x="0" y="0"/>
            <a:chExt cx="5766074" cy="3597845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CA9144C-BB45-774D-88EE-4D8CB6D629E4}"/>
                </a:ext>
              </a:extLst>
            </p:cNvPr>
            <p:cNvGrpSpPr/>
            <p:nvPr/>
          </p:nvGrpSpPr>
          <p:grpSpPr>
            <a:xfrm>
              <a:off x="0" y="0"/>
              <a:ext cx="5766074" cy="3597845"/>
              <a:chOff x="0" y="0"/>
              <a:chExt cx="5734902" cy="359784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D4625C76-5010-CF4E-8E5F-5E8E5405665A}"/>
                  </a:ext>
                </a:extLst>
              </p:cNvPr>
              <p:cNvGrpSpPr/>
              <p:nvPr/>
            </p:nvGrpSpPr>
            <p:grpSpPr>
              <a:xfrm>
                <a:off x="0" y="0"/>
                <a:ext cx="5734902" cy="3597845"/>
                <a:chOff x="0" y="0"/>
                <a:chExt cx="5766075" cy="3597845"/>
              </a:xfrm>
            </p:grpSpPr>
            <p:graphicFrame>
              <p:nvGraphicFramePr>
                <p:cNvPr id="41" name="Chart 40">
                  <a:extLst>
                    <a:ext uri="{FF2B5EF4-FFF2-40B4-BE49-F238E27FC236}">
                      <a16:creationId xmlns="" xmlns:a16="http://schemas.microsoft.com/office/drawing/2014/main" id="{869276E7-BA79-FD48-B913-36BBCAEBE84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00333285"/>
                    </p:ext>
                  </p:extLst>
                </p:nvPr>
              </p:nvGraphicFramePr>
              <p:xfrm>
                <a:off x="0" y="0"/>
                <a:ext cx="2880000" cy="18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42" name="Chart 41">
                  <a:extLst>
                    <a:ext uri="{FF2B5EF4-FFF2-40B4-BE49-F238E27FC236}">
                      <a16:creationId xmlns="" xmlns:a16="http://schemas.microsoft.com/office/drawing/2014/main" id="{A28593BA-B76B-2C44-8FC6-12C24EB4E52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01738549"/>
                    </p:ext>
                  </p:extLst>
                </p:nvPr>
              </p:nvGraphicFramePr>
              <p:xfrm>
                <a:off x="0" y="1797845"/>
                <a:ext cx="2880000" cy="18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43" name="Chart 42">
                  <a:extLst>
                    <a:ext uri="{FF2B5EF4-FFF2-40B4-BE49-F238E27FC236}">
                      <a16:creationId xmlns="" xmlns:a16="http://schemas.microsoft.com/office/drawing/2014/main" id="{9EA367FE-3FE5-664C-9AE5-7A568667C5A2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71535596"/>
                    </p:ext>
                  </p:extLst>
                </p:nvPr>
              </p:nvGraphicFramePr>
              <p:xfrm>
                <a:off x="2886075" y="0"/>
                <a:ext cx="2880000" cy="18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44" name="Chart 43">
                  <a:extLst>
                    <a:ext uri="{FF2B5EF4-FFF2-40B4-BE49-F238E27FC236}">
                      <a16:creationId xmlns="" xmlns:a16="http://schemas.microsoft.com/office/drawing/2014/main" id="{423F396F-1C9D-7D4E-8919-84618F90BAB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48468724"/>
                    </p:ext>
                  </p:extLst>
                </p:nvPr>
              </p:nvGraphicFramePr>
              <p:xfrm>
                <a:off x="2886075" y="1797845"/>
                <a:ext cx="2880000" cy="180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p:grpSp>
          <p:sp>
            <p:nvSpPr>
              <p:cNvPr id="37" name="TextBox 6">
                <a:extLst>
                  <a:ext uri="{FF2B5EF4-FFF2-40B4-BE49-F238E27FC236}">
                    <a16:creationId xmlns="" xmlns:a16="http://schemas.microsoft.com/office/drawing/2014/main" id="{6187BD73-B560-7D46-8D37-F6955FFE2C66}"/>
                  </a:ext>
                </a:extLst>
              </p:cNvPr>
              <p:cNvSpPr txBox="1"/>
              <p:nvPr/>
            </p:nvSpPr>
            <p:spPr>
              <a:xfrm>
                <a:off x="691332" y="8118"/>
                <a:ext cx="368782" cy="23477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>
                  <a:spcAft>
                    <a:spcPts val="0"/>
                  </a:spcAft>
                </a:pPr>
                <a:r>
                  <a:rPr lang="sv-SE" sz="1100">
                    <a:solidFill>
                      <a:srgbClr val="0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a</a:t>
                </a:r>
                <a:endParaRPr lang="sv-SE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="" xmlns:a16="http://schemas.microsoft.com/office/drawing/2014/main" id="{D5DB3231-9ECF-884D-B6DD-77352A1A7CD2}"/>
                  </a:ext>
                </a:extLst>
              </p:cNvPr>
              <p:cNvSpPr txBox="1"/>
              <p:nvPr/>
            </p:nvSpPr>
            <p:spPr>
              <a:xfrm>
                <a:off x="3577310" y="8118"/>
                <a:ext cx="368782" cy="23477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>
                  <a:spcAft>
                    <a:spcPts val="0"/>
                  </a:spcAft>
                </a:pPr>
                <a:r>
                  <a:rPr lang="sv-SE" sz="1100">
                    <a:solidFill>
                      <a:srgbClr val="0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b</a:t>
                </a:r>
                <a:endParaRPr lang="sv-SE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39" name="TextBox 8">
                <a:extLst>
                  <a:ext uri="{FF2B5EF4-FFF2-40B4-BE49-F238E27FC236}">
                    <a16:creationId xmlns="" xmlns:a16="http://schemas.microsoft.com/office/drawing/2014/main" id="{C7D23847-EAD3-2F44-AD41-A00AEB7CEB00}"/>
                  </a:ext>
                </a:extLst>
              </p:cNvPr>
              <p:cNvSpPr txBox="1"/>
              <p:nvPr/>
            </p:nvSpPr>
            <p:spPr>
              <a:xfrm>
                <a:off x="691332" y="1822101"/>
                <a:ext cx="368782" cy="23477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>
                  <a:spcAft>
                    <a:spcPts val="0"/>
                  </a:spcAft>
                </a:pPr>
                <a:r>
                  <a:rPr lang="sv-SE" sz="1100">
                    <a:solidFill>
                      <a:srgbClr val="0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c</a:t>
                </a:r>
                <a:endParaRPr lang="sv-SE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  <p:sp>
            <p:nvSpPr>
              <p:cNvPr id="40" name="TextBox 9">
                <a:extLst>
                  <a:ext uri="{FF2B5EF4-FFF2-40B4-BE49-F238E27FC236}">
                    <a16:creationId xmlns="" xmlns:a16="http://schemas.microsoft.com/office/drawing/2014/main" id="{59E996D3-A148-5C48-AD9E-6B37A523B12A}"/>
                  </a:ext>
                </a:extLst>
              </p:cNvPr>
              <p:cNvSpPr txBox="1"/>
              <p:nvPr/>
            </p:nvSpPr>
            <p:spPr>
              <a:xfrm>
                <a:off x="3577310" y="1822101"/>
                <a:ext cx="368782" cy="23477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/>
              <a:p>
                <a:pPr>
                  <a:spcAft>
                    <a:spcPts val="0"/>
                  </a:spcAft>
                </a:pPr>
                <a:r>
                  <a:rPr lang="sv-SE" sz="1100">
                    <a:solidFill>
                      <a:srgbClr val="000000"/>
                    </a:solidFill>
                    <a:effectLst/>
                    <a:ea typeface="MS Mincho" panose="02020609040205080304" pitchFamily="49" charset="-128"/>
                    <a:cs typeface="Times New Roman" panose="02020603050405020304" pitchFamily="18" charset="0"/>
                  </a:rPr>
                  <a:t>d</a:t>
                </a:r>
                <a:endParaRPr lang="sv-SE" sz="120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A2DBE9B-7029-174E-AFEF-956CEDDBBA47}"/>
                </a:ext>
              </a:extLst>
            </p:cNvPr>
            <p:cNvCxnSpPr/>
            <p:nvPr/>
          </p:nvCxnSpPr>
          <p:spPr>
            <a:xfrm>
              <a:off x="3986790" y="160338"/>
              <a:ext cx="0" cy="115165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177F3C3-7737-7B48-B3DC-4A829441DFC3}"/>
                </a:ext>
              </a:extLst>
            </p:cNvPr>
            <p:cNvCxnSpPr/>
            <p:nvPr/>
          </p:nvCxnSpPr>
          <p:spPr>
            <a:xfrm>
              <a:off x="4005840" y="1957388"/>
              <a:ext cx="0" cy="115165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07380E3A-B490-E242-AA96-A02B966EBF61}"/>
                </a:ext>
              </a:extLst>
            </p:cNvPr>
            <p:cNvCxnSpPr/>
            <p:nvPr/>
          </p:nvCxnSpPr>
          <p:spPr>
            <a:xfrm>
              <a:off x="1211840" y="160338"/>
              <a:ext cx="0" cy="115165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CD3241A7-FE24-4648-8FE5-8FAA4EDB40B4}"/>
                </a:ext>
              </a:extLst>
            </p:cNvPr>
            <p:cNvCxnSpPr/>
            <p:nvPr/>
          </p:nvCxnSpPr>
          <p:spPr>
            <a:xfrm>
              <a:off x="1249940" y="1951038"/>
              <a:ext cx="0" cy="1151659"/>
            </a:xfrm>
            <a:prstGeom prst="line">
              <a:avLst/>
            </a:prstGeom>
            <a:ln>
              <a:solidFill>
                <a:sysClr val="windowText" lastClr="0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0">
              <a:extLst>
                <a:ext uri="{FF2B5EF4-FFF2-40B4-BE49-F238E27FC236}">
                  <a16:creationId xmlns="" xmlns:a16="http://schemas.microsoft.com/office/drawing/2014/main" id="{A5E968CE-1DEB-2E4E-BED9-51679E93D6F0}"/>
                </a:ext>
              </a:extLst>
            </p:cNvPr>
            <p:cNvSpPr txBox="1"/>
            <p:nvPr/>
          </p:nvSpPr>
          <p:spPr>
            <a:xfrm>
              <a:off x="804863" y="1074738"/>
              <a:ext cx="368300" cy="2032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>
                <a:spcAft>
                  <a:spcPts val="0"/>
                </a:spcAft>
              </a:pP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40</a:t>
              </a:r>
              <a:r>
                <a:rPr lang="sv-SE" sz="700">
                  <a:solidFill>
                    <a:srgbClr val="000000"/>
                  </a:solidFill>
                  <a:effectLst/>
                  <a:latin typeface="+mn-ea"/>
                  <a:ea typeface="MS Mincho" panose="02020609040205080304" pitchFamily="49" charset="-128"/>
                  <a:cs typeface="Times New Roman" panose="02020603050405020304" pitchFamily="18" charset="0"/>
                </a:rPr>
                <a:t>°</a:t>
              </a: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C</a:t>
              </a:r>
              <a:endParaRPr lang="sv-SE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="" xmlns:a16="http://schemas.microsoft.com/office/drawing/2014/main" id="{B9D3FEEC-4729-1449-A6F3-870DE55D5F45}"/>
                </a:ext>
              </a:extLst>
            </p:cNvPr>
            <p:cNvSpPr txBox="1"/>
            <p:nvPr/>
          </p:nvSpPr>
          <p:spPr>
            <a:xfrm>
              <a:off x="3586163" y="1074738"/>
              <a:ext cx="368300" cy="2032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>
                <a:spcAft>
                  <a:spcPts val="0"/>
                </a:spcAft>
              </a:pP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42</a:t>
              </a:r>
              <a:r>
                <a:rPr lang="sv-SE" sz="700">
                  <a:solidFill>
                    <a:srgbClr val="000000"/>
                  </a:solidFill>
                  <a:effectLst/>
                  <a:latin typeface="+mn-ea"/>
                  <a:ea typeface="MS Mincho" panose="02020609040205080304" pitchFamily="49" charset="-128"/>
                  <a:cs typeface="Times New Roman" panose="02020603050405020304" pitchFamily="18" charset="0"/>
                </a:rPr>
                <a:t>°</a:t>
              </a: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C</a:t>
              </a:r>
              <a:endParaRPr lang="sv-SE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4" name="TextBox 22">
              <a:extLst>
                <a:ext uri="{FF2B5EF4-FFF2-40B4-BE49-F238E27FC236}">
                  <a16:creationId xmlns="" xmlns:a16="http://schemas.microsoft.com/office/drawing/2014/main" id="{7A0C8699-7E19-5849-A3CF-B48FD39645F3}"/>
                </a:ext>
              </a:extLst>
            </p:cNvPr>
            <p:cNvSpPr txBox="1"/>
            <p:nvPr/>
          </p:nvSpPr>
          <p:spPr>
            <a:xfrm>
              <a:off x="855663" y="2820988"/>
              <a:ext cx="368300" cy="2032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>
                <a:spcAft>
                  <a:spcPts val="0"/>
                </a:spcAft>
              </a:pP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40</a:t>
              </a:r>
              <a:r>
                <a:rPr lang="sv-SE" sz="700">
                  <a:solidFill>
                    <a:srgbClr val="000000"/>
                  </a:solidFill>
                  <a:effectLst/>
                  <a:latin typeface="+mn-ea"/>
                  <a:ea typeface="MS Mincho" panose="02020609040205080304" pitchFamily="49" charset="-128"/>
                  <a:cs typeface="Times New Roman" panose="02020603050405020304" pitchFamily="18" charset="0"/>
                </a:rPr>
                <a:t>°</a:t>
              </a: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C</a:t>
              </a:r>
              <a:endParaRPr lang="sv-SE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="" xmlns:a16="http://schemas.microsoft.com/office/drawing/2014/main" id="{744EC42D-928A-B24B-80F7-733795AB0355}"/>
                </a:ext>
              </a:extLst>
            </p:cNvPr>
            <p:cNvSpPr txBox="1"/>
            <p:nvPr/>
          </p:nvSpPr>
          <p:spPr>
            <a:xfrm>
              <a:off x="3636963" y="2820988"/>
              <a:ext cx="368300" cy="2032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pPr>
                <a:spcAft>
                  <a:spcPts val="0"/>
                </a:spcAft>
              </a:pP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42</a:t>
              </a:r>
              <a:r>
                <a:rPr lang="sv-SE" sz="700">
                  <a:solidFill>
                    <a:srgbClr val="000000"/>
                  </a:solidFill>
                  <a:effectLst/>
                  <a:latin typeface="+mn-ea"/>
                  <a:ea typeface="MS Mincho" panose="02020609040205080304" pitchFamily="49" charset="-128"/>
                  <a:cs typeface="Times New Roman" panose="02020603050405020304" pitchFamily="18" charset="0"/>
                </a:rPr>
                <a:t>°</a:t>
              </a:r>
              <a:r>
                <a:rPr lang="sv-SE" sz="700">
                  <a:solidFill>
                    <a:srgbClr val="000000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C</a:t>
              </a:r>
              <a:endParaRPr lang="sv-SE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4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Matavfall går bra att röta vid både </a:t>
            </a:r>
            <a:r>
              <a:rPr lang="sv-SE" sz="2400" dirty="0" err="1"/>
              <a:t>mesofil</a:t>
            </a:r>
            <a:r>
              <a:rPr lang="sv-SE" sz="2400" dirty="0"/>
              <a:t> och termofil temperatur</a:t>
            </a:r>
          </a:p>
          <a:p>
            <a:r>
              <a:rPr lang="sv-SE" sz="2400" dirty="0"/>
              <a:t>Den organiska belastningen av matavfall till rötkammaren kan vara betydligt högre än vad som vanligtvis används idag</a:t>
            </a:r>
          </a:p>
          <a:p>
            <a:r>
              <a:rPr lang="sv-SE" sz="2400" dirty="0"/>
              <a:t>Med bra övervakning går det bra att ändra processtemperatur under pågående drift, både från </a:t>
            </a:r>
            <a:r>
              <a:rPr lang="sv-SE" sz="2400" dirty="0" err="1"/>
              <a:t>mesofil</a:t>
            </a:r>
            <a:r>
              <a:rPr lang="sv-SE" sz="2400" dirty="0"/>
              <a:t> till termofil och tvärtom</a:t>
            </a:r>
          </a:p>
          <a:p>
            <a:r>
              <a:rPr lang="sv-SE" sz="2400" dirty="0"/>
              <a:t>Förändring från termofil till </a:t>
            </a:r>
            <a:r>
              <a:rPr lang="sv-SE" sz="2400" dirty="0" err="1"/>
              <a:t>mesofil</a:t>
            </a:r>
            <a:r>
              <a:rPr lang="sv-SE" sz="2400" dirty="0"/>
              <a:t> drift kräver längre tid för mikroorganismerna att anpassa sig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B7060BB9-869C-804F-934B-F678231B12C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16" r="7216"/>
          <a:stretch>
            <a:fillRect/>
          </a:stretch>
        </p:blipFill>
        <p:spPr>
          <a:xfrm rot="5400000">
            <a:off x="7711395" y="1413698"/>
            <a:ext cx="4260850" cy="3733800"/>
          </a:xfr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7BCE163-5B75-F14E-89B7-DFD96C6AEB2B}"/>
              </a:ext>
            </a:extLst>
          </p:cNvPr>
          <p:cNvGrpSpPr/>
          <p:nvPr/>
        </p:nvGrpSpPr>
        <p:grpSpPr>
          <a:xfrm>
            <a:off x="8670476" y="1730829"/>
            <a:ext cx="2115234" cy="374774"/>
            <a:chOff x="8507186" y="1730829"/>
            <a:chExt cx="2115234" cy="374774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6AFF813-48AB-ED4E-A90C-1B1B8D1AB6A3}"/>
                </a:ext>
              </a:extLst>
            </p:cNvPr>
            <p:cNvSpPr txBox="1"/>
            <p:nvPr/>
          </p:nvSpPr>
          <p:spPr>
            <a:xfrm>
              <a:off x="8507186" y="1730829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cs typeface="Calibri" panose="020F0502020204030204" pitchFamily="34" charset="0"/>
                </a:rPr>
                <a:t>37</a:t>
              </a:r>
              <a:r>
                <a:rPr lang="sv-SE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sv-SE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9C8E666-61B8-2B43-9A59-AE9CF303ABCA}"/>
                </a:ext>
              </a:extLst>
            </p:cNvPr>
            <p:cNvSpPr txBox="1"/>
            <p:nvPr/>
          </p:nvSpPr>
          <p:spPr>
            <a:xfrm>
              <a:off x="9998531" y="1736271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  <a:r>
                <a:rPr lang="sv-SE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sv-SE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E15BD047-6C14-144B-8C4C-FDCF76D19D17}"/>
                </a:ext>
              </a:extLst>
            </p:cNvPr>
            <p:cNvCxnSpPr/>
            <p:nvPr/>
          </p:nvCxnSpPr>
          <p:spPr>
            <a:xfrm>
              <a:off x="9131075" y="1866508"/>
              <a:ext cx="8674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A8B72AF1-D6AD-8E4B-88B6-81D1975D2BFC}"/>
                </a:ext>
              </a:extLst>
            </p:cNvPr>
            <p:cNvCxnSpPr/>
            <p:nvPr/>
          </p:nvCxnSpPr>
          <p:spPr>
            <a:xfrm>
              <a:off x="9087533" y="1953592"/>
              <a:ext cx="86745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29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Rapportinformation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Rapporten finns för nedladdning (kostnadsfritt för Avfall Sveriges medlemmar) från </a:t>
            </a:r>
            <a:r>
              <a:rPr lang="sv-SE" dirty="0">
                <a:hlinkClick r:id="rId2"/>
              </a:rPr>
              <a:t>www.avfallsverige.se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Mer information om detta projekt kan du få från:</a:t>
            </a:r>
          </a:p>
          <a:p>
            <a:r>
              <a:rPr lang="sv-SE" dirty="0" smtClean="0"/>
              <a:t>Caroline Steinwig, </a:t>
            </a:r>
            <a:r>
              <a:rPr lang="sv-SE" dirty="0"/>
              <a:t>rådgivare för </a:t>
            </a:r>
            <a:r>
              <a:rPr lang="sv-SE" dirty="0" smtClean="0"/>
              <a:t>biologisk återvinning</a:t>
            </a:r>
            <a:endParaRPr lang="sv-SE" dirty="0"/>
          </a:p>
          <a:p>
            <a:r>
              <a:rPr lang="sv-SE" dirty="0" smtClean="0"/>
              <a:t>Tel.040-35 66 23, </a:t>
            </a:r>
            <a:r>
              <a:rPr lang="sv-SE" dirty="0"/>
              <a:t>e-post: </a:t>
            </a:r>
            <a:r>
              <a:rPr lang="sv-SE" dirty="0" smtClean="0">
                <a:hlinkClick r:id="rId3"/>
              </a:rPr>
              <a:t>caroline.steinwig@avfallsverige.se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Läs mer om </a:t>
            </a:r>
            <a:r>
              <a:rPr lang="sv-SE" dirty="0" smtClean="0"/>
              <a:t>rötning av matavfall:</a:t>
            </a:r>
          </a:p>
          <a:p>
            <a:r>
              <a:rPr lang="sv-SE" dirty="0" smtClean="0"/>
              <a:t>2018:33 Kunskapssammanställni</a:t>
            </a:r>
            <a:r>
              <a:rPr lang="sv-SE" dirty="0"/>
              <a:t>n</a:t>
            </a:r>
            <a:r>
              <a:rPr lang="sv-SE" dirty="0" smtClean="0"/>
              <a:t>g om polymer i biogasbranschen</a:t>
            </a:r>
          </a:p>
          <a:p>
            <a:r>
              <a:rPr lang="sv-SE" dirty="0" smtClean="0"/>
              <a:t>2018:05 Indunstning av biogödsel </a:t>
            </a:r>
            <a:endParaRPr lang="sv-SE" dirty="0"/>
          </a:p>
          <a:p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981862948"/>
      </p:ext>
    </p:extLst>
  </p:cSld>
  <p:clrMapOvr>
    <a:masterClrMapping/>
  </p:clrMapOvr>
</p:sld>
</file>

<file path=ppt/theme/theme1.xml><?xml version="1.0" encoding="utf-8"?>
<a:theme xmlns:a="http://schemas.openxmlformats.org/drawingml/2006/main" name="Rapport-ppt_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" id="{1C63E865-F61C-484E-8E98-B73CB32795AC}" vid="{5534D309-B542-D242-A697-A898A1443A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Rapport-ppt_mall.potx</Template>
  <TotalTime>23271</TotalTime>
  <Words>378</Words>
  <Application>Microsoft Macintosh PowerPoint</Application>
  <PresentationFormat>Bredbild</PresentationFormat>
  <Paragraphs>64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Calibri</vt:lpstr>
      <vt:lpstr>Georgia</vt:lpstr>
      <vt:lpstr>MS Mincho</vt:lpstr>
      <vt:lpstr>Times New Roman</vt:lpstr>
      <vt:lpstr>Arial</vt:lpstr>
      <vt:lpstr>Rapport-ppt_mall</vt:lpstr>
      <vt:lpstr>Termofil eller mesofil rötning - Vad är bäst?</vt:lpstr>
      <vt:lpstr>PowerPoint-presentation</vt:lpstr>
      <vt:lpstr>Bakgrund</vt:lpstr>
      <vt:lpstr>Resultat </vt:lpstr>
      <vt:lpstr>Slutsatser</vt:lpstr>
      <vt:lpstr>Rapportinformation</vt:lpstr>
    </vt:vector>
  </TitlesOfParts>
  <Company>Avfall Sverige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Nilzén</dc:creator>
  <cp:lastModifiedBy>Jessica Christiansen</cp:lastModifiedBy>
  <cp:revision>33</cp:revision>
  <dcterms:created xsi:type="dcterms:W3CDTF">2019-01-08T09:30:34Z</dcterms:created>
  <dcterms:modified xsi:type="dcterms:W3CDTF">2019-03-27T14:26:25Z</dcterms:modified>
</cp:coreProperties>
</file>