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4" r:id="rId5"/>
    <p:sldId id="265" r:id="rId6"/>
    <p:sldId id="266" r:id="rId7"/>
    <p:sldId id="271" r:id="rId8"/>
    <p:sldId id="267" r:id="rId9"/>
    <p:sldId id="272" r:id="rId10"/>
    <p:sldId id="268" r:id="rId11"/>
    <p:sldId id="270" r:id="rId12"/>
    <p:sldId id="269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8"/>
    <p:restoredTop sz="79696"/>
  </p:normalViewPr>
  <p:slideViewPr>
    <p:cSldViewPr snapToGrid="0" snapToObjects="1">
      <p:cViewPr varScale="1">
        <p:scale>
          <a:sx n="99" d="100"/>
          <a:sy n="99" d="100"/>
        </p:scale>
        <p:origin x="5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2019-11-18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STORKÖK: restavfallet innehåller 18-26 % matavfall och 18-30 % förpackningar och returpapper.</a:t>
            </a:r>
          </a:p>
          <a:p>
            <a:r>
              <a:rPr lang="sv-SE" dirty="0"/>
              <a:t>RESTAURANGER: restavfallet innehåller 29-42 % matavfall och 25-43 % förpackningar och returpapper. Observera att den totala mängden restavfall från</a:t>
            </a:r>
          </a:p>
          <a:p>
            <a:r>
              <a:rPr lang="sv-SE" dirty="0"/>
              <a:t>restaurangerna i Helsingborg är betydligt större än från Lund och Kristianstad.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58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avfallsverige.se/" TargetMode="External"/><Relationship Id="rId3" Type="http://schemas.openxmlformats.org/officeDocument/2006/relationships/hyperlink" Target="mailto:jenny.westin@avfallsverige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b="1" dirty="0"/>
              <a:t>2019:28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cap="all" dirty="0"/>
              <a:t>Avfallshantering hos storkök och restauranger</a:t>
            </a:r>
            <a:br>
              <a:rPr lang="sv-SE" cap="all" dirty="0"/>
            </a:br>
            <a:r>
              <a:rPr lang="sv-SE" dirty="0"/>
              <a:t>Potential till ökad källsortering och förebyggande </a:t>
            </a:r>
            <a:br>
              <a:rPr lang="sv-SE" dirty="0"/>
            </a:br>
            <a:r>
              <a:rPr lang="sv-SE" dirty="0"/>
              <a:t>av matavfall och förpackningar</a:t>
            </a:r>
            <a:br>
              <a:rPr lang="sv-SE" dirty="0"/>
            </a:br>
            <a:endParaRPr lang="sv-SE" dirty="0"/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xmlns="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xmlns="" id="{DB4FEDB6-1840-C44B-B9DC-ABA0DF704B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-444" b="-144"/>
          <a:stretch/>
        </p:blipFill>
        <p:spPr>
          <a:xfrm>
            <a:off x="8207952" y="1177408"/>
            <a:ext cx="3158388" cy="4503184"/>
          </a:xfr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xmlns="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Rapport 2019:28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xmlns="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03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Genomförare:</a:t>
            </a:r>
          </a:p>
          <a:p>
            <a:r>
              <a:rPr lang="sv-SE" dirty="0">
                <a:solidFill>
                  <a:schemeClr val="tx1"/>
                </a:solidFill>
              </a:rPr>
              <a:t>Jörgen Leander, Eleonor </a:t>
            </a:r>
            <a:r>
              <a:rPr lang="sv-SE" dirty="0" err="1">
                <a:solidFill>
                  <a:schemeClr val="tx1"/>
                </a:solidFill>
              </a:rPr>
              <a:t>Zeidlitz</a:t>
            </a:r>
            <a:r>
              <a:rPr lang="sv-SE" dirty="0">
                <a:solidFill>
                  <a:schemeClr val="tx1"/>
                </a:solidFill>
              </a:rPr>
              <a:t>, Marie </a:t>
            </a:r>
            <a:r>
              <a:rPr lang="sv-SE" dirty="0" err="1">
                <a:solidFill>
                  <a:schemeClr val="tx1"/>
                </a:solidFill>
              </a:rPr>
              <a:t>Rytterstedt</a:t>
            </a:r>
            <a:r>
              <a:rPr lang="sv-SE" dirty="0">
                <a:solidFill>
                  <a:schemeClr val="tx1"/>
                </a:solidFill>
              </a:rPr>
              <a:t> och Karin Engström, samtliga vid Miljö &amp; Avfallsbyrån</a:t>
            </a:r>
          </a:p>
          <a:p>
            <a:endParaRPr lang="sv-SE" sz="2000" dirty="0"/>
          </a:p>
          <a:p>
            <a:r>
              <a:rPr lang="sv-SE" sz="2000" dirty="0"/>
              <a:t>Projektledare:</a:t>
            </a:r>
          </a:p>
          <a:p>
            <a:r>
              <a:rPr lang="sv-SE" dirty="0">
                <a:solidFill>
                  <a:schemeClr val="tx1"/>
                </a:solidFill>
              </a:rPr>
              <a:t>Johan Karlsvärd, Kristianstads Renhållnings AB </a:t>
            </a:r>
            <a:endParaRPr lang="sv-SE" sz="2000" dirty="0">
              <a:solidFill>
                <a:schemeClr val="tx1"/>
              </a:solidFill>
            </a:endParaRPr>
          </a:p>
          <a:p>
            <a:endParaRPr lang="sv-SE" sz="2000" dirty="0"/>
          </a:p>
          <a:p>
            <a:r>
              <a:rPr lang="sv-SE" sz="2000" dirty="0"/>
              <a:t>Finansiärer:</a:t>
            </a:r>
          </a:p>
          <a:p>
            <a:r>
              <a:rPr lang="sv-SE" dirty="0">
                <a:solidFill>
                  <a:schemeClr val="tx1"/>
                </a:solidFill>
              </a:rPr>
              <a:t>Avfall Sveriges utvecklingssatsning och SAMSA - en samverkansorganisation för kommunala avfallsverksamheter i Skåne och Blekinge)</a:t>
            </a:r>
          </a:p>
        </p:txBody>
      </p:sp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 och syfte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29"/>
            <a:ext cx="7312971" cy="518820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Hushållsavfall från verksamheter kan vara en stor del av det avfall som ingår i kommunens avfallsansvar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Det bedöms finnas stor potential till ökad källsortering hos restauranger och storkök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Storkök och restauranger av särskild betydelse</a:t>
            </a:r>
          </a:p>
          <a:p>
            <a:pPr marL="800100" lvl="1" indent="-342900">
              <a:buFont typeface="Systemtypsnitt"/>
              <a:buChar char="-"/>
            </a:pPr>
            <a:r>
              <a:rPr lang="sv-SE" sz="1800" dirty="0"/>
              <a:t>Återvinningsmålen i EU:s avfallsdirektiv</a:t>
            </a:r>
          </a:p>
          <a:p>
            <a:pPr marL="800100" lvl="1" indent="-342900">
              <a:buFont typeface="Systemtypsnitt"/>
              <a:buChar char="-"/>
            </a:pPr>
            <a:r>
              <a:rPr lang="sv-SE" sz="1800" dirty="0"/>
              <a:t>FN:s hållbarhetsmål om att halvera matsvinnet till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Rapporten syftar till att:</a:t>
            </a:r>
          </a:p>
          <a:p>
            <a:pPr marL="800100" lvl="1" indent="-342900">
              <a:buFont typeface="Systemtypsnitt"/>
              <a:buChar char="-"/>
            </a:pPr>
            <a:r>
              <a:rPr lang="sv-SE" sz="1800" dirty="0"/>
              <a:t>Ta reda på avfallets mängd och sammansättning hos storkök och restauranger i några kommuner</a:t>
            </a:r>
          </a:p>
          <a:p>
            <a:pPr marL="800100" lvl="1" indent="-342900">
              <a:buFont typeface="Systemtypsnitt"/>
              <a:buChar char="-"/>
            </a:pPr>
            <a:r>
              <a:rPr lang="sv-SE" sz="1800" dirty="0"/>
              <a:t>Bedöma potentialen till ökad sortering och minskade avfallsmängder</a:t>
            </a:r>
          </a:p>
          <a:p>
            <a:pPr marL="800100" lvl="1" indent="-342900">
              <a:buFont typeface="Systemtypsnitt"/>
              <a:buChar char="-"/>
            </a:pPr>
            <a:r>
              <a:rPr lang="sv-SE" sz="1800" dirty="0"/>
              <a:t>Utgöra kunskapsunderlag och inspiration för kommuner, fastighetsägare och verksamhetsutövare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xmlns="" id="{D485C7E0-20A3-3842-A959-BEA0FB8E87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11" r="14211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394885"/>
            <a:ext cx="7312971" cy="5188205"/>
          </a:xfrm>
        </p:spPr>
        <p:txBody>
          <a:bodyPr>
            <a:normAutofit/>
          </a:bodyPr>
          <a:lstStyle/>
          <a:p>
            <a:endParaRPr lang="sv-S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400" dirty="0"/>
              <a:t>Plockanalyser av mat- och restavfall från 45 storkök resp. restauranger i 3 kommuner (Helsingborg, Kristianstad och Lund)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400" dirty="0"/>
              <a:t>Vägning av utsorterade förpackningar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400" dirty="0"/>
              <a:t>Inventering och analys av fakta om avfallshanteringen hos aktuella verksamheter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400" dirty="0"/>
              <a:t>Intervjuer med 16 verksamheter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xmlns="" id="{D6C645FB-2D39-1A4B-8A6D-1124C75CAC09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792" r="2079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9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34" y="512763"/>
            <a:ext cx="7434500" cy="637410"/>
          </a:xfrm>
        </p:spPr>
        <p:txBody>
          <a:bodyPr>
            <a:normAutofit/>
          </a:bodyPr>
          <a:lstStyle/>
          <a:p>
            <a:r>
              <a:rPr lang="sv-SE" dirty="0"/>
              <a:t>Stor potential för minskat restavfall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182721" cy="5062264"/>
          </a:xfrm>
        </p:spPr>
        <p:txBody>
          <a:bodyPr>
            <a:normAutofit/>
          </a:bodyPr>
          <a:lstStyle/>
          <a:p>
            <a:r>
              <a:rPr lang="sv-SE" dirty="0"/>
              <a:t>Det bedöms vara möjligt att uppnå en källsorteringsgrad på i genomsnitt 90 % för matavfall och förpackningar samt minska matsvinnet till 20 g/portion.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/>
              <a:t>Ett </a:t>
            </a:r>
            <a:r>
              <a:rPr lang="sv-SE" b="1" dirty="0"/>
              <a:t>storkök</a:t>
            </a:r>
            <a:r>
              <a:rPr lang="sv-SE" dirty="0"/>
              <a:t> som tillagar 400 portioner/dag beräknas kunna minska mängden restavfall med 30-40 % eller i genomsnitt 1,5-2,5 ton/år.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dirty="0"/>
              <a:t>En </a:t>
            </a:r>
            <a:r>
              <a:rPr lang="sv-SE" b="1" dirty="0"/>
              <a:t>restaurang</a:t>
            </a:r>
            <a:r>
              <a:rPr lang="sv-SE" dirty="0"/>
              <a:t> som tillagar 150 portioner/dag beräknas kunna minska mängden restavfall med 30-50 % eller i genomsnitt 1-2 ton/år.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Om tillgång till fastighetsnära insamling av förpackningar och returpapper saknas kan potentialen att öka källsorteringen och förebygga avfall vara betydligt större.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xmlns="" id="{E393956D-AE98-5045-96DE-834C99F5930D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54" r="23654"/>
          <a:stretch/>
        </p:blipFill>
        <p:spPr bwMode="auto">
          <a:xfrm>
            <a:off x="7941734" y="1397530"/>
            <a:ext cx="3734330" cy="4258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D1ABAA69-CDB3-644D-A9F3-1C58F182E1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Sammansättning av restavfallet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6A7DF01E-76AD-9041-9910-F5CE5AC0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0" y="2203110"/>
            <a:ext cx="5511800" cy="36068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B5F29974-8842-EB4F-8C82-A4ACCD3A5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11" y="2203110"/>
            <a:ext cx="5511800" cy="3606800"/>
          </a:xfrm>
          <a:prstGeom prst="rect">
            <a:avLst/>
          </a:prstGeom>
        </p:spPr>
      </p:pic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xmlns="" id="{D9357134-B841-B345-900C-086E5C442070}"/>
              </a:ext>
            </a:extLst>
          </p:cNvPr>
          <p:cNvSpPr txBox="1">
            <a:spLocks/>
          </p:cNvSpPr>
          <p:nvPr/>
        </p:nvSpPr>
        <p:spPr>
          <a:xfrm>
            <a:off x="507232" y="1760215"/>
            <a:ext cx="1850957" cy="415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Storkök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xmlns="" id="{E13D67DA-7974-FC4D-8F19-7F3C2E8A115F}"/>
              </a:ext>
            </a:extLst>
          </p:cNvPr>
          <p:cNvSpPr txBox="1">
            <a:spLocks/>
          </p:cNvSpPr>
          <p:nvPr/>
        </p:nvSpPr>
        <p:spPr>
          <a:xfrm>
            <a:off x="6766711" y="1760215"/>
            <a:ext cx="2216868" cy="415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Restauranger</a:t>
            </a:r>
          </a:p>
        </p:txBody>
      </p:sp>
    </p:spTree>
    <p:extLst>
      <p:ext uri="{BB962C8B-B14F-4D97-AF65-F5344CB8AC3E}">
        <p14:creationId xmlns:p14="http://schemas.microsoft.com/office/powerpoint/2010/main" val="21012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34" y="512763"/>
            <a:ext cx="9279704" cy="637410"/>
          </a:xfrm>
        </p:spPr>
        <p:txBody>
          <a:bodyPr>
            <a:normAutofit fontScale="90000"/>
          </a:bodyPr>
          <a:lstStyle/>
          <a:p>
            <a:r>
              <a:rPr lang="sv-SE" dirty="0"/>
              <a:t>Förutsättningar för källsortering och förebyggande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Viktigaste förutsättningen för källsorteringen är sorteringsmöjligheterna i avfallsutrymmet på fastigheten.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Uppkomsten av avfall beror i hög grad på vilka möjligheter verksamheterna har att planera tillagning och servering.</a:t>
            </a:r>
          </a:p>
          <a:p>
            <a:pPr marL="800100" lvl="1" indent="-342900">
              <a:buFont typeface="Systemtypsnitt"/>
              <a:buChar char="-"/>
            </a:pPr>
            <a:r>
              <a:rPr lang="sv-SE" sz="1800" dirty="0"/>
              <a:t>Storkök har bättre förutsättningar än restauranger.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Styrning av råvaruleveranser (frekvens, kvantitet) är framförallt av betydelse för mängden matsvinn.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Tidsbrist kan leda till ökat matsvinn, till exempel under tider med mycket gäster i en restaurang.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 rapporten ges flera konkreta exempel på möjligheter att öka källsorteringen och förebygga avfall.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xmlns="" id="{EA0462A8-9C1E-5547-8EF9-C2F9E79F44E0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37" r="253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Lärdomar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Tolkning och tillämpning av data från plockanalyser av avfall från storkök och restauranger försvåras av att:</a:t>
            </a:r>
          </a:p>
          <a:p>
            <a:pPr marL="800100" lvl="1" indent="-342900">
              <a:buFont typeface="Systemtypsnitt"/>
              <a:buChar char="-"/>
            </a:pPr>
            <a:r>
              <a:rPr lang="sv-SE" sz="1800" dirty="0"/>
              <a:t>Ordinarie hämtning normalt sker på rutter som även omfattar hushåll och andra verksamheter.</a:t>
            </a:r>
          </a:p>
          <a:p>
            <a:pPr marL="800100" lvl="1" indent="-342900">
              <a:buFont typeface="Systemtypsnitt"/>
              <a:buChar char="-"/>
            </a:pPr>
            <a:r>
              <a:rPr lang="sv-SE" sz="1800" dirty="0"/>
              <a:t>Förutsättningarna varierar mellan de olika storköken och restaurangerna.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Vägledning om plockanalyser av avfall från storkök och restauranger behövs, främst avseende:</a:t>
            </a:r>
          </a:p>
          <a:p>
            <a:pPr marL="800100" lvl="1" indent="-342900">
              <a:buFont typeface="Systemtypsnitt"/>
              <a:buChar char="-"/>
            </a:pPr>
            <a:r>
              <a:rPr lang="sv-SE" sz="1800" dirty="0"/>
              <a:t>Genomförande av plockanalyser</a:t>
            </a:r>
          </a:p>
          <a:p>
            <a:pPr marL="800100" lvl="1" indent="-342900">
              <a:buFont typeface="Systemtypsnitt"/>
              <a:buChar char="-"/>
            </a:pPr>
            <a:r>
              <a:rPr lang="sv-SE" sz="1800" dirty="0"/>
              <a:t>Tolkning och tillämpning resultaten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xmlns="" id="{8A924666-7548-5F47-95C0-C4D61D6F8D5A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8" r="61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mtClean="0"/>
              <a:t>Rapportinformation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  <a:endParaRPr lang="sv-SE" dirty="0"/>
          </a:p>
          <a:p>
            <a:r>
              <a:rPr lang="sv-SE" kern="0" dirty="0"/>
              <a:t>Jenny Westin, rådgivare för r</a:t>
            </a:r>
            <a:r>
              <a:rPr lang="sv-SE" dirty="0"/>
              <a:t>ådgivare för statistik och avfallstaxor</a:t>
            </a:r>
            <a:endParaRPr lang="sv-SE" kern="0" dirty="0"/>
          </a:p>
          <a:p>
            <a:r>
              <a:rPr lang="sv-SE" kern="0" dirty="0"/>
              <a:t>Tel.040-35 66 15, e-post: </a:t>
            </a:r>
            <a:r>
              <a:rPr lang="sv-SE" kern="0" dirty="0">
                <a:hlinkClick r:id="rId3"/>
              </a:rPr>
              <a:t>jenny.westin@avfallsverige.se</a:t>
            </a:r>
            <a:endParaRPr lang="sv-SE" kern="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513FAB4-9B75-FF4C-BECC-F3E08DB8C382}" vid="{73BE8458-447E-214D-B0E1-7921F600595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AFC9E943139F499A94708AA1A9B860" ma:contentTypeVersion="14" ma:contentTypeDescription="Skapa ett nytt dokument." ma:contentTypeScope="" ma:versionID="1e16e8c982bd663b7c03f8d5bf6b8c91">
  <xsd:schema xmlns:xsd="http://www.w3.org/2001/XMLSchema" xmlns:xs="http://www.w3.org/2001/XMLSchema" xmlns:p="http://schemas.microsoft.com/office/2006/metadata/properties" xmlns:ns2="34ccc8df-0b16-4a32-bfed-dc4ee0391b96" xmlns:ns3="fcf1dfa7-90b3-46ec-8897-c206e4c43be8" targetNamespace="http://schemas.microsoft.com/office/2006/metadata/properties" ma:root="true" ma:fieldsID="e5f8e83e95ee74628dc96ee7c41e91dd" ns2:_="" ns3:_="">
    <xsd:import namespace="34ccc8df-0b16-4a32-bfed-dc4ee0391b96"/>
    <xsd:import namespace="fcf1dfa7-90b3-46ec-8897-c206e4c43b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Kund" minOccurs="0"/>
                <xsd:element ref="ns2:Uppdragsnummer" minOccurs="0"/>
                <xsd:element ref="ns2:Status" minOccurs="0"/>
                <xsd:element ref="ns2:Typ_x0020_av_x0020_uppdrag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cc8df-0b16-4a32-bfed-dc4ee0391b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und" ma:index="10" nillable="true" ma:displayName="Kund" ma:internalName="Kund">
      <xsd:simpleType>
        <xsd:restriction base="dms:Text">
          <xsd:maxLength value="255"/>
        </xsd:restriction>
      </xsd:simpleType>
    </xsd:element>
    <xsd:element name="Uppdragsnummer" ma:index="11" nillable="true" ma:displayName="Uppdragsnummer" ma:internalName="Uppdragsnummer">
      <xsd:simpleType>
        <xsd:restriction base="dms:Number"/>
      </xsd:simpleType>
    </xsd:element>
    <xsd:element name="Status" ma:index="12" nillable="true" ma:displayName="Status" ma:default="Aktiv" ma:format="Dropdown" ma:internalName="Status">
      <xsd:simpleType>
        <xsd:restriction base="dms:Choice">
          <xsd:enumeration value="Aktiv"/>
          <xsd:enumeration value="Avslutad"/>
        </xsd:restriction>
      </xsd:simpleType>
    </xsd:element>
    <xsd:element name="Typ_x0020_av_x0020_uppdrag" ma:index="13" nillable="true" ma:displayName="Typ av uppdrag" ma:format="Dropdown" ma:internalName="Typ_x0020_av_x0020_uppdrag">
      <xsd:simpleType>
        <xsd:union memberTypes="dms:Text">
          <xsd:simpleType>
            <xsd:restriction base="dms:Choice">
              <xsd:enumeration value="Avfallsplan"/>
              <xsd:enumeration value="Avfallstaxa"/>
              <xsd:enumeration value="Avfallsföreskrifter"/>
              <xsd:enumeration value="Dagvatten"/>
              <xsd:enumeration value="Förebyggande"/>
              <xsd:enumeration value="MKB"/>
              <xsd:enumeration value="Tillstånd"/>
              <xsd:enumeration value="Upphandling"/>
              <xsd:enumeration value="Utbildning/föredragshållare"/>
              <xsd:enumeration value="Utredning insamlingssystem"/>
              <xsd:enumeration value="Övrigt"/>
            </xsd:restriction>
          </xsd:simpleType>
        </xsd:un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1dfa7-90b3-46ec-8897-c206e4c43b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34ccc8df-0b16-4a32-bfed-dc4ee0391b96">Aktiv</Status>
    <Uppdragsnummer xmlns="34ccc8df-0b16-4a32-bfed-dc4ee0391b96" xsi:nil="true"/>
    <Typ_x0020_av_x0020_uppdrag xmlns="34ccc8df-0b16-4a32-bfed-dc4ee0391b96" xsi:nil="true"/>
    <Kund xmlns="34ccc8df-0b16-4a32-bfed-dc4ee0391b96" xsi:nil="true"/>
  </documentManagement>
</p:properties>
</file>

<file path=customXml/itemProps1.xml><?xml version="1.0" encoding="utf-8"?>
<ds:datastoreItem xmlns:ds="http://schemas.openxmlformats.org/officeDocument/2006/customXml" ds:itemID="{8D1BBF56-C679-4A74-B0C0-A95DBC45C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cc8df-0b16-4a32-bfed-dc4ee0391b96"/>
    <ds:schemaRef ds:uri="fcf1dfa7-90b3-46ec-8897-c206e4c43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A89CDC-A5EF-4692-A98F-B15BE6C6F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AA613C-1505-4C58-AA81-FEEF5809608B}">
  <ds:schemaRefs>
    <ds:schemaRef ds:uri="http://schemas.microsoft.com/office/2006/metadata/properties"/>
    <ds:schemaRef ds:uri="http://schemas.microsoft.com/office/infopath/2007/PartnerControls"/>
    <ds:schemaRef ds:uri="34ccc8df-0b16-4a32-bfed-dc4ee0391b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rapportpresentation_mall</Template>
  <TotalTime>5877</TotalTime>
  <Words>416</Words>
  <Application>Microsoft Macintosh PowerPoint</Application>
  <PresentationFormat>Bredbild</PresentationFormat>
  <Paragraphs>60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Calibri</vt:lpstr>
      <vt:lpstr>Georgia</vt:lpstr>
      <vt:lpstr>Systemtypsnitt</vt:lpstr>
      <vt:lpstr>Arial</vt:lpstr>
      <vt:lpstr>AvfallSverige-mall</vt:lpstr>
      <vt:lpstr>Avfallshantering hos storkök och restauranger Potential till ökad källsortering och förebyggande  av matavfall och förpackningar </vt:lpstr>
      <vt:lpstr>Rapport 2019:28</vt:lpstr>
      <vt:lpstr>Bakgrund och syfte</vt:lpstr>
      <vt:lpstr>Metod</vt:lpstr>
      <vt:lpstr>Stor potential för minskat restavfall</vt:lpstr>
      <vt:lpstr>Sammansättning av restavfallet</vt:lpstr>
      <vt:lpstr>Förutsättningar för källsortering och förebyggande</vt:lpstr>
      <vt:lpstr>Lärdomar</vt:lpstr>
      <vt:lpstr>Rapportinformation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Rapporttitel</dc:title>
  <dc:creator>Jessica Christiansen</dc:creator>
  <cp:lastModifiedBy>Jessica Christiansen</cp:lastModifiedBy>
  <cp:revision>46</cp:revision>
  <dcterms:created xsi:type="dcterms:W3CDTF">2019-04-29T12:26:43Z</dcterms:created>
  <dcterms:modified xsi:type="dcterms:W3CDTF">2019-11-18T11:00:15Z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0x010100C9AFC9E943139F499A94708AA1A9B860</vt:lpwstr>
  </property>
</Properties>
</file>