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7" r:id="rId4"/>
  </p:sldMasterIdLst>
  <p:notesMasterIdLst>
    <p:notesMasterId r:id="rId38"/>
  </p:notesMasterIdLst>
  <p:handoutMasterIdLst>
    <p:handoutMasterId r:id="rId39"/>
  </p:handoutMasterIdLst>
  <p:sldIdLst>
    <p:sldId id="256" r:id="rId5"/>
    <p:sldId id="257" r:id="rId6"/>
    <p:sldId id="379" r:id="rId7"/>
    <p:sldId id="380" r:id="rId8"/>
    <p:sldId id="383" r:id="rId9"/>
    <p:sldId id="258" r:id="rId10"/>
    <p:sldId id="320" r:id="rId11"/>
    <p:sldId id="321" r:id="rId12"/>
    <p:sldId id="371" r:id="rId13"/>
    <p:sldId id="322" r:id="rId14"/>
    <p:sldId id="372" r:id="rId15"/>
    <p:sldId id="360" r:id="rId16"/>
    <p:sldId id="373" r:id="rId17"/>
    <p:sldId id="361" r:id="rId18"/>
    <p:sldId id="382" r:id="rId19"/>
    <p:sldId id="362" r:id="rId20"/>
    <p:sldId id="363" r:id="rId21"/>
    <p:sldId id="364" r:id="rId22"/>
    <p:sldId id="374" r:id="rId23"/>
    <p:sldId id="365" r:id="rId24"/>
    <p:sldId id="366" r:id="rId25"/>
    <p:sldId id="367" r:id="rId26"/>
    <p:sldId id="378" r:id="rId27"/>
    <p:sldId id="375" r:id="rId28"/>
    <p:sldId id="368" r:id="rId29"/>
    <p:sldId id="369" r:id="rId30"/>
    <p:sldId id="377" r:id="rId31"/>
    <p:sldId id="296" r:id="rId32"/>
    <p:sldId id="286" r:id="rId33"/>
    <p:sldId id="287" r:id="rId34"/>
    <p:sldId id="308" r:id="rId35"/>
    <p:sldId id="359" r:id="rId36"/>
    <p:sldId id="357" r:id="rId37"/>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4">
          <p15:clr>
            <a:srgbClr val="A4A3A4"/>
          </p15:clr>
        </p15:guide>
        <p15:guide id="2" pos="2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 Sjölin" initials="TS" lastIdx="4" clrIdx="0">
    <p:extLst>
      <p:ext uri="{19B8F6BF-5375-455C-9EA6-DF929625EA0E}">
        <p15:presenceInfo xmlns:p15="http://schemas.microsoft.com/office/powerpoint/2012/main" userId="S::Theres.Sjolin@origogroup.com::7a8bbdf9-e6f8-4ca4-ac99-391d6882ae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CB4D8-DB02-4DC6-A0A2-4F2EBAE1DC9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llanmörkt format 1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Mörkt format 1 - Dekorfär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Format med tema 2 - dekorfär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37" autoAdjust="0"/>
  </p:normalViewPr>
  <p:slideViewPr>
    <p:cSldViewPr snapToGrid="0" snapToObjects="1" showGuides="1">
      <p:cViewPr varScale="1">
        <p:scale>
          <a:sx n="147" d="100"/>
          <a:sy n="147" d="100"/>
        </p:scale>
        <p:origin x="600" y="126"/>
      </p:cViewPr>
      <p:guideLst>
        <p:guide orient="horz" pos="1514"/>
        <p:guide pos="284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snapToObjects="1">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Hur stor del av följande typer av avfall skulle du säga att ditt hushåll källsorterar?</a:t>
            </a:r>
          </a:p>
        </c:rich>
      </c:tx>
      <c:overlay val="0"/>
    </c:title>
    <c:autoTitleDeleted val="0"/>
    <c:plotArea>
      <c:layout/>
      <c:barChart>
        <c:barDir val="bar"/>
        <c:grouping val="percentStacked"/>
        <c:varyColors val="0"/>
        <c:ser>
          <c:idx val="0"/>
          <c:order val="0"/>
          <c:tx>
            <c:strRef>
              <c:f>Sheet1!$B$1</c:f>
              <c:strCache>
                <c:ptCount val="1"/>
                <c:pt idx="0">
                  <c:v>Allt</c:v>
                </c:pt>
              </c:strCache>
            </c:strRef>
          </c:tx>
          <c:spPr>
            <a:solidFill>
              <a:srgbClr val="75B990"/>
            </a:solidFill>
          </c:spPr>
          <c:invertIfNegative val="0"/>
          <c:dLbls>
            <c:dLbl>
              <c:idx val="0"/>
              <c:tx>
                <c:rich>
                  <a:bodyPr wrap="none">
                    <a:spAutoFit/>
                  </a:bodyPr>
                  <a:lstStyle/>
                  <a:p>
                    <a:pPr>
                      <a:defRPr/>
                    </a:pPr>
                    <a:fld id="{B2CE317A-A7AB-4376-9D3A-4B21B16142D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C0A0-4D88-8791-B1E8AA69566B}"/>
                </c:ext>
              </c:extLst>
            </c:dLbl>
            <c:dLbl>
              <c:idx val="1"/>
              <c:tx>
                <c:rich>
                  <a:bodyPr wrap="none">
                    <a:spAutoFit/>
                  </a:bodyPr>
                  <a:lstStyle/>
                  <a:p>
                    <a:pPr>
                      <a:defRPr/>
                    </a:pPr>
                    <a:fld id="{2127D363-34D9-45D0-B445-A69D8C6558C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C0A0-4D88-8791-B1E8AA69566B}"/>
                </c:ext>
              </c:extLst>
            </c:dLbl>
            <c:dLbl>
              <c:idx val="2"/>
              <c:tx>
                <c:rich>
                  <a:bodyPr wrap="none">
                    <a:spAutoFit/>
                  </a:bodyPr>
                  <a:lstStyle/>
                  <a:p>
                    <a:pPr>
                      <a:defRPr/>
                    </a:pPr>
                    <a:fld id="{0B90B7E9-36BF-4B45-B7B4-D633F52EE83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C0A0-4D88-8791-B1E8AA69566B}"/>
                </c:ext>
              </c:extLst>
            </c:dLbl>
            <c:dLbl>
              <c:idx val="3"/>
              <c:tx>
                <c:rich>
                  <a:bodyPr wrap="none">
                    <a:spAutoFit/>
                  </a:bodyPr>
                  <a:lstStyle/>
                  <a:p>
                    <a:pPr>
                      <a:defRPr/>
                    </a:pPr>
                    <a:fld id="{04DFF550-6A28-4019-80DB-0E3442E9D2D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C0A0-4D88-8791-B1E8AA69566B}"/>
                </c:ext>
              </c:extLst>
            </c:dLbl>
            <c:dLbl>
              <c:idx val="4"/>
              <c:tx>
                <c:rich>
                  <a:bodyPr wrap="none">
                    <a:spAutoFit/>
                  </a:bodyPr>
                  <a:lstStyle/>
                  <a:p>
                    <a:pPr>
                      <a:defRPr/>
                    </a:pPr>
                    <a:fld id="{9A59019A-5194-49E7-818E-03CFE4B4CC9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C0A0-4D88-8791-B1E8AA69566B}"/>
                </c:ext>
              </c:extLst>
            </c:dLbl>
            <c:dLbl>
              <c:idx val="5"/>
              <c:tx>
                <c:rich>
                  <a:bodyPr wrap="none">
                    <a:spAutoFit/>
                  </a:bodyPr>
                  <a:lstStyle/>
                  <a:p>
                    <a:pPr>
                      <a:defRPr/>
                    </a:pPr>
                    <a:fld id="{4116C60A-955A-4BDA-9B52-4A395739EA7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C0A0-4D88-8791-B1E8AA69566B}"/>
                </c:ext>
              </c:extLst>
            </c:dLbl>
            <c:dLbl>
              <c:idx val="6"/>
              <c:tx>
                <c:rich>
                  <a:bodyPr wrap="none">
                    <a:spAutoFit/>
                  </a:bodyPr>
                  <a:lstStyle/>
                  <a:p>
                    <a:pPr>
                      <a:defRPr/>
                    </a:pPr>
                    <a:fld id="{B0AAD450-D2BB-4EA2-BA58-E7B823FDFEA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C0A0-4D88-8791-B1E8AA69566B}"/>
                </c:ext>
              </c:extLst>
            </c:dLbl>
            <c:dLbl>
              <c:idx val="7"/>
              <c:tx>
                <c:rich>
                  <a:bodyPr wrap="none">
                    <a:spAutoFit/>
                  </a:bodyPr>
                  <a:lstStyle/>
                  <a:p>
                    <a:pPr>
                      <a:defRPr/>
                    </a:pPr>
                    <a:fld id="{A70F99E2-096D-4E6B-BB16-DB635CEE2AB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C0A0-4D88-8791-B1E8AA69566B}"/>
                </c:ext>
              </c:extLst>
            </c:dLbl>
            <c:dLbl>
              <c:idx val="8"/>
              <c:tx>
                <c:rich>
                  <a:bodyPr wrap="none">
                    <a:spAutoFit/>
                  </a:bodyPr>
                  <a:lstStyle/>
                  <a:p>
                    <a:pPr>
                      <a:defRPr/>
                    </a:pPr>
                    <a:fld id="{E5ED8D5E-C2FB-4A3D-969A-1A56544B6F1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C0A0-4D88-8791-B1E8AA69566B}"/>
                </c:ext>
              </c:extLst>
            </c:dLbl>
            <c:dLbl>
              <c:idx val="9"/>
              <c:tx>
                <c:rich>
                  <a:bodyPr wrap="none">
                    <a:spAutoFit/>
                  </a:bodyPr>
                  <a:lstStyle/>
                  <a:p>
                    <a:pPr>
                      <a:defRPr/>
                    </a:pPr>
                    <a:fld id="{D8A6D286-19DC-4263-9ACC-DF2B8750EB2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C0A0-4D88-8791-B1E8AA69566B}"/>
                </c:ext>
              </c:extLst>
            </c:dLbl>
            <c:dLbl>
              <c:idx val="10"/>
              <c:tx>
                <c:rich>
                  <a:bodyPr wrap="none">
                    <a:spAutoFit/>
                  </a:bodyPr>
                  <a:lstStyle/>
                  <a:p>
                    <a:pPr>
                      <a:defRPr/>
                    </a:pPr>
                    <a:fld id="{01E0615C-5A21-4FA0-95A9-E1D8D19C7F8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C0A0-4D88-8791-B1E8AA69566B}"/>
                </c:ext>
              </c:extLst>
            </c:dLbl>
            <c:dLbl>
              <c:idx val="11"/>
              <c:tx>
                <c:rich>
                  <a:bodyPr wrap="none">
                    <a:spAutoFit/>
                  </a:bodyPr>
                  <a:lstStyle/>
                  <a:p>
                    <a:pPr>
                      <a:defRPr/>
                    </a:pPr>
                    <a:fld id="{6B25E4E7-5527-471A-9A90-217BF21160A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C0A0-4D88-8791-B1E8AA6956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Förpackningar i papper - 2024</c:v>
                </c:pt>
                <c:pt idx="1">
                  <c:v>Förpackningar i papper - 2025</c:v>
                </c:pt>
                <c:pt idx="2">
                  <c:v>Förpackningar i metall - 2024</c:v>
                </c:pt>
                <c:pt idx="3">
                  <c:v>Förpackningar i metall - 2025</c:v>
                </c:pt>
                <c:pt idx="4">
                  <c:v>Förpackningar i glas - 2024</c:v>
                </c:pt>
                <c:pt idx="5">
                  <c:v>Förpackningar i glas - 2025</c:v>
                </c:pt>
                <c:pt idx="6">
                  <c:v>Förpackningar i plast - 2024</c:v>
                </c:pt>
                <c:pt idx="7">
                  <c:v>Förpackningar i plast - 2025</c:v>
                </c:pt>
                <c:pt idx="8">
                  <c:v>Textilavfall - 2024</c:v>
                </c:pt>
                <c:pt idx="9">
                  <c:v>Textilavfall - 2025</c:v>
                </c:pt>
                <c:pt idx="10">
                  <c:v>Matavfall - 2024</c:v>
                </c:pt>
                <c:pt idx="11">
                  <c:v>Matavfall - 2025</c:v>
                </c:pt>
              </c:strCache>
            </c:strRef>
          </c:cat>
          <c:val>
            <c:numRef>
              <c:f>Sheet1!$B$2:$B$13</c:f>
              <c:numCache>
                <c:formatCode>0</c:formatCode>
                <c:ptCount val="12"/>
                <c:pt idx="0">
                  <c:v>51.0595358224016</c:v>
                </c:pt>
                <c:pt idx="1">
                  <c:v>52.329038652130798</c:v>
                </c:pt>
                <c:pt idx="2">
                  <c:v>62.917933130699097</c:v>
                </c:pt>
                <c:pt idx="3">
                  <c:v>60.865191146881301</c:v>
                </c:pt>
                <c:pt idx="4">
                  <c:v>69</c:v>
                </c:pt>
                <c:pt idx="5">
                  <c:v>68.931068931068907</c:v>
                </c:pt>
                <c:pt idx="6">
                  <c:v>50.857719475277499</c:v>
                </c:pt>
                <c:pt idx="7">
                  <c:v>51.451451451451398</c:v>
                </c:pt>
                <c:pt idx="8">
                  <c:v>23.109243697478998</c:v>
                </c:pt>
                <c:pt idx="9">
                  <c:v>32.606438213914799</c:v>
                </c:pt>
                <c:pt idx="10">
                  <c:v>46.713852376137503</c:v>
                </c:pt>
                <c:pt idx="11">
                  <c:v>46.653346653346603</c:v>
                </c:pt>
              </c:numCache>
            </c:numRef>
          </c:val>
          <c:extLst>
            <c:ext xmlns:c16="http://schemas.microsoft.com/office/drawing/2014/chart" uri="{C3380CC4-5D6E-409C-BE32-E72D297353CC}">
              <c16:uniqueId val="{0000000C-C0A0-4D88-8791-B1E8AA69566B}"/>
            </c:ext>
          </c:extLst>
        </c:ser>
        <c:ser>
          <c:idx val="1"/>
          <c:order val="1"/>
          <c:tx>
            <c:strRef>
              <c:f>Sheet1!$C$1</c:f>
              <c:strCache>
                <c:ptCount val="1"/>
                <c:pt idx="0">
                  <c:v>Stor del</c:v>
                </c:pt>
              </c:strCache>
            </c:strRef>
          </c:tx>
          <c:spPr>
            <a:solidFill>
              <a:srgbClr val="ACD5BC"/>
            </a:solidFill>
          </c:spPr>
          <c:invertIfNegative val="0"/>
          <c:dLbls>
            <c:dLbl>
              <c:idx val="0"/>
              <c:tx>
                <c:rich>
                  <a:bodyPr wrap="none">
                    <a:spAutoFit/>
                  </a:bodyPr>
                  <a:lstStyle/>
                  <a:p>
                    <a:pPr>
                      <a:defRPr/>
                    </a:pPr>
                    <a:fld id="{94A32387-9545-4A62-B795-97B21203E8D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C0A0-4D88-8791-B1E8AA69566B}"/>
                </c:ext>
              </c:extLst>
            </c:dLbl>
            <c:dLbl>
              <c:idx val="1"/>
              <c:tx>
                <c:rich>
                  <a:bodyPr wrap="none">
                    <a:spAutoFit/>
                  </a:bodyPr>
                  <a:lstStyle/>
                  <a:p>
                    <a:pPr>
                      <a:defRPr/>
                    </a:pPr>
                    <a:fld id="{2D065E80-122E-4FB1-B671-DDA01937B66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C0A0-4D88-8791-B1E8AA69566B}"/>
                </c:ext>
              </c:extLst>
            </c:dLbl>
            <c:dLbl>
              <c:idx val="2"/>
              <c:tx>
                <c:rich>
                  <a:bodyPr wrap="none">
                    <a:spAutoFit/>
                  </a:bodyPr>
                  <a:lstStyle/>
                  <a:p>
                    <a:pPr>
                      <a:defRPr/>
                    </a:pPr>
                    <a:fld id="{4F3E9B08-4B93-4A4C-A56D-BC8030D2D1C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C0A0-4D88-8791-B1E8AA69566B}"/>
                </c:ext>
              </c:extLst>
            </c:dLbl>
            <c:dLbl>
              <c:idx val="3"/>
              <c:tx>
                <c:rich>
                  <a:bodyPr wrap="none">
                    <a:spAutoFit/>
                  </a:bodyPr>
                  <a:lstStyle/>
                  <a:p>
                    <a:pPr>
                      <a:defRPr/>
                    </a:pPr>
                    <a:fld id="{FB6ED6AA-25D8-4C6A-863A-41C16EA21D9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C0A0-4D88-8791-B1E8AA69566B}"/>
                </c:ext>
              </c:extLst>
            </c:dLbl>
            <c:dLbl>
              <c:idx val="4"/>
              <c:tx>
                <c:rich>
                  <a:bodyPr wrap="none">
                    <a:spAutoFit/>
                  </a:bodyPr>
                  <a:lstStyle/>
                  <a:p>
                    <a:pPr>
                      <a:defRPr/>
                    </a:pPr>
                    <a:fld id="{64021C5D-7E58-4366-98B7-AF44EA7FAF6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C0A0-4D88-8791-B1E8AA69566B}"/>
                </c:ext>
              </c:extLst>
            </c:dLbl>
            <c:dLbl>
              <c:idx val="5"/>
              <c:tx>
                <c:rich>
                  <a:bodyPr wrap="none">
                    <a:spAutoFit/>
                  </a:bodyPr>
                  <a:lstStyle/>
                  <a:p>
                    <a:pPr>
                      <a:defRPr/>
                    </a:pPr>
                    <a:fld id="{3CFEE82E-A728-4FC4-9383-F1B1B00CC7E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C0A0-4D88-8791-B1E8AA69566B}"/>
                </c:ext>
              </c:extLst>
            </c:dLbl>
            <c:dLbl>
              <c:idx val="6"/>
              <c:tx>
                <c:rich>
                  <a:bodyPr wrap="none">
                    <a:spAutoFit/>
                  </a:bodyPr>
                  <a:lstStyle/>
                  <a:p>
                    <a:pPr>
                      <a:defRPr/>
                    </a:pPr>
                    <a:fld id="{8FC78554-BEE8-44FF-A057-19EC3941D52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3-C0A0-4D88-8791-B1E8AA69566B}"/>
                </c:ext>
              </c:extLst>
            </c:dLbl>
            <c:dLbl>
              <c:idx val="7"/>
              <c:tx>
                <c:rich>
                  <a:bodyPr wrap="none">
                    <a:spAutoFit/>
                  </a:bodyPr>
                  <a:lstStyle/>
                  <a:p>
                    <a:pPr>
                      <a:defRPr/>
                    </a:pPr>
                    <a:fld id="{1A023B80-97DB-45E9-824C-672D23D24CF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4-C0A0-4D88-8791-B1E8AA69566B}"/>
                </c:ext>
              </c:extLst>
            </c:dLbl>
            <c:dLbl>
              <c:idx val="8"/>
              <c:tx>
                <c:rich>
                  <a:bodyPr wrap="none">
                    <a:spAutoFit/>
                  </a:bodyPr>
                  <a:lstStyle/>
                  <a:p>
                    <a:pPr>
                      <a:defRPr/>
                    </a:pPr>
                    <a:fld id="{1829645E-0093-46C4-B29C-3891A58F528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C0A0-4D88-8791-B1E8AA69566B}"/>
                </c:ext>
              </c:extLst>
            </c:dLbl>
            <c:dLbl>
              <c:idx val="9"/>
              <c:tx>
                <c:rich>
                  <a:bodyPr wrap="none">
                    <a:spAutoFit/>
                  </a:bodyPr>
                  <a:lstStyle/>
                  <a:p>
                    <a:pPr>
                      <a:defRPr/>
                    </a:pPr>
                    <a:fld id="{8DE28A76-686B-43FE-872D-854280427D4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C0A0-4D88-8791-B1E8AA69566B}"/>
                </c:ext>
              </c:extLst>
            </c:dLbl>
            <c:dLbl>
              <c:idx val="10"/>
              <c:tx>
                <c:rich>
                  <a:bodyPr wrap="none">
                    <a:spAutoFit/>
                  </a:bodyPr>
                  <a:lstStyle/>
                  <a:p>
                    <a:pPr>
                      <a:defRPr/>
                    </a:pPr>
                    <a:fld id="{4D42FF7C-9E6B-4A30-B5C0-401BFE74444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C0A0-4D88-8791-B1E8AA69566B}"/>
                </c:ext>
              </c:extLst>
            </c:dLbl>
            <c:dLbl>
              <c:idx val="11"/>
              <c:tx>
                <c:rich>
                  <a:bodyPr wrap="none">
                    <a:spAutoFit/>
                  </a:bodyPr>
                  <a:lstStyle/>
                  <a:p>
                    <a:pPr>
                      <a:defRPr/>
                    </a:pPr>
                    <a:fld id="{E3F43D44-B559-49E6-B73D-09EC69E6229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8-C0A0-4D88-8791-B1E8AA6956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Förpackningar i papper - 2024</c:v>
                </c:pt>
                <c:pt idx="1">
                  <c:v>Förpackningar i papper - 2025</c:v>
                </c:pt>
                <c:pt idx="2">
                  <c:v>Förpackningar i metall - 2024</c:v>
                </c:pt>
                <c:pt idx="3">
                  <c:v>Förpackningar i metall - 2025</c:v>
                </c:pt>
                <c:pt idx="4">
                  <c:v>Förpackningar i glas - 2024</c:v>
                </c:pt>
                <c:pt idx="5">
                  <c:v>Förpackningar i glas - 2025</c:v>
                </c:pt>
                <c:pt idx="6">
                  <c:v>Förpackningar i plast - 2024</c:v>
                </c:pt>
                <c:pt idx="7">
                  <c:v>Förpackningar i plast - 2025</c:v>
                </c:pt>
                <c:pt idx="8">
                  <c:v>Textilavfall - 2024</c:v>
                </c:pt>
                <c:pt idx="9">
                  <c:v>Textilavfall - 2025</c:v>
                </c:pt>
                <c:pt idx="10">
                  <c:v>Matavfall - 2024</c:v>
                </c:pt>
                <c:pt idx="11">
                  <c:v>Matavfall - 2025</c:v>
                </c:pt>
              </c:strCache>
            </c:strRef>
          </c:cat>
          <c:val>
            <c:numRef>
              <c:f>Sheet1!$C$2:$C$13</c:f>
              <c:numCache>
                <c:formatCode>0</c:formatCode>
                <c:ptCount val="12"/>
                <c:pt idx="0">
                  <c:v>31.685166498486399</c:v>
                </c:pt>
                <c:pt idx="1">
                  <c:v>29.038652130822602</c:v>
                </c:pt>
                <c:pt idx="2">
                  <c:v>20.263424518743701</c:v>
                </c:pt>
                <c:pt idx="3">
                  <c:v>21.730382293762599</c:v>
                </c:pt>
                <c:pt idx="4">
                  <c:v>16.2</c:v>
                </c:pt>
                <c:pt idx="5">
                  <c:v>16.883116883116902</c:v>
                </c:pt>
                <c:pt idx="6">
                  <c:v>30.1715438950555</c:v>
                </c:pt>
                <c:pt idx="7">
                  <c:v>31.331331331331299</c:v>
                </c:pt>
                <c:pt idx="8">
                  <c:v>32.983193277310903</c:v>
                </c:pt>
                <c:pt idx="9">
                  <c:v>29.0758047767394</c:v>
                </c:pt>
                <c:pt idx="10">
                  <c:v>28.3114256825076</c:v>
                </c:pt>
                <c:pt idx="11">
                  <c:v>30.4695304695305</c:v>
                </c:pt>
              </c:numCache>
            </c:numRef>
          </c:val>
          <c:extLst>
            <c:ext xmlns:c16="http://schemas.microsoft.com/office/drawing/2014/chart" uri="{C3380CC4-5D6E-409C-BE32-E72D297353CC}">
              <c16:uniqueId val="{00000019-C0A0-4D88-8791-B1E8AA69566B}"/>
            </c:ext>
          </c:extLst>
        </c:ser>
        <c:ser>
          <c:idx val="2"/>
          <c:order val="2"/>
          <c:tx>
            <c:strRef>
              <c:f>Sheet1!$D$1</c:f>
              <c:strCache>
                <c:ptCount val="1"/>
                <c:pt idx="0">
                  <c:v>Hälften</c:v>
                </c:pt>
              </c:strCache>
            </c:strRef>
          </c:tx>
          <c:spPr>
            <a:solidFill>
              <a:srgbClr val="F3DDAA"/>
            </a:solidFill>
          </c:spPr>
          <c:invertIfNegative val="0"/>
          <c:dLbls>
            <c:dLbl>
              <c:idx val="0"/>
              <c:tx>
                <c:rich>
                  <a:bodyPr wrap="none">
                    <a:spAutoFit/>
                  </a:bodyPr>
                  <a:lstStyle/>
                  <a:p>
                    <a:pPr>
                      <a:defRPr/>
                    </a:pPr>
                    <a:fld id="{580EF83B-DC6A-4BB9-B445-D6C35E871E6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A-C0A0-4D88-8791-B1E8AA69566B}"/>
                </c:ext>
              </c:extLst>
            </c:dLbl>
            <c:dLbl>
              <c:idx val="1"/>
              <c:tx>
                <c:rich>
                  <a:bodyPr wrap="none">
                    <a:spAutoFit/>
                  </a:bodyPr>
                  <a:lstStyle/>
                  <a:p>
                    <a:pPr>
                      <a:defRPr/>
                    </a:pPr>
                    <a:fld id="{57A5AF94-5B43-4F68-BCED-412E7E9A5BB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B-C0A0-4D88-8791-B1E8AA69566B}"/>
                </c:ext>
              </c:extLst>
            </c:dLbl>
            <c:dLbl>
              <c:idx val="2"/>
              <c:tx>
                <c:rich>
                  <a:bodyPr wrap="none">
                    <a:spAutoFit/>
                  </a:bodyPr>
                  <a:lstStyle/>
                  <a:p>
                    <a:pPr>
                      <a:defRPr/>
                    </a:pPr>
                    <a:fld id="{66DC96CE-9F44-4F32-A53C-8D1386BE70F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C-C0A0-4D88-8791-B1E8AA69566B}"/>
                </c:ext>
              </c:extLst>
            </c:dLbl>
            <c:dLbl>
              <c:idx val="3"/>
              <c:tx>
                <c:rich>
                  <a:bodyPr wrap="none">
                    <a:spAutoFit/>
                  </a:bodyPr>
                  <a:lstStyle/>
                  <a:p>
                    <a:pPr>
                      <a:defRPr/>
                    </a:pPr>
                    <a:fld id="{030A94C6-3C84-4F11-B976-90CEF2F4B86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D-C0A0-4D88-8791-B1E8AA69566B}"/>
                </c:ext>
              </c:extLst>
            </c:dLbl>
            <c:dLbl>
              <c:idx val="4"/>
              <c:tx>
                <c:rich>
                  <a:bodyPr wrap="none">
                    <a:spAutoFit/>
                  </a:bodyPr>
                  <a:lstStyle/>
                  <a:p>
                    <a:pPr>
                      <a:defRPr/>
                    </a:pPr>
                    <a:fld id="{6D032C83-FE0F-49A4-9B0B-BFD562A51BB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E-C0A0-4D88-8791-B1E8AA69566B}"/>
                </c:ext>
              </c:extLst>
            </c:dLbl>
            <c:dLbl>
              <c:idx val="5"/>
              <c:tx>
                <c:rich>
                  <a:bodyPr wrap="none">
                    <a:spAutoFit/>
                  </a:bodyPr>
                  <a:lstStyle/>
                  <a:p>
                    <a:pPr>
                      <a:defRPr/>
                    </a:pPr>
                    <a:fld id="{AD318DFF-D554-4E07-BFF4-F85C5F327ED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F-C0A0-4D88-8791-B1E8AA69566B}"/>
                </c:ext>
              </c:extLst>
            </c:dLbl>
            <c:dLbl>
              <c:idx val="6"/>
              <c:tx>
                <c:rich>
                  <a:bodyPr wrap="none">
                    <a:spAutoFit/>
                  </a:bodyPr>
                  <a:lstStyle/>
                  <a:p>
                    <a:pPr>
                      <a:defRPr/>
                    </a:pPr>
                    <a:fld id="{9DB06912-DC08-4C15-B253-3CF5349E8E7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0-C0A0-4D88-8791-B1E8AA69566B}"/>
                </c:ext>
              </c:extLst>
            </c:dLbl>
            <c:dLbl>
              <c:idx val="7"/>
              <c:tx>
                <c:rich>
                  <a:bodyPr wrap="none">
                    <a:spAutoFit/>
                  </a:bodyPr>
                  <a:lstStyle/>
                  <a:p>
                    <a:pPr>
                      <a:defRPr/>
                    </a:pPr>
                    <a:fld id="{2A54B567-8177-4EDD-813F-80B1BAD4F64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1-C0A0-4D88-8791-B1E8AA69566B}"/>
                </c:ext>
              </c:extLst>
            </c:dLbl>
            <c:dLbl>
              <c:idx val="8"/>
              <c:tx>
                <c:rich>
                  <a:bodyPr wrap="none">
                    <a:spAutoFit/>
                  </a:bodyPr>
                  <a:lstStyle/>
                  <a:p>
                    <a:pPr>
                      <a:defRPr/>
                    </a:pPr>
                    <a:fld id="{B02DAD84-24C6-476C-B5C5-48347A8837F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2-C0A0-4D88-8791-B1E8AA69566B}"/>
                </c:ext>
              </c:extLst>
            </c:dLbl>
            <c:dLbl>
              <c:idx val="9"/>
              <c:tx>
                <c:rich>
                  <a:bodyPr wrap="none">
                    <a:spAutoFit/>
                  </a:bodyPr>
                  <a:lstStyle/>
                  <a:p>
                    <a:pPr>
                      <a:defRPr/>
                    </a:pPr>
                    <a:fld id="{98899AF6-4DBB-4AE4-AD06-7756DF775039}"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3-C0A0-4D88-8791-B1E8AA69566B}"/>
                </c:ext>
              </c:extLst>
            </c:dLbl>
            <c:dLbl>
              <c:idx val="10"/>
              <c:tx>
                <c:rich>
                  <a:bodyPr wrap="none">
                    <a:spAutoFit/>
                  </a:bodyPr>
                  <a:lstStyle/>
                  <a:p>
                    <a:pPr>
                      <a:defRPr/>
                    </a:pPr>
                    <a:fld id="{1D67A926-A0BB-4664-9CEA-CFFC8551A859}"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4-C0A0-4D88-8791-B1E8AA69566B}"/>
                </c:ext>
              </c:extLst>
            </c:dLbl>
            <c:dLbl>
              <c:idx val="11"/>
              <c:tx>
                <c:rich>
                  <a:bodyPr wrap="none">
                    <a:spAutoFit/>
                  </a:bodyPr>
                  <a:lstStyle/>
                  <a:p>
                    <a:pPr>
                      <a:defRPr/>
                    </a:pPr>
                    <a:fld id="{B3B933A8-DA1C-4558-813F-A9EAA9AE4DF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5-C0A0-4D88-8791-B1E8AA6956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Förpackningar i papper - 2024</c:v>
                </c:pt>
                <c:pt idx="1">
                  <c:v>Förpackningar i papper - 2025</c:v>
                </c:pt>
                <c:pt idx="2">
                  <c:v>Förpackningar i metall - 2024</c:v>
                </c:pt>
                <c:pt idx="3">
                  <c:v>Förpackningar i metall - 2025</c:v>
                </c:pt>
                <c:pt idx="4">
                  <c:v>Förpackningar i glas - 2024</c:v>
                </c:pt>
                <c:pt idx="5">
                  <c:v>Förpackningar i glas - 2025</c:v>
                </c:pt>
                <c:pt idx="6">
                  <c:v>Förpackningar i plast - 2024</c:v>
                </c:pt>
                <c:pt idx="7">
                  <c:v>Förpackningar i plast - 2025</c:v>
                </c:pt>
                <c:pt idx="8">
                  <c:v>Textilavfall - 2024</c:v>
                </c:pt>
                <c:pt idx="9">
                  <c:v>Textilavfall - 2025</c:v>
                </c:pt>
                <c:pt idx="10">
                  <c:v>Matavfall - 2024</c:v>
                </c:pt>
                <c:pt idx="11">
                  <c:v>Matavfall - 2025</c:v>
                </c:pt>
              </c:strCache>
            </c:strRef>
          </c:cat>
          <c:val>
            <c:numRef>
              <c:f>Sheet1!$D$2:$D$13</c:f>
              <c:numCache>
                <c:formatCode>0</c:formatCode>
                <c:ptCount val="12"/>
                <c:pt idx="0">
                  <c:v>11.2008072653885</c:v>
                </c:pt>
                <c:pt idx="1">
                  <c:v>8.6223984142715597</c:v>
                </c:pt>
                <c:pt idx="2">
                  <c:v>6.1803444782168198</c:v>
                </c:pt>
                <c:pt idx="3">
                  <c:v>6.2374245472837</c:v>
                </c:pt>
                <c:pt idx="4">
                  <c:v>5.5</c:v>
                </c:pt>
                <c:pt idx="5">
                  <c:v>5.2947052947052899</c:v>
                </c:pt>
                <c:pt idx="6">
                  <c:v>8.8799192734611498</c:v>
                </c:pt>
                <c:pt idx="7">
                  <c:v>8.1081081081080999</c:v>
                </c:pt>
                <c:pt idx="8">
                  <c:v>14.495798319327699</c:v>
                </c:pt>
                <c:pt idx="9">
                  <c:v>9.4496365524402908</c:v>
                </c:pt>
                <c:pt idx="10">
                  <c:v>9.7067745197168804</c:v>
                </c:pt>
                <c:pt idx="11">
                  <c:v>7.89210789210789</c:v>
                </c:pt>
              </c:numCache>
            </c:numRef>
          </c:val>
          <c:extLst>
            <c:ext xmlns:c16="http://schemas.microsoft.com/office/drawing/2014/chart" uri="{C3380CC4-5D6E-409C-BE32-E72D297353CC}">
              <c16:uniqueId val="{00000026-C0A0-4D88-8791-B1E8AA69566B}"/>
            </c:ext>
          </c:extLst>
        </c:ser>
        <c:ser>
          <c:idx val="3"/>
          <c:order val="3"/>
          <c:tx>
            <c:strRef>
              <c:f>Sheet1!$E$1</c:f>
              <c:strCache>
                <c:ptCount val="1"/>
                <c:pt idx="0">
                  <c:v>Mindre del</c:v>
                </c:pt>
              </c:strCache>
            </c:strRef>
          </c:tx>
          <c:spPr>
            <a:solidFill>
              <a:srgbClr val="DAA2A8"/>
            </a:solidFill>
          </c:spPr>
          <c:invertIfNegative val="0"/>
          <c:dLbls>
            <c:dLbl>
              <c:idx val="0"/>
              <c:tx>
                <c:rich>
                  <a:bodyPr wrap="none">
                    <a:spAutoFit/>
                  </a:bodyPr>
                  <a:lstStyle/>
                  <a:p>
                    <a:pPr>
                      <a:defRPr/>
                    </a:pPr>
                    <a:fld id="{DBE6C01A-895B-43D2-A4D6-CA4E6183057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7-C0A0-4D88-8791-B1E8AA69566B}"/>
                </c:ext>
              </c:extLst>
            </c:dLbl>
            <c:dLbl>
              <c:idx val="1"/>
              <c:tx>
                <c:rich>
                  <a:bodyPr wrap="none">
                    <a:spAutoFit/>
                  </a:bodyPr>
                  <a:lstStyle/>
                  <a:p>
                    <a:pPr>
                      <a:defRPr/>
                    </a:pPr>
                    <a:fld id="{01EE114B-FC58-478E-8C7B-919FF412776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8-C0A0-4D88-8791-B1E8AA69566B}"/>
                </c:ext>
              </c:extLst>
            </c:dLbl>
            <c:dLbl>
              <c:idx val="2"/>
              <c:tx>
                <c:rich>
                  <a:bodyPr wrap="none">
                    <a:spAutoFit/>
                  </a:bodyPr>
                  <a:lstStyle/>
                  <a:p>
                    <a:pPr>
                      <a:defRPr/>
                    </a:pPr>
                    <a:fld id="{E8E15162-AE57-40B4-B1AA-CBB0CB51E2A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9-C0A0-4D88-8791-B1E8AA69566B}"/>
                </c:ext>
              </c:extLst>
            </c:dLbl>
            <c:dLbl>
              <c:idx val="3"/>
              <c:tx>
                <c:rich>
                  <a:bodyPr wrap="none">
                    <a:spAutoFit/>
                  </a:bodyPr>
                  <a:lstStyle/>
                  <a:p>
                    <a:pPr>
                      <a:defRPr/>
                    </a:pPr>
                    <a:fld id="{1D876DAC-43ED-4615-9F12-CD8DC6AA83D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A-C0A0-4D88-8791-B1E8AA69566B}"/>
                </c:ext>
              </c:extLst>
            </c:dLbl>
            <c:dLbl>
              <c:idx val="4"/>
              <c:tx>
                <c:rich>
                  <a:bodyPr wrap="none">
                    <a:spAutoFit/>
                  </a:bodyPr>
                  <a:lstStyle/>
                  <a:p>
                    <a:pPr>
                      <a:defRPr/>
                    </a:pPr>
                    <a:fld id="{D87B944E-95B1-4248-B7B6-15F391A0CE3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B-C0A0-4D88-8791-B1E8AA69566B}"/>
                </c:ext>
              </c:extLst>
            </c:dLbl>
            <c:dLbl>
              <c:idx val="5"/>
              <c:tx>
                <c:rich>
                  <a:bodyPr wrap="none">
                    <a:spAutoFit/>
                  </a:bodyPr>
                  <a:lstStyle/>
                  <a:p>
                    <a:pPr>
                      <a:defRPr/>
                    </a:pPr>
                    <a:fld id="{745BDB69-6AA8-4479-B91A-A0F2FE13FF9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C-C0A0-4D88-8791-B1E8AA69566B}"/>
                </c:ext>
              </c:extLst>
            </c:dLbl>
            <c:dLbl>
              <c:idx val="6"/>
              <c:tx>
                <c:rich>
                  <a:bodyPr wrap="none">
                    <a:spAutoFit/>
                  </a:bodyPr>
                  <a:lstStyle/>
                  <a:p>
                    <a:pPr>
                      <a:defRPr/>
                    </a:pPr>
                    <a:fld id="{F6F87E14-8324-43CA-B316-08E0AD52E36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D-C0A0-4D88-8791-B1E8AA69566B}"/>
                </c:ext>
              </c:extLst>
            </c:dLbl>
            <c:dLbl>
              <c:idx val="7"/>
              <c:tx>
                <c:rich>
                  <a:bodyPr wrap="none">
                    <a:spAutoFit/>
                  </a:bodyPr>
                  <a:lstStyle/>
                  <a:p>
                    <a:pPr>
                      <a:defRPr/>
                    </a:pPr>
                    <a:fld id="{8A8C34BC-273A-4CA3-A669-42A6003B255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E-C0A0-4D88-8791-B1E8AA69566B}"/>
                </c:ext>
              </c:extLst>
            </c:dLbl>
            <c:dLbl>
              <c:idx val="8"/>
              <c:tx>
                <c:rich>
                  <a:bodyPr wrap="none">
                    <a:spAutoFit/>
                  </a:bodyPr>
                  <a:lstStyle/>
                  <a:p>
                    <a:pPr>
                      <a:defRPr/>
                    </a:pPr>
                    <a:fld id="{CBE35B02-3963-4D08-8B53-BB9A5BA7E23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F-C0A0-4D88-8791-B1E8AA69566B}"/>
                </c:ext>
              </c:extLst>
            </c:dLbl>
            <c:dLbl>
              <c:idx val="9"/>
              <c:tx>
                <c:rich>
                  <a:bodyPr wrap="none">
                    <a:spAutoFit/>
                  </a:bodyPr>
                  <a:lstStyle/>
                  <a:p>
                    <a:pPr>
                      <a:defRPr/>
                    </a:pPr>
                    <a:fld id="{2D4C0F6A-6A84-4C11-BE5B-C3623EC7323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0-C0A0-4D88-8791-B1E8AA69566B}"/>
                </c:ext>
              </c:extLst>
            </c:dLbl>
            <c:dLbl>
              <c:idx val="10"/>
              <c:tx>
                <c:rich>
                  <a:bodyPr wrap="none">
                    <a:spAutoFit/>
                  </a:bodyPr>
                  <a:lstStyle/>
                  <a:p>
                    <a:pPr>
                      <a:defRPr/>
                    </a:pPr>
                    <a:fld id="{F1C954D0-EB88-44BD-8AB2-186946BE98E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1-C0A0-4D88-8791-B1E8AA69566B}"/>
                </c:ext>
              </c:extLst>
            </c:dLbl>
            <c:dLbl>
              <c:idx val="11"/>
              <c:tx>
                <c:rich>
                  <a:bodyPr wrap="none">
                    <a:spAutoFit/>
                  </a:bodyPr>
                  <a:lstStyle/>
                  <a:p>
                    <a:pPr>
                      <a:defRPr/>
                    </a:pPr>
                    <a:fld id="{B12C1F4B-A22A-4DDE-851F-AD1CCC99E32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2-C0A0-4D88-8791-B1E8AA6956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Förpackningar i papper - 2024</c:v>
                </c:pt>
                <c:pt idx="1">
                  <c:v>Förpackningar i papper - 2025</c:v>
                </c:pt>
                <c:pt idx="2">
                  <c:v>Förpackningar i metall - 2024</c:v>
                </c:pt>
                <c:pt idx="3">
                  <c:v>Förpackningar i metall - 2025</c:v>
                </c:pt>
                <c:pt idx="4">
                  <c:v>Förpackningar i glas - 2024</c:v>
                </c:pt>
                <c:pt idx="5">
                  <c:v>Förpackningar i glas - 2025</c:v>
                </c:pt>
                <c:pt idx="6">
                  <c:v>Förpackningar i plast - 2024</c:v>
                </c:pt>
                <c:pt idx="7">
                  <c:v>Förpackningar i plast - 2025</c:v>
                </c:pt>
                <c:pt idx="8">
                  <c:v>Textilavfall - 2024</c:v>
                </c:pt>
                <c:pt idx="9">
                  <c:v>Textilavfall - 2025</c:v>
                </c:pt>
                <c:pt idx="10">
                  <c:v>Matavfall - 2024</c:v>
                </c:pt>
                <c:pt idx="11">
                  <c:v>Matavfall - 2025</c:v>
                </c:pt>
              </c:strCache>
            </c:strRef>
          </c:cat>
          <c:val>
            <c:numRef>
              <c:f>Sheet1!$E$2:$E$13</c:f>
              <c:numCache>
                <c:formatCode>0</c:formatCode>
                <c:ptCount val="12"/>
                <c:pt idx="0">
                  <c:v>4.6417759838546901</c:v>
                </c:pt>
                <c:pt idx="1">
                  <c:v>7.6313181367690799</c:v>
                </c:pt>
                <c:pt idx="2">
                  <c:v>7.7001013171225896</c:v>
                </c:pt>
                <c:pt idx="3">
                  <c:v>7.5452716297786697</c:v>
                </c:pt>
                <c:pt idx="4">
                  <c:v>6.5</c:v>
                </c:pt>
                <c:pt idx="5">
                  <c:v>7.0929070929070903</c:v>
                </c:pt>
                <c:pt idx="6">
                  <c:v>8.2744702320888006</c:v>
                </c:pt>
                <c:pt idx="7">
                  <c:v>6.4064064064063997</c:v>
                </c:pt>
                <c:pt idx="8">
                  <c:v>17.752100840336102</c:v>
                </c:pt>
                <c:pt idx="9">
                  <c:v>18.380062305296001</c:v>
                </c:pt>
                <c:pt idx="10">
                  <c:v>8.2912032355914995</c:v>
                </c:pt>
                <c:pt idx="11">
                  <c:v>10.589410589410599</c:v>
                </c:pt>
              </c:numCache>
            </c:numRef>
          </c:val>
          <c:extLst>
            <c:ext xmlns:c16="http://schemas.microsoft.com/office/drawing/2014/chart" uri="{C3380CC4-5D6E-409C-BE32-E72D297353CC}">
              <c16:uniqueId val="{00000033-C0A0-4D88-8791-B1E8AA69566B}"/>
            </c:ext>
          </c:extLst>
        </c:ser>
        <c:ser>
          <c:idx val="4"/>
          <c:order val="4"/>
          <c:tx>
            <c:strRef>
              <c:f>Sheet1!$F$1</c:f>
              <c:strCache>
                <c:ptCount val="1"/>
                <c:pt idx="0">
                  <c:v>Inget</c:v>
                </c:pt>
              </c:strCache>
            </c:strRef>
          </c:tx>
          <c:spPr>
            <a:solidFill>
              <a:srgbClr val="C1646E"/>
            </a:solidFill>
          </c:spPr>
          <c:invertIfNegative val="0"/>
          <c:dLbls>
            <c:dLbl>
              <c:idx val="0"/>
              <c:tx>
                <c:rich>
                  <a:bodyPr wrap="none">
                    <a:spAutoFit/>
                  </a:bodyPr>
                  <a:lstStyle/>
                  <a:p>
                    <a:pPr>
                      <a:defRPr/>
                    </a:pPr>
                    <a:fld id="{674A2575-6ACC-4409-96BD-E94D5ACFADA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4-C0A0-4D88-8791-B1E8AA69566B}"/>
                </c:ext>
              </c:extLst>
            </c:dLbl>
            <c:dLbl>
              <c:idx val="1"/>
              <c:tx>
                <c:rich>
                  <a:bodyPr wrap="none">
                    <a:spAutoFit/>
                  </a:bodyPr>
                  <a:lstStyle/>
                  <a:p>
                    <a:pPr>
                      <a:defRPr/>
                    </a:pPr>
                    <a:fld id="{47C51F45-0BEC-4331-B4B4-03B607964A59}"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5-C0A0-4D88-8791-B1E8AA69566B}"/>
                </c:ext>
              </c:extLst>
            </c:dLbl>
            <c:dLbl>
              <c:idx val="2"/>
              <c:tx>
                <c:rich>
                  <a:bodyPr wrap="none">
                    <a:spAutoFit/>
                  </a:bodyPr>
                  <a:lstStyle/>
                  <a:p>
                    <a:pPr>
                      <a:defRPr/>
                    </a:pPr>
                    <a:fld id="{7968D838-5D90-483A-A79D-0801CAE4D30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6-C0A0-4D88-8791-B1E8AA69566B}"/>
                </c:ext>
              </c:extLst>
            </c:dLbl>
            <c:dLbl>
              <c:idx val="3"/>
              <c:tx>
                <c:rich>
                  <a:bodyPr wrap="none">
                    <a:spAutoFit/>
                  </a:bodyPr>
                  <a:lstStyle/>
                  <a:p>
                    <a:pPr>
                      <a:defRPr/>
                    </a:pPr>
                    <a:fld id="{A5AD8F66-7673-4F32-B0BF-4D8AA4C5041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7-C0A0-4D88-8791-B1E8AA69566B}"/>
                </c:ext>
              </c:extLst>
            </c:dLbl>
            <c:dLbl>
              <c:idx val="4"/>
              <c:tx>
                <c:rich>
                  <a:bodyPr wrap="none">
                    <a:spAutoFit/>
                  </a:bodyPr>
                  <a:lstStyle/>
                  <a:p>
                    <a:pPr>
                      <a:defRPr/>
                    </a:pPr>
                    <a:fld id="{CA789105-415D-431D-8EBB-5C9A3683820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8-C0A0-4D88-8791-B1E8AA69566B}"/>
                </c:ext>
              </c:extLst>
            </c:dLbl>
            <c:dLbl>
              <c:idx val="5"/>
              <c:tx>
                <c:rich>
                  <a:bodyPr wrap="none">
                    <a:spAutoFit/>
                  </a:bodyPr>
                  <a:lstStyle/>
                  <a:p>
                    <a:pPr>
                      <a:defRPr/>
                    </a:pPr>
                    <a:fld id="{6101EF7E-7544-457E-AA4E-DA2F47107A7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9-C0A0-4D88-8791-B1E8AA69566B}"/>
                </c:ext>
              </c:extLst>
            </c:dLbl>
            <c:dLbl>
              <c:idx val="6"/>
              <c:tx>
                <c:rich>
                  <a:bodyPr wrap="none">
                    <a:spAutoFit/>
                  </a:bodyPr>
                  <a:lstStyle/>
                  <a:p>
                    <a:pPr>
                      <a:defRPr/>
                    </a:pPr>
                    <a:fld id="{0286736B-A64A-42CE-9514-BC07B3FE9C8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A-C0A0-4D88-8791-B1E8AA69566B}"/>
                </c:ext>
              </c:extLst>
            </c:dLbl>
            <c:dLbl>
              <c:idx val="7"/>
              <c:tx>
                <c:rich>
                  <a:bodyPr wrap="none">
                    <a:spAutoFit/>
                  </a:bodyPr>
                  <a:lstStyle/>
                  <a:p>
                    <a:pPr>
                      <a:defRPr/>
                    </a:pPr>
                    <a:fld id="{FEE1540B-E85E-48BF-A52A-11E8CA1DFD5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B-C0A0-4D88-8791-B1E8AA69566B}"/>
                </c:ext>
              </c:extLst>
            </c:dLbl>
            <c:dLbl>
              <c:idx val="8"/>
              <c:tx>
                <c:rich>
                  <a:bodyPr wrap="none">
                    <a:spAutoFit/>
                  </a:bodyPr>
                  <a:lstStyle/>
                  <a:p>
                    <a:pPr>
                      <a:defRPr/>
                    </a:pPr>
                    <a:fld id="{2489B232-8299-4916-A9A0-0B119E45188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C-C0A0-4D88-8791-B1E8AA69566B}"/>
                </c:ext>
              </c:extLst>
            </c:dLbl>
            <c:dLbl>
              <c:idx val="9"/>
              <c:tx>
                <c:rich>
                  <a:bodyPr wrap="none">
                    <a:spAutoFit/>
                  </a:bodyPr>
                  <a:lstStyle/>
                  <a:p>
                    <a:pPr>
                      <a:defRPr/>
                    </a:pPr>
                    <a:fld id="{75C4C297-A8E7-4CE7-84B5-871F42CE1AD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D-C0A0-4D88-8791-B1E8AA69566B}"/>
                </c:ext>
              </c:extLst>
            </c:dLbl>
            <c:dLbl>
              <c:idx val="10"/>
              <c:tx>
                <c:rich>
                  <a:bodyPr wrap="none">
                    <a:spAutoFit/>
                  </a:bodyPr>
                  <a:lstStyle/>
                  <a:p>
                    <a:pPr>
                      <a:defRPr/>
                    </a:pPr>
                    <a:fld id="{8DD43151-2A3B-4024-8F1C-EC786E0BB65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E-C0A0-4D88-8791-B1E8AA69566B}"/>
                </c:ext>
              </c:extLst>
            </c:dLbl>
            <c:dLbl>
              <c:idx val="11"/>
              <c:tx>
                <c:rich>
                  <a:bodyPr wrap="none">
                    <a:spAutoFit/>
                  </a:bodyPr>
                  <a:lstStyle/>
                  <a:p>
                    <a:pPr>
                      <a:defRPr/>
                    </a:pPr>
                    <a:fld id="{C8E99475-58FD-4D20-B9EC-98230A60DE2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F-C0A0-4D88-8791-B1E8AA6956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Förpackningar i papper - 2024</c:v>
                </c:pt>
                <c:pt idx="1">
                  <c:v>Förpackningar i papper - 2025</c:v>
                </c:pt>
                <c:pt idx="2">
                  <c:v>Förpackningar i metall - 2024</c:v>
                </c:pt>
                <c:pt idx="3">
                  <c:v>Förpackningar i metall - 2025</c:v>
                </c:pt>
                <c:pt idx="4">
                  <c:v>Förpackningar i glas - 2024</c:v>
                </c:pt>
                <c:pt idx="5">
                  <c:v>Förpackningar i glas - 2025</c:v>
                </c:pt>
                <c:pt idx="6">
                  <c:v>Förpackningar i plast - 2024</c:v>
                </c:pt>
                <c:pt idx="7">
                  <c:v>Förpackningar i plast - 2025</c:v>
                </c:pt>
                <c:pt idx="8">
                  <c:v>Textilavfall - 2024</c:v>
                </c:pt>
                <c:pt idx="9">
                  <c:v>Textilavfall - 2025</c:v>
                </c:pt>
                <c:pt idx="10">
                  <c:v>Matavfall - 2024</c:v>
                </c:pt>
                <c:pt idx="11">
                  <c:v>Matavfall - 2025</c:v>
                </c:pt>
              </c:strCache>
            </c:strRef>
          </c:cat>
          <c:val>
            <c:numRef>
              <c:f>Sheet1!$F$2:$F$13</c:f>
              <c:numCache>
                <c:formatCode>0</c:formatCode>
                <c:ptCount val="12"/>
                <c:pt idx="0">
                  <c:v>1.4127144298688199</c:v>
                </c:pt>
                <c:pt idx="1">
                  <c:v>1.9821605550049599</c:v>
                </c:pt>
                <c:pt idx="2">
                  <c:v>2.93819655521783</c:v>
                </c:pt>
                <c:pt idx="3">
                  <c:v>3.6217303822937601</c:v>
                </c:pt>
                <c:pt idx="4">
                  <c:v>1.6</c:v>
                </c:pt>
                <c:pt idx="5">
                  <c:v>1.7982017982017999</c:v>
                </c:pt>
                <c:pt idx="6">
                  <c:v>1.8163471241170499</c:v>
                </c:pt>
                <c:pt idx="7">
                  <c:v>2.7027027027027</c:v>
                </c:pt>
                <c:pt idx="8">
                  <c:v>11.6596638655462</c:v>
                </c:pt>
                <c:pt idx="9">
                  <c:v>10.488058151609501</c:v>
                </c:pt>
                <c:pt idx="10">
                  <c:v>6.9767441860465098</c:v>
                </c:pt>
                <c:pt idx="11">
                  <c:v>4.3956043956043898</c:v>
                </c:pt>
              </c:numCache>
            </c:numRef>
          </c:val>
          <c:extLst>
            <c:ext xmlns:c16="http://schemas.microsoft.com/office/drawing/2014/chart" uri="{C3380CC4-5D6E-409C-BE32-E72D297353CC}">
              <c16:uniqueId val="{00000040-C0A0-4D88-8791-B1E8AA69566B}"/>
            </c:ext>
          </c:extLst>
        </c:ser>
        <c:dLbls>
          <c:showLegendKey val="0"/>
          <c:showVal val="0"/>
          <c:showCatName val="0"/>
          <c:showSerName val="0"/>
          <c:showPercent val="0"/>
          <c:showBubbleSize val="0"/>
        </c:dLbls>
        <c:gapWidth val="25"/>
        <c:overlap val="100"/>
        <c:axId val="488862889"/>
        <c:axId val="1308421082"/>
      </c:barChart>
      <c:catAx>
        <c:axId val="48886288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308421082"/>
        <c:crosses val="autoZero"/>
        <c:auto val="0"/>
        <c:lblAlgn val="ctr"/>
        <c:lblOffset val="100"/>
        <c:noMultiLvlLbl val="0"/>
      </c:catAx>
      <c:valAx>
        <c:axId val="1308421082"/>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488862889"/>
        <c:crosses val="autoZero"/>
        <c:crossBetween val="between"/>
        <c:majorUnit val="0.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I vilken utsträckning känner du till fördelarna/klimatvinsterna med återvinning av:</a:t>
            </a:r>
          </a:p>
        </c:rich>
      </c:tx>
      <c:overlay val="0"/>
    </c:title>
    <c:autoTitleDeleted val="0"/>
    <c:plotArea>
      <c:layout/>
      <c:barChart>
        <c:barDir val="bar"/>
        <c:grouping val="percentStacked"/>
        <c:varyColors val="0"/>
        <c:ser>
          <c:idx val="0"/>
          <c:order val="0"/>
          <c:tx>
            <c:strRef>
              <c:f>Sheet1!$B$1</c:f>
              <c:strCache>
                <c:ptCount val="1"/>
                <c:pt idx="0">
                  <c:v>Mycket stor utsträckning</c:v>
                </c:pt>
              </c:strCache>
            </c:strRef>
          </c:tx>
          <c:spPr>
            <a:solidFill>
              <a:srgbClr val="75B990"/>
            </a:solidFill>
          </c:spPr>
          <c:invertIfNegative val="0"/>
          <c:dLbls>
            <c:dLbl>
              <c:idx val="0"/>
              <c:tx>
                <c:rich>
                  <a:bodyPr wrap="none">
                    <a:spAutoFit/>
                  </a:bodyPr>
                  <a:lstStyle/>
                  <a:p>
                    <a:pPr>
                      <a:defRPr/>
                    </a:pPr>
                    <a:fld id="{CCD33CF5-7FA0-4451-8B69-878368601B0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A9C8-4E77-953C-60FEE1B0E3F4}"/>
                </c:ext>
              </c:extLst>
            </c:dLbl>
            <c:dLbl>
              <c:idx val="1"/>
              <c:tx>
                <c:rich>
                  <a:bodyPr wrap="none">
                    <a:spAutoFit/>
                  </a:bodyPr>
                  <a:lstStyle/>
                  <a:p>
                    <a:pPr>
                      <a:defRPr/>
                    </a:pPr>
                    <a:fld id="{98A7353C-A5D3-4081-A080-72EE13E2EF2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A9C8-4E77-953C-60FEE1B0E3F4}"/>
                </c:ext>
              </c:extLst>
            </c:dLbl>
            <c:dLbl>
              <c:idx val="2"/>
              <c:tx>
                <c:rich>
                  <a:bodyPr wrap="none">
                    <a:spAutoFit/>
                  </a:bodyPr>
                  <a:lstStyle/>
                  <a:p>
                    <a:pPr>
                      <a:defRPr/>
                    </a:pPr>
                    <a:fld id="{5F0FC2B2-30F4-401D-9ECC-44EF086C100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A9C8-4E77-953C-60FEE1B0E3F4}"/>
                </c:ext>
              </c:extLst>
            </c:dLbl>
            <c:dLbl>
              <c:idx val="3"/>
              <c:tx>
                <c:rich>
                  <a:bodyPr wrap="none">
                    <a:spAutoFit/>
                  </a:bodyPr>
                  <a:lstStyle/>
                  <a:p>
                    <a:pPr>
                      <a:defRPr/>
                    </a:pPr>
                    <a:fld id="{45621DFC-3104-47E3-87C0-45F0B699E3E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A9C8-4E77-953C-60FEE1B0E3F4}"/>
                </c:ext>
              </c:extLst>
            </c:dLbl>
            <c:dLbl>
              <c:idx val="4"/>
              <c:tx>
                <c:rich>
                  <a:bodyPr wrap="none">
                    <a:spAutoFit/>
                  </a:bodyPr>
                  <a:lstStyle/>
                  <a:p>
                    <a:pPr>
                      <a:defRPr/>
                    </a:pPr>
                    <a:fld id="{ED529B9C-5C52-4103-ABFC-FBA56624005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A9C8-4E77-953C-60FEE1B0E3F4}"/>
                </c:ext>
              </c:extLst>
            </c:dLbl>
            <c:dLbl>
              <c:idx val="5"/>
              <c:tx>
                <c:rich>
                  <a:bodyPr wrap="none">
                    <a:spAutoFit/>
                  </a:bodyPr>
                  <a:lstStyle/>
                  <a:p>
                    <a:pPr>
                      <a:defRPr/>
                    </a:pPr>
                    <a:fld id="{B1B2468C-9422-450A-BD14-EF156EB5172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A9C8-4E77-953C-60FEE1B0E3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Textilavfall - 2024</c:v>
                </c:pt>
                <c:pt idx="1">
                  <c:v>Textilavfall - 2025</c:v>
                </c:pt>
                <c:pt idx="2">
                  <c:v>Förpackning - 2024</c:v>
                </c:pt>
                <c:pt idx="3">
                  <c:v>Förpackning - 2025</c:v>
                </c:pt>
                <c:pt idx="4">
                  <c:v>Matavfall - 2024</c:v>
                </c:pt>
                <c:pt idx="5">
                  <c:v>Matavfall - 2025</c:v>
                </c:pt>
              </c:strCache>
            </c:strRef>
          </c:cat>
          <c:val>
            <c:numRef>
              <c:f>Sheet1!$B$2:$B$7</c:f>
              <c:numCache>
                <c:formatCode>0</c:formatCode>
                <c:ptCount val="6"/>
                <c:pt idx="0">
                  <c:v>17.792068595927098</c:v>
                </c:pt>
                <c:pt idx="1">
                  <c:v>19.772256728778402</c:v>
                </c:pt>
                <c:pt idx="2">
                  <c:v>24.974093264248701</c:v>
                </c:pt>
                <c:pt idx="3">
                  <c:v>26.326530612244898</c:v>
                </c:pt>
                <c:pt idx="4">
                  <c:v>25.337487019729998</c:v>
                </c:pt>
                <c:pt idx="5">
                  <c:v>23.8193018480493</c:v>
                </c:pt>
              </c:numCache>
            </c:numRef>
          </c:val>
          <c:extLst>
            <c:ext xmlns:c16="http://schemas.microsoft.com/office/drawing/2014/chart" uri="{C3380CC4-5D6E-409C-BE32-E72D297353CC}">
              <c16:uniqueId val="{00000006-A9C8-4E77-953C-60FEE1B0E3F4}"/>
            </c:ext>
          </c:extLst>
        </c:ser>
        <c:ser>
          <c:idx val="1"/>
          <c:order val="1"/>
          <c:tx>
            <c:strRef>
              <c:f>Sheet1!$C$1</c:f>
              <c:strCache>
                <c:ptCount val="1"/>
                <c:pt idx="0">
                  <c:v>Ganska stor utsträckning</c:v>
                </c:pt>
              </c:strCache>
            </c:strRef>
          </c:tx>
          <c:spPr>
            <a:solidFill>
              <a:srgbClr val="ACD5BC"/>
            </a:solidFill>
          </c:spPr>
          <c:invertIfNegative val="0"/>
          <c:dLbls>
            <c:dLbl>
              <c:idx val="0"/>
              <c:tx>
                <c:rich>
                  <a:bodyPr wrap="none">
                    <a:spAutoFit/>
                  </a:bodyPr>
                  <a:lstStyle/>
                  <a:p>
                    <a:pPr>
                      <a:defRPr/>
                    </a:pPr>
                    <a:fld id="{E1C97B4E-3168-444D-856A-276981DA7F0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A9C8-4E77-953C-60FEE1B0E3F4}"/>
                </c:ext>
              </c:extLst>
            </c:dLbl>
            <c:dLbl>
              <c:idx val="1"/>
              <c:tx>
                <c:rich>
                  <a:bodyPr wrap="none">
                    <a:spAutoFit/>
                  </a:bodyPr>
                  <a:lstStyle/>
                  <a:p>
                    <a:pPr>
                      <a:defRPr/>
                    </a:pPr>
                    <a:fld id="{7C7A6850-7B0F-436B-BED3-EFBD2A43F09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A9C8-4E77-953C-60FEE1B0E3F4}"/>
                </c:ext>
              </c:extLst>
            </c:dLbl>
            <c:dLbl>
              <c:idx val="2"/>
              <c:tx>
                <c:rich>
                  <a:bodyPr wrap="none">
                    <a:spAutoFit/>
                  </a:bodyPr>
                  <a:lstStyle/>
                  <a:p>
                    <a:pPr>
                      <a:defRPr/>
                    </a:pPr>
                    <a:fld id="{27DA3121-EE85-4EE8-B6D2-9EEC6616876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A9C8-4E77-953C-60FEE1B0E3F4}"/>
                </c:ext>
              </c:extLst>
            </c:dLbl>
            <c:dLbl>
              <c:idx val="3"/>
              <c:tx>
                <c:rich>
                  <a:bodyPr wrap="none">
                    <a:spAutoFit/>
                  </a:bodyPr>
                  <a:lstStyle/>
                  <a:p>
                    <a:pPr>
                      <a:defRPr/>
                    </a:pPr>
                    <a:fld id="{782CCEDF-D53B-498B-B743-551FE248E15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A9C8-4E77-953C-60FEE1B0E3F4}"/>
                </c:ext>
              </c:extLst>
            </c:dLbl>
            <c:dLbl>
              <c:idx val="4"/>
              <c:tx>
                <c:rich>
                  <a:bodyPr wrap="none">
                    <a:spAutoFit/>
                  </a:bodyPr>
                  <a:lstStyle/>
                  <a:p>
                    <a:pPr>
                      <a:defRPr/>
                    </a:pPr>
                    <a:fld id="{75752E24-F759-42FE-86BF-163132A0B8B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A9C8-4E77-953C-60FEE1B0E3F4}"/>
                </c:ext>
              </c:extLst>
            </c:dLbl>
            <c:dLbl>
              <c:idx val="5"/>
              <c:tx>
                <c:rich>
                  <a:bodyPr wrap="none">
                    <a:spAutoFit/>
                  </a:bodyPr>
                  <a:lstStyle/>
                  <a:p>
                    <a:pPr>
                      <a:defRPr/>
                    </a:pPr>
                    <a:fld id="{B3CBB33D-18B2-46A7-A479-88640A2737C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A9C8-4E77-953C-60FEE1B0E3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Textilavfall - 2024</c:v>
                </c:pt>
                <c:pt idx="1">
                  <c:v>Textilavfall - 2025</c:v>
                </c:pt>
                <c:pt idx="2">
                  <c:v>Förpackning - 2024</c:v>
                </c:pt>
                <c:pt idx="3">
                  <c:v>Förpackning - 2025</c:v>
                </c:pt>
                <c:pt idx="4">
                  <c:v>Matavfall - 2024</c:v>
                </c:pt>
                <c:pt idx="5">
                  <c:v>Matavfall - 2025</c:v>
                </c:pt>
              </c:strCache>
            </c:strRef>
          </c:cat>
          <c:val>
            <c:numRef>
              <c:f>Sheet1!$C$2:$C$7</c:f>
              <c:numCache>
                <c:formatCode>0</c:formatCode>
                <c:ptCount val="6"/>
                <c:pt idx="0">
                  <c:v>33.3333333333333</c:v>
                </c:pt>
                <c:pt idx="1">
                  <c:v>34.057971014492701</c:v>
                </c:pt>
                <c:pt idx="2">
                  <c:v>45.1813471502591</c:v>
                </c:pt>
                <c:pt idx="3">
                  <c:v>42.346938775510203</c:v>
                </c:pt>
                <c:pt idx="4">
                  <c:v>39.252336448598101</c:v>
                </c:pt>
                <c:pt idx="5">
                  <c:v>40.246406570841899</c:v>
                </c:pt>
              </c:numCache>
            </c:numRef>
          </c:val>
          <c:extLst>
            <c:ext xmlns:c16="http://schemas.microsoft.com/office/drawing/2014/chart" uri="{C3380CC4-5D6E-409C-BE32-E72D297353CC}">
              <c16:uniqueId val="{0000000D-A9C8-4E77-953C-60FEE1B0E3F4}"/>
            </c:ext>
          </c:extLst>
        </c:ser>
        <c:ser>
          <c:idx val="2"/>
          <c:order val="2"/>
          <c:tx>
            <c:strRef>
              <c:f>Sheet1!$D$1</c:f>
              <c:strCache>
                <c:ptCount val="1"/>
                <c:pt idx="0">
                  <c:v>Varken eller</c:v>
                </c:pt>
              </c:strCache>
            </c:strRef>
          </c:tx>
          <c:spPr>
            <a:solidFill>
              <a:srgbClr val="F3DDAA"/>
            </a:solidFill>
          </c:spPr>
          <c:invertIfNegative val="0"/>
          <c:dLbls>
            <c:dLbl>
              <c:idx val="0"/>
              <c:tx>
                <c:rich>
                  <a:bodyPr wrap="none">
                    <a:spAutoFit/>
                  </a:bodyPr>
                  <a:lstStyle/>
                  <a:p>
                    <a:pPr>
                      <a:defRPr/>
                    </a:pPr>
                    <a:fld id="{4B9CC3D7-6D25-4EB2-8A08-F35AAB46425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A9C8-4E77-953C-60FEE1B0E3F4}"/>
                </c:ext>
              </c:extLst>
            </c:dLbl>
            <c:dLbl>
              <c:idx val="1"/>
              <c:tx>
                <c:rich>
                  <a:bodyPr wrap="none">
                    <a:spAutoFit/>
                  </a:bodyPr>
                  <a:lstStyle/>
                  <a:p>
                    <a:pPr>
                      <a:defRPr/>
                    </a:pPr>
                    <a:fld id="{09F40C8A-ABD6-447A-8876-75C8695C157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A9C8-4E77-953C-60FEE1B0E3F4}"/>
                </c:ext>
              </c:extLst>
            </c:dLbl>
            <c:dLbl>
              <c:idx val="2"/>
              <c:tx>
                <c:rich>
                  <a:bodyPr wrap="none">
                    <a:spAutoFit/>
                  </a:bodyPr>
                  <a:lstStyle/>
                  <a:p>
                    <a:pPr>
                      <a:defRPr/>
                    </a:pPr>
                    <a:fld id="{ED71F47C-0A7F-43C3-A738-B858754B50A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A9C8-4E77-953C-60FEE1B0E3F4}"/>
                </c:ext>
              </c:extLst>
            </c:dLbl>
            <c:dLbl>
              <c:idx val="3"/>
              <c:tx>
                <c:rich>
                  <a:bodyPr wrap="none">
                    <a:spAutoFit/>
                  </a:bodyPr>
                  <a:lstStyle/>
                  <a:p>
                    <a:pPr>
                      <a:defRPr/>
                    </a:pPr>
                    <a:fld id="{99E72A36-022F-438F-ADF5-8E7601DCF12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A9C8-4E77-953C-60FEE1B0E3F4}"/>
                </c:ext>
              </c:extLst>
            </c:dLbl>
            <c:dLbl>
              <c:idx val="4"/>
              <c:tx>
                <c:rich>
                  <a:bodyPr wrap="none">
                    <a:spAutoFit/>
                  </a:bodyPr>
                  <a:lstStyle/>
                  <a:p>
                    <a:pPr>
                      <a:defRPr/>
                    </a:pPr>
                    <a:fld id="{2D826118-5A81-4E3A-8ACF-C9757DD8907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A9C8-4E77-953C-60FEE1B0E3F4}"/>
                </c:ext>
              </c:extLst>
            </c:dLbl>
            <c:dLbl>
              <c:idx val="5"/>
              <c:tx>
                <c:rich>
                  <a:bodyPr wrap="none">
                    <a:spAutoFit/>
                  </a:bodyPr>
                  <a:lstStyle/>
                  <a:p>
                    <a:pPr>
                      <a:defRPr/>
                    </a:pPr>
                    <a:fld id="{1386888F-D156-4A4F-A5DE-83D148509E2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3-A9C8-4E77-953C-60FEE1B0E3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Textilavfall - 2024</c:v>
                </c:pt>
                <c:pt idx="1">
                  <c:v>Textilavfall - 2025</c:v>
                </c:pt>
                <c:pt idx="2">
                  <c:v>Förpackning - 2024</c:v>
                </c:pt>
                <c:pt idx="3">
                  <c:v>Förpackning - 2025</c:v>
                </c:pt>
                <c:pt idx="4">
                  <c:v>Matavfall - 2024</c:v>
                </c:pt>
                <c:pt idx="5">
                  <c:v>Matavfall - 2025</c:v>
                </c:pt>
              </c:strCache>
            </c:strRef>
          </c:cat>
          <c:val>
            <c:numRef>
              <c:f>Sheet1!$D$2:$D$7</c:f>
              <c:numCache>
                <c:formatCode>0</c:formatCode>
                <c:ptCount val="6"/>
                <c:pt idx="0">
                  <c:v>27.3311897106109</c:v>
                </c:pt>
                <c:pt idx="1">
                  <c:v>27.225672877846801</c:v>
                </c:pt>
                <c:pt idx="2">
                  <c:v>18.134715025906701</c:v>
                </c:pt>
                <c:pt idx="3">
                  <c:v>18.775510204081598</c:v>
                </c:pt>
                <c:pt idx="4">
                  <c:v>18.691588785046701</c:v>
                </c:pt>
                <c:pt idx="5">
                  <c:v>21.457905544147899</c:v>
                </c:pt>
              </c:numCache>
            </c:numRef>
          </c:val>
          <c:extLst>
            <c:ext xmlns:c16="http://schemas.microsoft.com/office/drawing/2014/chart" uri="{C3380CC4-5D6E-409C-BE32-E72D297353CC}">
              <c16:uniqueId val="{00000014-A9C8-4E77-953C-60FEE1B0E3F4}"/>
            </c:ext>
          </c:extLst>
        </c:ser>
        <c:ser>
          <c:idx val="3"/>
          <c:order val="3"/>
          <c:tx>
            <c:strRef>
              <c:f>Sheet1!$E$1</c:f>
              <c:strCache>
                <c:ptCount val="1"/>
                <c:pt idx="0">
                  <c:v>Ganska liten utsträckning</c:v>
                </c:pt>
              </c:strCache>
            </c:strRef>
          </c:tx>
          <c:spPr>
            <a:solidFill>
              <a:srgbClr val="DAA2A8"/>
            </a:solidFill>
          </c:spPr>
          <c:invertIfNegative val="0"/>
          <c:dLbls>
            <c:dLbl>
              <c:idx val="0"/>
              <c:tx>
                <c:rich>
                  <a:bodyPr wrap="none">
                    <a:spAutoFit/>
                  </a:bodyPr>
                  <a:lstStyle/>
                  <a:p>
                    <a:pPr>
                      <a:defRPr/>
                    </a:pPr>
                    <a:fld id="{B85352B8-7F9C-41B2-8FDE-47CF037D3D2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A9C8-4E77-953C-60FEE1B0E3F4}"/>
                </c:ext>
              </c:extLst>
            </c:dLbl>
            <c:dLbl>
              <c:idx val="1"/>
              <c:tx>
                <c:rich>
                  <a:bodyPr wrap="none">
                    <a:spAutoFit/>
                  </a:bodyPr>
                  <a:lstStyle/>
                  <a:p>
                    <a:pPr>
                      <a:defRPr/>
                    </a:pPr>
                    <a:fld id="{DEC09D77-F1F2-4D3C-ADA2-E6A398E6CCE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A9C8-4E77-953C-60FEE1B0E3F4}"/>
                </c:ext>
              </c:extLst>
            </c:dLbl>
            <c:dLbl>
              <c:idx val="2"/>
              <c:tx>
                <c:rich>
                  <a:bodyPr wrap="none">
                    <a:spAutoFit/>
                  </a:bodyPr>
                  <a:lstStyle/>
                  <a:p>
                    <a:pPr>
                      <a:defRPr/>
                    </a:pPr>
                    <a:fld id="{73BB55C7-A451-4910-9B40-8013541C9C4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A9C8-4E77-953C-60FEE1B0E3F4}"/>
                </c:ext>
              </c:extLst>
            </c:dLbl>
            <c:dLbl>
              <c:idx val="3"/>
              <c:tx>
                <c:rich>
                  <a:bodyPr wrap="none">
                    <a:spAutoFit/>
                  </a:bodyPr>
                  <a:lstStyle/>
                  <a:p>
                    <a:pPr>
                      <a:defRPr/>
                    </a:pPr>
                    <a:fld id="{557C63D5-2E40-4DDA-B97A-CAF3B7BA008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8-A9C8-4E77-953C-60FEE1B0E3F4}"/>
                </c:ext>
              </c:extLst>
            </c:dLbl>
            <c:dLbl>
              <c:idx val="4"/>
              <c:tx>
                <c:rich>
                  <a:bodyPr wrap="none">
                    <a:spAutoFit/>
                  </a:bodyPr>
                  <a:lstStyle/>
                  <a:p>
                    <a:pPr>
                      <a:defRPr/>
                    </a:pPr>
                    <a:fld id="{113C190B-7115-4DE2-A481-31DF1485A84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9-A9C8-4E77-953C-60FEE1B0E3F4}"/>
                </c:ext>
              </c:extLst>
            </c:dLbl>
            <c:dLbl>
              <c:idx val="5"/>
              <c:tx>
                <c:rich>
                  <a:bodyPr wrap="none">
                    <a:spAutoFit/>
                  </a:bodyPr>
                  <a:lstStyle/>
                  <a:p>
                    <a:pPr>
                      <a:defRPr/>
                    </a:pPr>
                    <a:fld id="{22C267F4-8877-44DD-9DB7-7E410C2F701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A-A9C8-4E77-953C-60FEE1B0E3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Textilavfall - 2024</c:v>
                </c:pt>
                <c:pt idx="1">
                  <c:v>Textilavfall - 2025</c:v>
                </c:pt>
                <c:pt idx="2">
                  <c:v>Förpackning - 2024</c:v>
                </c:pt>
                <c:pt idx="3">
                  <c:v>Förpackning - 2025</c:v>
                </c:pt>
                <c:pt idx="4">
                  <c:v>Matavfall - 2024</c:v>
                </c:pt>
                <c:pt idx="5">
                  <c:v>Matavfall - 2025</c:v>
                </c:pt>
              </c:strCache>
            </c:strRef>
          </c:cat>
          <c:val>
            <c:numRef>
              <c:f>Sheet1!$E$2:$E$7</c:f>
              <c:numCache>
                <c:formatCode>0</c:formatCode>
                <c:ptCount val="6"/>
                <c:pt idx="0">
                  <c:v>15.434083601286201</c:v>
                </c:pt>
                <c:pt idx="1">
                  <c:v>12.5258799171843</c:v>
                </c:pt>
                <c:pt idx="2">
                  <c:v>8.6010362694300504</c:v>
                </c:pt>
                <c:pt idx="3">
                  <c:v>9.8979591836734802</c:v>
                </c:pt>
                <c:pt idx="4">
                  <c:v>11.7341640706127</c:v>
                </c:pt>
                <c:pt idx="5">
                  <c:v>9.9589322381930199</c:v>
                </c:pt>
              </c:numCache>
            </c:numRef>
          </c:val>
          <c:extLst>
            <c:ext xmlns:c16="http://schemas.microsoft.com/office/drawing/2014/chart" uri="{C3380CC4-5D6E-409C-BE32-E72D297353CC}">
              <c16:uniqueId val="{0000001B-A9C8-4E77-953C-60FEE1B0E3F4}"/>
            </c:ext>
          </c:extLst>
        </c:ser>
        <c:ser>
          <c:idx val="4"/>
          <c:order val="4"/>
          <c:tx>
            <c:strRef>
              <c:f>Sheet1!$F$1</c:f>
              <c:strCache>
                <c:ptCount val="1"/>
                <c:pt idx="0">
                  <c:v>Mycket liten utsträckning</c:v>
                </c:pt>
              </c:strCache>
            </c:strRef>
          </c:tx>
          <c:spPr>
            <a:solidFill>
              <a:srgbClr val="C1646E"/>
            </a:solidFill>
          </c:spPr>
          <c:invertIfNegative val="0"/>
          <c:dLbls>
            <c:dLbl>
              <c:idx val="0"/>
              <c:tx>
                <c:rich>
                  <a:bodyPr wrap="none">
                    <a:spAutoFit/>
                  </a:bodyPr>
                  <a:lstStyle/>
                  <a:p>
                    <a:pPr>
                      <a:defRPr/>
                    </a:pPr>
                    <a:fld id="{846587DE-A468-49F0-8EAA-487F6FB52FE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C-A9C8-4E77-953C-60FEE1B0E3F4}"/>
                </c:ext>
              </c:extLst>
            </c:dLbl>
            <c:dLbl>
              <c:idx val="1"/>
              <c:tx>
                <c:rich>
                  <a:bodyPr wrap="none">
                    <a:spAutoFit/>
                  </a:bodyPr>
                  <a:lstStyle/>
                  <a:p>
                    <a:pPr>
                      <a:defRPr/>
                    </a:pPr>
                    <a:fld id="{7715A0C4-5CDE-4AFA-8715-EDABFD64637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D-A9C8-4E77-953C-60FEE1B0E3F4}"/>
                </c:ext>
              </c:extLst>
            </c:dLbl>
            <c:dLbl>
              <c:idx val="2"/>
              <c:tx>
                <c:rich>
                  <a:bodyPr wrap="none">
                    <a:spAutoFit/>
                  </a:bodyPr>
                  <a:lstStyle/>
                  <a:p>
                    <a:pPr>
                      <a:defRPr/>
                    </a:pPr>
                    <a:fld id="{34287715-BA8E-44CB-8FBB-71682702D42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E-A9C8-4E77-953C-60FEE1B0E3F4}"/>
                </c:ext>
              </c:extLst>
            </c:dLbl>
            <c:dLbl>
              <c:idx val="3"/>
              <c:tx>
                <c:rich>
                  <a:bodyPr wrap="none">
                    <a:spAutoFit/>
                  </a:bodyPr>
                  <a:lstStyle/>
                  <a:p>
                    <a:pPr>
                      <a:defRPr/>
                    </a:pPr>
                    <a:fld id="{26491455-A8C1-4924-A951-5B751276147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F-A9C8-4E77-953C-60FEE1B0E3F4}"/>
                </c:ext>
              </c:extLst>
            </c:dLbl>
            <c:dLbl>
              <c:idx val="4"/>
              <c:tx>
                <c:rich>
                  <a:bodyPr wrap="none">
                    <a:spAutoFit/>
                  </a:bodyPr>
                  <a:lstStyle/>
                  <a:p>
                    <a:pPr>
                      <a:defRPr/>
                    </a:pPr>
                    <a:fld id="{3DFFD341-9C1B-474C-A298-DC129157BA7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0-A9C8-4E77-953C-60FEE1B0E3F4}"/>
                </c:ext>
              </c:extLst>
            </c:dLbl>
            <c:dLbl>
              <c:idx val="5"/>
              <c:tx>
                <c:rich>
                  <a:bodyPr wrap="none">
                    <a:spAutoFit/>
                  </a:bodyPr>
                  <a:lstStyle/>
                  <a:p>
                    <a:pPr>
                      <a:defRPr/>
                    </a:pPr>
                    <a:fld id="{4C7299E4-FA7D-47E5-8161-3B36E218D7A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1-A9C8-4E77-953C-60FEE1B0E3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Textilavfall - 2024</c:v>
                </c:pt>
                <c:pt idx="1">
                  <c:v>Textilavfall - 2025</c:v>
                </c:pt>
                <c:pt idx="2">
                  <c:v>Förpackning - 2024</c:v>
                </c:pt>
                <c:pt idx="3">
                  <c:v>Förpackning - 2025</c:v>
                </c:pt>
                <c:pt idx="4">
                  <c:v>Matavfall - 2024</c:v>
                </c:pt>
                <c:pt idx="5">
                  <c:v>Matavfall - 2025</c:v>
                </c:pt>
              </c:strCache>
            </c:strRef>
          </c:cat>
          <c:val>
            <c:numRef>
              <c:f>Sheet1!$F$2:$F$7</c:f>
              <c:numCache>
                <c:formatCode>0</c:formatCode>
                <c:ptCount val="6"/>
                <c:pt idx="0">
                  <c:v>6.1093247588424404</c:v>
                </c:pt>
                <c:pt idx="1">
                  <c:v>6.4182194616977197</c:v>
                </c:pt>
                <c:pt idx="2">
                  <c:v>3.1088082901554399</c:v>
                </c:pt>
                <c:pt idx="3">
                  <c:v>2.65306122448979</c:v>
                </c:pt>
                <c:pt idx="4">
                  <c:v>4.9844236760124598</c:v>
                </c:pt>
                <c:pt idx="5">
                  <c:v>4.5174537987679599</c:v>
                </c:pt>
              </c:numCache>
            </c:numRef>
          </c:val>
          <c:extLst>
            <c:ext xmlns:c16="http://schemas.microsoft.com/office/drawing/2014/chart" uri="{C3380CC4-5D6E-409C-BE32-E72D297353CC}">
              <c16:uniqueId val="{00000022-A9C8-4E77-953C-60FEE1B0E3F4}"/>
            </c:ext>
          </c:extLst>
        </c:ser>
        <c:dLbls>
          <c:showLegendKey val="0"/>
          <c:showVal val="0"/>
          <c:showCatName val="0"/>
          <c:showSerName val="0"/>
          <c:showPercent val="0"/>
          <c:showBubbleSize val="0"/>
        </c:dLbls>
        <c:gapWidth val="25"/>
        <c:overlap val="100"/>
        <c:axId val="176364802"/>
        <c:axId val="714523573"/>
      </c:barChart>
      <c:catAx>
        <c:axId val="176364802"/>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714523573"/>
        <c:crosses val="autoZero"/>
        <c:auto val="0"/>
        <c:lblAlgn val="ctr"/>
        <c:lblOffset val="100"/>
        <c:noMultiLvlLbl val="0"/>
      </c:catAx>
      <c:valAx>
        <c:axId val="714523573"/>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76364802"/>
        <c:crosses val="autoZero"/>
        <c:crossBetween val="between"/>
        <c:majorUnit val="0.25"/>
      </c:valAx>
      <c:spPr>
        <a:solidFill>
          <a:srgbClr val="FFFFFF">
            <a:alpha val="0"/>
          </a:srgbClr>
        </a:solidFill>
      </c:spPr>
    </c:plotArea>
    <c:legend>
      <c:legendPos val="b"/>
      <c:overlay val="0"/>
      <c:txPr>
        <a:bodyPr/>
        <a:lstStyle/>
        <a:p>
          <a:pPr>
            <a:defRPr sz="79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b="1" i="0" u="none" strike="noStrike" kern="1200" baseline="0" dirty="0">
                <a:solidFill>
                  <a:srgbClr val="000000"/>
                </a:solidFill>
                <a:latin typeface="arial"/>
              </a:rPr>
              <a:t>Förpackningar</a:t>
            </a:r>
            <a:endParaRPr lang="sv-SE" sz="1000" dirty="0"/>
          </a:p>
        </c:rich>
      </c:tx>
      <c:overlay val="0"/>
    </c:title>
    <c:autoTitleDeleted val="0"/>
    <c:plotArea>
      <c:layout/>
      <c:barChart>
        <c:barDir val="bar"/>
        <c:grouping val="clustered"/>
        <c:varyColors val="0"/>
        <c:ser>
          <c:idx val="0"/>
          <c:order val="0"/>
          <c:tx>
            <c:strRef>
              <c:f>Sheet1!$B$1</c:f>
              <c:strCache>
                <c:ptCount val="1"/>
                <c:pt idx="0">
                  <c:v>2024 (n=1 000)</c:v>
                </c:pt>
              </c:strCache>
            </c:strRef>
          </c:tx>
          <c:spPr>
            <a:solidFill>
              <a:srgbClr val="C1646E"/>
            </a:solidFill>
          </c:spPr>
          <c:invertIfNegative val="0"/>
          <c:dLbls>
            <c:dLbl>
              <c:idx val="0"/>
              <c:tx>
                <c:rich>
                  <a:bodyPr wrap="none">
                    <a:spAutoFit/>
                  </a:bodyPr>
                  <a:lstStyle/>
                  <a:p>
                    <a:pPr>
                      <a:defRPr/>
                    </a:pPr>
                    <a:fld id="{FCB64787-4370-46CC-A3A8-8A55E32F821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00DE-4555-9D29-EFB675EB96B0}"/>
                </c:ext>
              </c:extLst>
            </c:dLbl>
            <c:dLbl>
              <c:idx val="1"/>
              <c:tx>
                <c:rich>
                  <a:bodyPr wrap="none">
                    <a:spAutoFit/>
                  </a:bodyPr>
                  <a:lstStyle/>
                  <a:p>
                    <a:pPr>
                      <a:defRPr/>
                    </a:pPr>
                    <a:fld id="{36A8F272-3208-4945-8F0E-BA7C284B80C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00DE-4555-9D29-EFB675EB96B0}"/>
                </c:ext>
              </c:extLst>
            </c:dLbl>
            <c:dLbl>
              <c:idx val="2"/>
              <c:tx>
                <c:rich>
                  <a:bodyPr wrap="none">
                    <a:spAutoFit/>
                  </a:bodyPr>
                  <a:lstStyle/>
                  <a:p>
                    <a:pPr>
                      <a:defRPr/>
                    </a:pPr>
                    <a:fld id="{656F5571-A7E0-4916-A179-4DB6926AA4D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00DE-4555-9D29-EFB675EB96B0}"/>
                </c:ext>
              </c:extLst>
            </c:dLbl>
            <c:dLbl>
              <c:idx val="3"/>
              <c:tx>
                <c:rich>
                  <a:bodyPr wrap="none">
                    <a:spAutoFit/>
                  </a:bodyPr>
                  <a:lstStyle/>
                  <a:p>
                    <a:pPr>
                      <a:defRPr/>
                    </a:pPr>
                    <a:fld id="{3A569018-BA5D-4123-A6D7-B67F4C30226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00DE-4555-9D29-EFB675EB96B0}"/>
                </c:ext>
              </c:extLst>
            </c:dLbl>
            <c:dLbl>
              <c:idx val="4"/>
              <c:tx>
                <c:rich>
                  <a:bodyPr wrap="none">
                    <a:spAutoFit/>
                  </a:bodyPr>
                  <a:lstStyle/>
                  <a:p>
                    <a:pPr>
                      <a:defRPr/>
                    </a:pPr>
                    <a:fld id="{FB5A0ED8-283D-4C72-A98B-055C82B1D25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00DE-4555-9D29-EFB675EB96B0}"/>
                </c:ext>
              </c:extLst>
            </c:dLbl>
            <c:dLbl>
              <c:idx val="5"/>
              <c:tx>
                <c:rich>
                  <a:bodyPr wrap="none">
                    <a:spAutoFit/>
                  </a:bodyPr>
                  <a:lstStyle/>
                  <a:p>
                    <a:pPr>
                      <a:defRPr/>
                    </a:pPr>
                    <a:fld id="{8B04D794-AD7F-46F1-A233-E284282F478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00DE-4555-9D29-EFB675EB96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Inget av ovanstående</c:v>
                </c:pt>
                <c:pt idx="1">
                  <c:v>Butik</c:v>
                </c:pt>
                <c:pt idx="2">
                  <c:v>Eget kärl på hustomt, t ex soptunna med olika fack</c:v>
                </c:pt>
                <c:pt idx="3">
                  <c:v>Återvinningscentral**</c:v>
                </c:pt>
                <c:pt idx="4">
                  <c:v>Återvinningsstation*</c:v>
                </c:pt>
                <c:pt idx="5">
                  <c:v>Miljörum/soprum/källsorteringsplats i anslutning till fastigheten</c:v>
                </c:pt>
              </c:strCache>
            </c:strRef>
          </c:cat>
          <c:val>
            <c:numRef>
              <c:f>Sheet1!$B$2:$B$7</c:f>
              <c:numCache>
                <c:formatCode>0</c:formatCode>
                <c:ptCount val="6"/>
                <c:pt idx="0">
                  <c:v>1.9</c:v>
                </c:pt>
                <c:pt idx="1">
                  <c:v>0</c:v>
                </c:pt>
                <c:pt idx="2">
                  <c:v>11.4</c:v>
                </c:pt>
                <c:pt idx="3">
                  <c:v>14.3</c:v>
                </c:pt>
                <c:pt idx="4">
                  <c:v>39.9</c:v>
                </c:pt>
                <c:pt idx="5">
                  <c:v>32.5</c:v>
                </c:pt>
              </c:numCache>
            </c:numRef>
          </c:val>
          <c:extLst>
            <c:ext xmlns:c16="http://schemas.microsoft.com/office/drawing/2014/chart" uri="{C3380CC4-5D6E-409C-BE32-E72D297353CC}">
              <c16:uniqueId val="{00000006-00DE-4555-9D29-EFB675EB96B0}"/>
            </c:ext>
          </c:extLst>
        </c:ser>
        <c:ser>
          <c:idx val="1"/>
          <c:order val="1"/>
          <c:tx>
            <c:strRef>
              <c:f>Sheet1!$C$1</c:f>
              <c:strCache>
                <c:ptCount val="1"/>
                <c:pt idx="0">
                  <c:v>2025 (n=997)</c:v>
                </c:pt>
              </c:strCache>
            </c:strRef>
          </c:tx>
          <c:spPr>
            <a:solidFill>
              <a:srgbClr val="624764"/>
            </a:solidFill>
          </c:spPr>
          <c:invertIfNegative val="0"/>
          <c:dLbls>
            <c:dLbl>
              <c:idx val="0"/>
              <c:tx>
                <c:rich>
                  <a:bodyPr wrap="none">
                    <a:spAutoFit/>
                  </a:bodyPr>
                  <a:lstStyle/>
                  <a:p>
                    <a:pPr>
                      <a:defRPr/>
                    </a:pPr>
                    <a:fld id="{263D6029-8ECF-4B9B-BFA2-2EC32FAF5FF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00DE-4555-9D29-EFB675EB96B0}"/>
                </c:ext>
              </c:extLst>
            </c:dLbl>
            <c:dLbl>
              <c:idx val="1"/>
              <c:tx>
                <c:rich>
                  <a:bodyPr wrap="none">
                    <a:spAutoFit/>
                  </a:bodyPr>
                  <a:lstStyle/>
                  <a:p>
                    <a:pPr>
                      <a:defRPr/>
                    </a:pPr>
                    <a:fld id="{0E325A37-2A81-4B41-AF22-A0F5E383C42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00DE-4555-9D29-EFB675EB96B0}"/>
                </c:ext>
              </c:extLst>
            </c:dLbl>
            <c:dLbl>
              <c:idx val="2"/>
              <c:tx>
                <c:rich>
                  <a:bodyPr wrap="none">
                    <a:spAutoFit/>
                  </a:bodyPr>
                  <a:lstStyle/>
                  <a:p>
                    <a:pPr>
                      <a:defRPr/>
                    </a:pPr>
                    <a:fld id="{2972BB8B-2020-4A4D-BAD2-F60470936B3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00DE-4555-9D29-EFB675EB96B0}"/>
                </c:ext>
              </c:extLst>
            </c:dLbl>
            <c:dLbl>
              <c:idx val="3"/>
              <c:tx>
                <c:rich>
                  <a:bodyPr wrap="none">
                    <a:spAutoFit/>
                  </a:bodyPr>
                  <a:lstStyle/>
                  <a:p>
                    <a:pPr>
                      <a:defRPr/>
                    </a:pPr>
                    <a:fld id="{57D49F06-5BB2-4EDA-9814-70F9670C7BA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00DE-4555-9D29-EFB675EB96B0}"/>
                </c:ext>
              </c:extLst>
            </c:dLbl>
            <c:dLbl>
              <c:idx val="4"/>
              <c:tx>
                <c:rich>
                  <a:bodyPr wrap="none">
                    <a:spAutoFit/>
                  </a:bodyPr>
                  <a:lstStyle/>
                  <a:p>
                    <a:pPr>
                      <a:defRPr/>
                    </a:pPr>
                    <a:fld id="{5A992D51-8F83-4CE1-8B87-3D8779FB146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00DE-4555-9D29-EFB675EB96B0}"/>
                </c:ext>
              </c:extLst>
            </c:dLbl>
            <c:dLbl>
              <c:idx val="5"/>
              <c:tx>
                <c:rich>
                  <a:bodyPr wrap="none">
                    <a:spAutoFit/>
                  </a:bodyPr>
                  <a:lstStyle/>
                  <a:p>
                    <a:pPr>
                      <a:defRPr/>
                    </a:pPr>
                    <a:fld id="{38636216-FE56-4CC6-ABD1-17E7DBA27E0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00DE-4555-9D29-EFB675EB96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Inget av ovanstående</c:v>
                </c:pt>
                <c:pt idx="1">
                  <c:v>Butik</c:v>
                </c:pt>
                <c:pt idx="2">
                  <c:v>Eget kärl på hustomt, t ex soptunna med olika fack</c:v>
                </c:pt>
                <c:pt idx="3">
                  <c:v>Återvinningscentral**</c:v>
                </c:pt>
                <c:pt idx="4">
                  <c:v>Återvinningsstation*</c:v>
                </c:pt>
                <c:pt idx="5">
                  <c:v>Miljörum/soprum/källsorteringsplats i anslutning till fastigheten</c:v>
                </c:pt>
              </c:strCache>
            </c:strRef>
          </c:cat>
          <c:val>
            <c:numRef>
              <c:f>Sheet1!$C$2:$C$7</c:f>
              <c:numCache>
                <c:formatCode>0</c:formatCode>
                <c:ptCount val="6"/>
                <c:pt idx="0">
                  <c:v>0.50150451354062198</c:v>
                </c:pt>
                <c:pt idx="1">
                  <c:v>0</c:v>
                </c:pt>
                <c:pt idx="2">
                  <c:v>13.6409227683049</c:v>
                </c:pt>
                <c:pt idx="3">
                  <c:v>13.741223671013</c:v>
                </c:pt>
                <c:pt idx="4">
                  <c:v>34.503510531594799</c:v>
                </c:pt>
                <c:pt idx="5">
                  <c:v>37.612838515546599</c:v>
                </c:pt>
              </c:numCache>
            </c:numRef>
          </c:val>
          <c:extLst>
            <c:ext xmlns:c16="http://schemas.microsoft.com/office/drawing/2014/chart" uri="{C3380CC4-5D6E-409C-BE32-E72D297353CC}">
              <c16:uniqueId val="{0000000D-00DE-4555-9D29-EFB675EB96B0}"/>
            </c:ext>
          </c:extLst>
        </c:ser>
        <c:dLbls>
          <c:showLegendKey val="0"/>
          <c:showVal val="0"/>
          <c:showCatName val="0"/>
          <c:showSerName val="0"/>
          <c:showPercent val="0"/>
          <c:showBubbleSize val="0"/>
        </c:dLbls>
        <c:gapWidth val="50"/>
        <c:overlap val="-16"/>
        <c:axId val="406037090"/>
        <c:axId val="1145027005"/>
      </c:barChart>
      <c:catAx>
        <c:axId val="40603709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145027005"/>
        <c:crosses val="autoZero"/>
        <c:auto val="0"/>
        <c:lblAlgn val="ctr"/>
        <c:lblOffset val="100"/>
        <c:noMultiLvlLbl val="0"/>
      </c:catAx>
      <c:valAx>
        <c:axId val="1145027005"/>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406037090"/>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b="1" i="0" u="none" strike="noStrike" kern="1200" baseline="0" dirty="0">
                <a:solidFill>
                  <a:srgbClr val="000000"/>
                </a:solidFill>
                <a:latin typeface="arial"/>
              </a:rPr>
              <a:t>Textilavfall</a:t>
            </a:r>
            <a:endParaRPr lang="sv-SE" sz="1000" dirty="0"/>
          </a:p>
        </c:rich>
      </c:tx>
      <c:overlay val="0"/>
    </c:title>
    <c:autoTitleDeleted val="0"/>
    <c:plotArea>
      <c:layout/>
      <c:barChart>
        <c:barDir val="bar"/>
        <c:grouping val="clustered"/>
        <c:varyColors val="0"/>
        <c:ser>
          <c:idx val="0"/>
          <c:order val="0"/>
          <c:tx>
            <c:strRef>
              <c:f>Sheet1!$B$1</c:f>
              <c:strCache>
                <c:ptCount val="1"/>
                <c:pt idx="0">
                  <c:v>2024 (n=1 000)</c:v>
                </c:pt>
              </c:strCache>
            </c:strRef>
          </c:tx>
          <c:spPr>
            <a:solidFill>
              <a:srgbClr val="C1646E"/>
            </a:solidFill>
          </c:spPr>
          <c:invertIfNegative val="0"/>
          <c:dLbls>
            <c:dLbl>
              <c:idx val="0"/>
              <c:tx>
                <c:rich>
                  <a:bodyPr wrap="none">
                    <a:spAutoFit/>
                  </a:bodyPr>
                  <a:lstStyle/>
                  <a:p>
                    <a:pPr>
                      <a:defRPr/>
                    </a:pPr>
                    <a:fld id="{E98CCEF4-16DB-4098-8152-E4422478CBF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55DA-421D-80F3-E3F5834AB7CA}"/>
                </c:ext>
              </c:extLst>
            </c:dLbl>
            <c:dLbl>
              <c:idx val="1"/>
              <c:tx>
                <c:rich>
                  <a:bodyPr wrap="none">
                    <a:spAutoFit/>
                  </a:bodyPr>
                  <a:lstStyle/>
                  <a:p>
                    <a:pPr>
                      <a:defRPr/>
                    </a:pPr>
                    <a:fld id="{F310B077-D6BD-44E5-84A5-4118F8A5AC8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55DA-421D-80F3-E3F5834AB7CA}"/>
                </c:ext>
              </c:extLst>
            </c:dLbl>
            <c:dLbl>
              <c:idx val="2"/>
              <c:tx>
                <c:rich>
                  <a:bodyPr wrap="none">
                    <a:spAutoFit/>
                  </a:bodyPr>
                  <a:lstStyle/>
                  <a:p>
                    <a:pPr>
                      <a:defRPr/>
                    </a:pPr>
                    <a:fld id="{2F91455E-0E73-4C79-8023-106B5D69EB9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55DA-421D-80F3-E3F5834AB7CA}"/>
                </c:ext>
              </c:extLst>
            </c:dLbl>
            <c:dLbl>
              <c:idx val="3"/>
              <c:tx>
                <c:rich>
                  <a:bodyPr wrap="none">
                    <a:spAutoFit/>
                  </a:bodyPr>
                  <a:lstStyle/>
                  <a:p>
                    <a:pPr>
                      <a:defRPr/>
                    </a:pPr>
                    <a:fld id="{692CE2B8-602C-4861-A604-E84B186FA31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55DA-421D-80F3-E3F5834AB7CA}"/>
                </c:ext>
              </c:extLst>
            </c:dLbl>
            <c:dLbl>
              <c:idx val="4"/>
              <c:tx>
                <c:rich>
                  <a:bodyPr wrap="none">
                    <a:spAutoFit/>
                  </a:bodyPr>
                  <a:lstStyle/>
                  <a:p>
                    <a:pPr>
                      <a:defRPr/>
                    </a:pPr>
                    <a:fld id="{BA90B778-5FC6-42D1-B30D-4708E64EA6C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55DA-421D-80F3-E3F5834AB7CA}"/>
                </c:ext>
              </c:extLst>
            </c:dLbl>
            <c:dLbl>
              <c:idx val="5"/>
              <c:tx>
                <c:rich>
                  <a:bodyPr wrap="none">
                    <a:spAutoFit/>
                  </a:bodyPr>
                  <a:lstStyle/>
                  <a:p>
                    <a:pPr>
                      <a:defRPr/>
                    </a:pPr>
                    <a:fld id="{9F444E75-517F-41E7-A5CA-59378B33E28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55DA-421D-80F3-E3F5834AB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Inget av ovanstående</c:v>
                </c:pt>
                <c:pt idx="1">
                  <c:v>Eget kärl på hustomt, t ex soptunna med olika fack</c:v>
                </c:pt>
                <c:pt idx="2">
                  <c:v>Butik</c:v>
                </c:pt>
                <c:pt idx="3">
                  <c:v>Miljörum/soprum/källsorteringsplats i anslutning till fastigheten</c:v>
                </c:pt>
                <c:pt idx="4">
                  <c:v>Återvinningsstation*</c:v>
                </c:pt>
                <c:pt idx="5">
                  <c:v>Återvinningscentral**</c:v>
                </c:pt>
              </c:strCache>
            </c:strRef>
          </c:cat>
          <c:val>
            <c:numRef>
              <c:f>Sheet1!$B$2:$B$7</c:f>
              <c:numCache>
                <c:formatCode>0</c:formatCode>
                <c:ptCount val="6"/>
                <c:pt idx="0">
                  <c:v>13.3</c:v>
                </c:pt>
                <c:pt idx="1">
                  <c:v>4.2</c:v>
                </c:pt>
                <c:pt idx="2">
                  <c:v>8.4</c:v>
                </c:pt>
                <c:pt idx="3">
                  <c:v>14.4</c:v>
                </c:pt>
                <c:pt idx="4">
                  <c:v>26.6</c:v>
                </c:pt>
                <c:pt idx="5">
                  <c:v>33.1</c:v>
                </c:pt>
              </c:numCache>
            </c:numRef>
          </c:val>
          <c:extLst>
            <c:ext xmlns:c16="http://schemas.microsoft.com/office/drawing/2014/chart" uri="{C3380CC4-5D6E-409C-BE32-E72D297353CC}">
              <c16:uniqueId val="{00000006-55DA-421D-80F3-E3F5834AB7CA}"/>
            </c:ext>
          </c:extLst>
        </c:ser>
        <c:ser>
          <c:idx val="1"/>
          <c:order val="1"/>
          <c:tx>
            <c:strRef>
              <c:f>Sheet1!$C$1</c:f>
              <c:strCache>
                <c:ptCount val="1"/>
                <c:pt idx="0">
                  <c:v>2025 (n=997)</c:v>
                </c:pt>
              </c:strCache>
            </c:strRef>
          </c:tx>
          <c:spPr>
            <a:solidFill>
              <a:srgbClr val="624764"/>
            </a:solidFill>
          </c:spPr>
          <c:invertIfNegative val="0"/>
          <c:dLbls>
            <c:dLbl>
              <c:idx val="0"/>
              <c:tx>
                <c:rich>
                  <a:bodyPr wrap="none">
                    <a:spAutoFit/>
                  </a:bodyPr>
                  <a:lstStyle/>
                  <a:p>
                    <a:pPr>
                      <a:defRPr/>
                    </a:pPr>
                    <a:fld id="{10DF8F11-D9D3-4C58-9407-751859EC875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55DA-421D-80F3-E3F5834AB7CA}"/>
                </c:ext>
              </c:extLst>
            </c:dLbl>
            <c:dLbl>
              <c:idx val="1"/>
              <c:tx>
                <c:rich>
                  <a:bodyPr wrap="none">
                    <a:spAutoFit/>
                  </a:bodyPr>
                  <a:lstStyle/>
                  <a:p>
                    <a:pPr>
                      <a:defRPr/>
                    </a:pPr>
                    <a:fld id="{77AF3AD3-89DA-497F-AEE9-2E2E586EBFF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55DA-421D-80F3-E3F5834AB7CA}"/>
                </c:ext>
              </c:extLst>
            </c:dLbl>
            <c:dLbl>
              <c:idx val="2"/>
              <c:tx>
                <c:rich>
                  <a:bodyPr wrap="none">
                    <a:spAutoFit/>
                  </a:bodyPr>
                  <a:lstStyle/>
                  <a:p>
                    <a:pPr>
                      <a:defRPr/>
                    </a:pPr>
                    <a:fld id="{B891BD03-946E-48A6-802B-4EAD1AA4233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55DA-421D-80F3-E3F5834AB7CA}"/>
                </c:ext>
              </c:extLst>
            </c:dLbl>
            <c:dLbl>
              <c:idx val="3"/>
              <c:tx>
                <c:rich>
                  <a:bodyPr wrap="none">
                    <a:spAutoFit/>
                  </a:bodyPr>
                  <a:lstStyle/>
                  <a:p>
                    <a:pPr>
                      <a:defRPr/>
                    </a:pPr>
                    <a:fld id="{795FD9B4-BE2C-4C1C-A964-2F770A4A25C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55DA-421D-80F3-E3F5834AB7CA}"/>
                </c:ext>
              </c:extLst>
            </c:dLbl>
            <c:dLbl>
              <c:idx val="4"/>
              <c:tx>
                <c:rich>
                  <a:bodyPr wrap="none">
                    <a:spAutoFit/>
                  </a:bodyPr>
                  <a:lstStyle/>
                  <a:p>
                    <a:pPr>
                      <a:defRPr/>
                    </a:pPr>
                    <a:fld id="{48AA684C-7D59-4EAA-BA4F-0D7D74D4A6E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55DA-421D-80F3-E3F5834AB7CA}"/>
                </c:ext>
              </c:extLst>
            </c:dLbl>
            <c:dLbl>
              <c:idx val="5"/>
              <c:tx>
                <c:rich>
                  <a:bodyPr wrap="none">
                    <a:spAutoFit/>
                  </a:bodyPr>
                  <a:lstStyle/>
                  <a:p>
                    <a:pPr>
                      <a:defRPr/>
                    </a:pPr>
                    <a:fld id="{5F08048E-AC31-4ED6-8941-28AB8D3D491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55DA-421D-80F3-E3F5834AB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Inget av ovanstående</c:v>
                </c:pt>
                <c:pt idx="1">
                  <c:v>Eget kärl på hustomt, t ex soptunna med olika fack</c:v>
                </c:pt>
                <c:pt idx="2">
                  <c:v>Butik</c:v>
                </c:pt>
                <c:pt idx="3">
                  <c:v>Miljörum/soprum/källsorteringsplats i anslutning till fastigheten</c:v>
                </c:pt>
                <c:pt idx="4">
                  <c:v>Återvinningsstation*</c:v>
                </c:pt>
                <c:pt idx="5">
                  <c:v>Återvinningscentral**</c:v>
                </c:pt>
              </c:strCache>
            </c:strRef>
          </c:cat>
          <c:val>
            <c:numRef>
              <c:f>Sheet1!$C$2:$C$7</c:f>
              <c:numCache>
                <c:formatCode>0</c:formatCode>
                <c:ptCount val="6"/>
                <c:pt idx="0">
                  <c:v>11.1334002006018</c:v>
                </c:pt>
                <c:pt idx="1">
                  <c:v>3.41023069207623</c:v>
                </c:pt>
                <c:pt idx="2">
                  <c:v>6.61985957873621</c:v>
                </c:pt>
                <c:pt idx="3">
                  <c:v>13.3400200601805</c:v>
                </c:pt>
                <c:pt idx="4">
                  <c:v>27.983951855566701</c:v>
                </c:pt>
                <c:pt idx="5">
                  <c:v>37.5125376128385</c:v>
                </c:pt>
              </c:numCache>
            </c:numRef>
          </c:val>
          <c:extLst>
            <c:ext xmlns:c16="http://schemas.microsoft.com/office/drawing/2014/chart" uri="{C3380CC4-5D6E-409C-BE32-E72D297353CC}">
              <c16:uniqueId val="{0000000D-55DA-421D-80F3-E3F5834AB7CA}"/>
            </c:ext>
          </c:extLst>
        </c:ser>
        <c:dLbls>
          <c:showLegendKey val="0"/>
          <c:showVal val="0"/>
          <c:showCatName val="0"/>
          <c:showSerName val="0"/>
          <c:showPercent val="0"/>
          <c:showBubbleSize val="0"/>
        </c:dLbls>
        <c:gapWidth val="50"/>
        <c:overlap val="-16"/>
        <c:axId val="115383339"/>
        <c:axId val="575422135"/>
      </c:barChart>
      <c:catAx>
        <c:axId val="11538333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575422135"/>
        <c:crosses val="autoZero"/>
        <c:auto val="0"/>
        <c:lblAlgn val="ctr"/>
        <c:lblOffset val="100"/>
        <c:noMultiLvlLbl val="0"/>
      </c:catAx>
      <c:valAx>
        <c:axId val="575422135"/>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15383339"/>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dirty="0"/>
              <a:t>Förpackningar</a:t>
            </a:r>
          </a:p>
        </c:rich>
      </c:tx>
      <c:overlay val="0"/>
    </c:title>
    <c:autoTitleDeleted val="0"/>
    <c:plotArea>
      <c:layout/>
      <c:barChart>
        <c:barDir val="bar"/>
        <c:grouping val="clustered"/>
        <c:varyColors val="0"/>
        <c:ser>
          <c:idx val="0"/>
          <c:order val="0"/>
          <c:tx>
            <c:strRef>
              <c:f>Sheet1!$B$1</c:f>
              <c:strCache>
                <c:ptCount val="1"/>
                <c:pt idx="0">
                  <c:v>Flerfamiljshus (lägenhet) (n=601)</c:v>
                </c:pt>
              </c:strCache>
            </c:strRef>
          </c:tx>
          <c:spPr>
            <a:solidFill>
              <a:srgbClr val="C1646E"/>
            </a:solidFill>
          </c:spPr>
          <c:invertIfNegative val="0"/>
          <c:dLbls>
            <c:dLbl>
              <c:idx val="0"/>
              <c:tx>
                <c:rich>
                  <a:bodyPr wrap="none">
                    <a:spAutoFit/>
                  </a:bodyPr>
                  <a:lstStyle/>
                  <a:p>
                    <a:pPr>
                      <a:defRPr/>
                    </a:pPr>
                    <a:fld id="{9333F662-5893-4623-AF7A-588C4DD9CCF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5EB-4F64-A833-A481014BB7C6}"/>
                </c:ext>
              </c:extLst>
            </c:dLbl>
            <c:dLbl>
              <c:idx val="1"/>
              <c:tx>
                <c:rich>
                  <a:bodyPr wrap="none">
                    <a:spAutoFit/>
                  </a:bodyPr>
                  <a:lstStyle/>
                  <a:p>
                    <a:pPr>
                      <a:defRPr/>
                    </a:pPr>
                    <a:fld id="{8798A360-A6C8-4C2D-B2C2-4E01E895912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75EB-4F64-A833-A481014BB7C6}"/>
                </c:ext>
              </c:extLst>
            </c:dLbl>
            <c:dLbl>
              <c:idx val="2"/>
              <c:tx>
                <c:rich>
                  <a:bodyPr wrap="none">
                    <a:spAutoFit/>
                  </a:bodyPr>
                  <a:lstStyle/>
                  <a:p>
                    <a:pPr>
                      <a:defRPr/>
                    </a:pPr>
                    <a:fld id="{D7DC3F8C-7FB2-4E7C-8EF8-9FB0397F95B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75EB-4F64-A833-A481014BB7C6}"/>
                </c:ext>
              </c:extLst>
            </c:dLbl>
            <c:dLbl>
              <c:idx val="3"/>
              <c:tx>
                <c:rich>
                  <a:bodyPr wrap="none">
                    <a:spAutoFit/>
                  </a:bodyPr>
                  <a:lstStyle/>
                  <a:p>
                    <a:pPr>
                      <a:defRPr/>
                    </a:pPr>
                    <a:fld id="{1D94141E-7D2E-47DF-A0B7-D0E852B246F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5EB-4F64-A833-A481014BB7C6}"/>
                </c:ext>
              </c:extLst>
            </c:dLbl>
            <c:dLbl>
              <c:idx val="4"/>
              <c:tx>
                <c:rich>
                  <a:bodyPr wrap="none">
                    <a:spAutoFit/>
                  </a:bodyPr>
                  <a:lstStyle/>
                  <a:p>
                    <a:pPr>
                      <a:defRPr/>
                    </a:pPr>
                    <a:fld id="{0E89580F-ADC5-48A7-84FB-9EAC3A9380A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5EB-4F64-A833-A481014BB7C6}"/>
                </c:ext>
              </c:extLst>
            </c:dLbl>
            <c:dLbl>
              <c:idx val="5"/>
              <c:tx>
                <c:rich>
                  <a:bodyPr wrap="none">
                    <a:spAutoFit/>
                  </a:bodyPr>
                  <a:lstStyle/>
                  <a:p>
                    <a:pPr>
                      <a:defRPr/>
                    </a:pPr>
                    <a:fld id="{D62BD695-9661-4BE4-ACB2-E498343237B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75EB-4F64-A833-A481014BB7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Inget av ovanstående</c:v>
                </c:pt>
                <c:pt idx="1">
                  <c:v>Butik</c:v>
                </c:pt>
                <c:pt idx="2">
                  <c:v>Miljörum/soprum/källsorteringsplats i anslutning till fastigheten</c:v>
                </c:pt>
                <c:pt idx="3">
                  <c:v>Återvinningscentral**</c:v>
                </c:pt>
                <c:pt idx="4">
                  <c:v>Eget kärl på hustomt, t ex soptunna med olika fack</c:v>
                </c:pt>
                <c:pt idx="5">
                  <c:v>Återvinningsstation*</c:v>
                </c:pt>
              </c:strCache>
            </c:strRef>
          </c:cat>
          <c:val>
            <c:numRef>
              <c:f>Sheet1!$B$2:$B$7</c:f>
              <c:numCache>
                <c:formatCode>0</c:formatCode>
                <c:ptCount val="6"/>
                <c:pt idx="0">
                  <c:v>0.49916805324459201</c:v>
                </c:pt>
                <c:pt idx="1">
                  <c:v>0</c:v>
                </c:pt>
                <c:pt idx="2">
                  <c:v>52.911813643926799</c:v>
                </c:pt>
                <c:pt idx="3">
                  <c:v>11.314475873544099</c:v>
                </c:pt>
                <c:pt idx="4">
                  <c:v>5.9900166389351099</c:v>
                </c:pt>
                <c:pt idx="5">
                  <c:v>29.284525790349399</c:v>
                </c:pt>
              </c:numCache>
            </c:numRef>
          </c:val>
          <c:extLst>
            <c:ext xmlns:c16="http://schemas.microsoft.com/office/drawing/2014/chart" uri="{C3380CC4-5D6E-409C-BE32-E72D297353CC}">
              <c16:uniqueId val="{00000006-75EB-4F64-A833-A481014BB7C6}"/>
            </c:ext>
          </c:extLst>
        </c:ser>
        <c:ser>
          <c:idx val="1"/>
          <c:order val="1"/>
          <c:tx>
            <c:strRef>
              <c:f>Sheet1!$C$1</c:f>
              <c:strCache>
                <c:ptCount val="1"/>
                <c:pt idx="0">
                  <c:v>Småhus (villa, radhus, parhus) (n=374)</c:v>
                </c:pt>
              </c:strCache>
            </c:strRef>
          </c:tx>
          <c:spPr>
            <a:solidFill>
              <a:srgbClr val="624764"/>
            </a:solidFill>
          </c:spPr>
          <c:invertIfNegative val="0"/>
          <c:dLbls>
            <c:dLbl>
              <c:idx val="0"/>
              <c:tx>
                <c:rich>
                  <a:bodyPr wrap="none">
                    <a:spAutoFit/>
                  </a:bodyPr>
                  <a:lstStyle/>
                  <a:p>
                    <a:pPr>
                      <a:defRPr/>
                    </a:pPr>
                    <a:fld id="{F46B668F-A06F-4A63-9FDF-83F7EFA1406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75EB-4F64-A833-A481014BB7C6}"/>
                </c:ext>
              </c:extLst>
            </c:dLbl>
            <c:dLbl>
              <c:idx val="1"/>
              <c:tx>
                <c:rich>
                  <a:bodyPr wrap="none">
                    <a:spAutoFit/>
                  </a:bodyPr>
                  <a:lstStyle/>
                  <a:p>
                    <a:pPr>
                      <a:defRPr/>
                    </a:pPr>
                    <a:fld id="{F9CFF836-6E60-4E98-AF84-54D1E96DBEC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75EB-4F64-A833-A481014BB7C6}"/>
                </c:ext>
              </c:extLst>
            </c:dLbl>
            <c:dLbl>
              <c:idx val="2"/>
              <c:tx>
                <c:rich>
                  <a:bodyPr wrap="none">
                    <a:spAutoFit/>
                  </a:bodyPr>
                  <a:lstStyle/>
                  <a:p>
                    <a:pPr>
                      <a:defRPr/>
                    </a:pPr>
                    <a:fld id="{741BCC85-1C7E-46F0-9A8A-D5C5CEDE9DC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75EB-4F64-A833-A481014BB7C6}"/>
                </c:ext>
              </c:extLst>
            </c:dLbl>
            <c:dLbl>
              <c:idx val="3"/>
              <c:tx>
                <c:rich>
                  <a:bodyPr wrap="none">
                    <a:spAutoFit/>
                  </a:bodyPr>
                  <a:lstStyle/>
                  <a:p>
                    <a:pPr>
                      <a:defRPr/>
                    </a:pPr>
                    <a:fld id="{1E96F4D3-2FC9-4057-A830-F7BC2C20B5A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75EB-4F64-A833-A481014BB7C6}"/>
                </c:ext>
              </c:extLst>
            </c:dLbl>
            <c:dLbl>
              <c:idx val="4"/>
              <c:tx>
                <c:rich>
                  <a:bodyPr wrap="none">
                    <a:spAutoFit/>
                  </a:bodyPr>
                  <a:lstStyle/>
                  <a:p>
                    <a:pPr>
                      <a:defRPr/>
                    </a:pPr>
                    <a:fld id="{A556EBEA-A925-4030-8AF6-4BE3741B001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75EB-4F64-A833-A481014BB7C6}"/>
                </c:ext>
              </c:extLst>
            </c:dLbl>
            <c:dLbl>
              <c:idx val="5"/>
              <c:tx>
                <c:rich>
                  <a:bodyPr wrap="none">
                    <a:spAutoFit/>
                  </a:bodyPr>
                  <a:lstStyle/>
                  <a:p>
                    <a:pPr>
                      <a:defRPr/>
                    </a:pPr>
                    <a:fld id="{857D494F-0029-4F6E-BE33-441CE77916F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75EB-4F64-A833-A481014BB7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Inget av ovanstående</c:v>
                </c:pt>
                <c:pt idx="1">
                  <c:v>Butik</c:v>
                </c:pt>
                <c:pt idx="2">
                  <c:v>Miljörum/soprum/källsorteringsplats i anslutning till fastigheten</c:v>
                </c:pt>
                <c:pt idx="3">
                  <c:v>Återvinningscentral**</c:v>
                </c:pt>
                <c:pt idx="4">
                  <c:v>Eget kärl på hustomt, t ex soptunna med olika fack</c:v>
                </c:pt>
                <c:pt idx="5">
                  <c:v>Återvinningsstation*</c:v>
                </c:pt>
              </c:strCache>
            </c:strRef>
          </c:cat>
          <c:val>
            <c:numRef>
              <c:f>Sheet1!$C$2:$C$7</c:f>
              <c:numCache>
                <c:formatCode>0</c:formatCode>
                <c:ptCount val="6"/>
                <c:pt idx="0">
                  <c:v>0.53475935828876997</c:v>
                </c:pt>
                <c:pt idx="1">
                  <c:v>0</c:v>
                </c:pt>
                <c:pt idx="2">
                  <c:v>13.368983957219299</c:v>
                </c:pt>
                <c:pt idx="3">
                  <c:v>17.379679144385001</c:v>
                </c:pt>
                <c:pt idx="4">
                  <c:v>25.4010695187166</c:v>
                </c:pt>
                <c:pt idx="5">
                  <c:v>43.3155080213904</c:v>
                </c:pt>
              </c:numCache>
            </c:numRef>
          </c:val>
          <c:extLst>
            <c:ext xmlns:c16="http://schemas.microsoft.com/office/drawing/2014/chart" uri="{C3380CC4-5D6E-409C-BE32-E72D297353CC}">
              <c16:uniqueId val="{0000000D-75EB-4F64-A833-A481014BB7C6}"/>
            </c:ext>
          </c:extLst>
        </c:ser>
        <c:dLbls>
          <c:showLegendKey val="0"/>
          <c:showVal val="0"/>
          <c:showCatName val="0"/>
          <c:showSerName val="0"/>
          <c:showPercent val="0"/>
          <c:showBubbleSize val="0"/>
        </c:dLbls>
        <c:gapWidth val="50"/>
        <c:overlap val="-16"/>
        <c:axId val="1143069167"/>
        <c:axId val="1993214263"/>
      </c:barChart>
      <c:catAx>
        <c:axId val="114306916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993214263"/>
        <c:crosses val="autoZero"/>
        <c:auto val="0"/>
        <c:lblAlgn val="ctr"/>
        <c:lblOffset val="100"/>
        <c:noMultiLvlLbl val="0"/>
      </c:catAx>
      <c:valAx>
        <c:axId val="1993214263"/>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143069167"/>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Hur nöjd är du totalt sett med den återvinningslösning du oftast använder för:</a:t>
            </a:r>
          </a:p>
        </c:rich>
      </c:tx>
      <c:overlay val="0"/>
    </c:title>
    <c:autoTitleDeleted val="0"/>
    <c:plotArea>
      <c:layout/>
      <c:barChart>
        <c:barDir val="bar"/>
        <c:grouping val="percentStacked"/>
        <c:varyColors val="0"/>
        <c:ser>
          <c:idx val="0"/>
          <c:order val="0"/>
          <c:tx>
            <c:strRef>
              <c:f>Sheet1!$B$1</c:f>
              <c:strCache>
                <c:ptCount val="1"/>
                <c:pt idx="0">
                  <c:v>Mycket nöjd</c:v>
                </c:pt>
              </c:strCache>
            </c:strRef>
          </c:tx>
          <c:spPr>
            <a:solidFill>
              <a:srgbClr val="75B990"/>
            </a:solidFill>
          </c:spPr>
          <c:invertIfNegative val="0"/>
          <c:dLbls>
            <c:dLbl>
              <c:idx val="0"/>
              <c:tx>
                <c:rich>
                  <a:bodyPr wrap="none">
                    <a:spAutoFit/>
                  </a:bodyPr>
                  <a:lstStyle/>
                  <a:p>
                    <a:pPr>
                      <a:defRPr/>
                    </a:pPr>
                    <a:fld id="{8935632B-54D4-4E97-BE81-10566E82E47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9032-42F8-B114-F9DFC3C3B1B0}"/>
                </c:ext>
              </c:extLst>
            </c:dLbl>
            <c:dLbl>
              <c:idx val="1"/>
              <c:tx>
                <c:rich>
                  <a:bodyPr wrap="none">
                    <a:spAutoFit/>
                  </a:bodyPr>
                  <a:lstStyle/>
                  <a:p>
                    <a:pPr>
                      <a:defRPr/>
                    </a:pPr>
                    <a:fld id="{BEE5E2D0-F41E-466C-A733-219658AEA55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9032-42F8-B114-F9DFC3C3B1B0}"/>
                </c:ext>
              </c:extLst>
            </c:dLbl>
            <c:dLbl>
              <c:idx val="2"/>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032-42F8-B114-F9DFC3C3B1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c:f>
              <c:strCache>
                <c:ptCount val="3"/>
                <c:pt idx="0">
                  <c:v>Förpackningar/textilavfall - 2024</c:v>
                </c:pt>
                <c:pt idx="1">
                  <c:v>Textilavfall - 2025</c:v>
                </c:pt>
                <c:pt idx="2">
                  <c:v>Förpackningar - 2025</c:v>
                </c:pt>
              </c:strCache>
            </c:strRef>
          </c:cat>
          <c:val>
            <c:numRef>
              <c:f>Sheet1!$B$2:$B$4</c:f>
              <c:numCache>
                <c:formatCode>0</c:formatCode>
                <c:ptCount val="3"/>
                <c:pt idx="0" formatCode="[&lt;2]&quot;&quot;;0">
                  <c:v>24.974306269270301</c:v>
                </c:pt>
                <c:pt idx="1">
                  <c:v>21.943231441047999</c:v>
                </c:pt>
                <c:pt idx="2">
                  <c:v>37.9170879676441</c:v>
                </c:pt>
              </c:numCache>
            </c:numRef>
          </c:val>
          <c:extLst>
            <c:ext xmlns:c16="http://schemas.microsoft.com/office/drawing/2014/chart" uri="{C3380CC4-5D6E-409C-BE32-E72D297353CC}">
              <c16:uniqueId val="{00000002-9032-42F8-B114-F9DFC3C3B1B0}"/>
            </c:ext>
          </c:extLst>
        </c:ser>
        <c:ser>
          <c:idx val="1"/>
          <c:order val="1"/>
          <c:tx>
            <c:strRef>
              <c:f>Sheet1!$C$1</c:f>
              <c:strCache>
                <c:ptCount val="1"/>
                <c:pt idx="0">
                  <c:v>Ganska nöjd</c:v>
                </c:pt>
              </c:strCache>
            </c:strRef>
          </c:tx>
          <c:spPr>
            <a:solidFill>
              <a:srgbClr val="ACD5BC"/>
            </a:solidFill>
          </c:spPr>
          <c:invertIfNegative val="0"/>
          <c:dLbls>
            <c:dLbl>
              <c:idx val="0"/>
              <c:tx>
                <c:rich>
                  <a:bodyPr wrap="none">
                    <a:spAutoFit/>
                  </a:bodyPr>
                  <a:lstStyle/>
                  <a:p>
                    <a:pPr>
                      <a:defRPr/>
                    </a:pPr>
                    <a:fld id="{F45AAC4F-4D88-429A-9863-9444FC5A017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9032-42F8-B114-F9DFC3C3B1B0}"/>
                </c:ext>
              </c:extLst>
            </c:dLbl>
            <c:dLbl>
              <c:idx val="1"/>
              <c:tx>
                <c:rich>
                  <a:bodyPr wrap="none">
                    <a:spAutoFit/>
                  </a:bodyPr>
                  <a:lstStyle/>
                  <a:p>
                    <a:pPr>
                      <a:defRPr/>
                    </a:pPr>
                    <a:fld id="{534B63FD-C14A-41A1-9AC3-36A57B2CDB2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9032-42F8-B114-F9DFC3C3B1B0}"/>
                </c:ext>
              </c:extLst>
            </c:dLbl>
            <c:dLbl>
              <c:idx val="2"/>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32-42F8-B114-F9DFC3C3B1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c:f>
              <c:strCache>
                <c:ptCount val="3"/>
                <c:pt idx="0">
                  <c:v>Förpackningar/textilavfall - 2024</c:v>
                </c:pt>
                <c:pt idx="1">
                  <c:v>Textilavfall - 2025</c:v>
                </c:pt>
                <c:pt idx="2">
                  <c:v>Förpackningar - 2025</c:v>
                </c:pt>
              </c:strCache>
            </c:strRef>
          </c:cat>
          <c:val>
            <c:numRef>
              <c:f>Sheet1!$C$2:$C$4</c:f>
              <c:numCache>
                <c:formatCode>0</c:formatCode>
                <c:ptCount val="3"/>
                <c:pt idx="0" formatCode="[&lt;2]&quot;&quot;;0">
                  <c:v>42.4460431654676</c:v>
                </c:pt>
                <c:pt idx="1">
                  <c:v>32.205240174672497</c:v>
                </c:pt>
                <c:pt idx="2">
                  <c:v>42.366026289181001</c:v>
                </c:pt>
              </c:numCache>
            </c:numRef>
          </c:val>
          <c:extLst>
            <c:ext xmlns:c16="http://schemas.microsoft.com/office/drawing/2014/chart" uri="{C3380CC4-5D6E-409C-BE32-E72D297353CC}">
              <c16:uniqueId val="{00000005-9032-42F8-B114-F9DFC3C3B1B0}"/>
            </c:ext>
          </c:extLst>
        </c:ser>
        <c:ser>
          <c:idx val="2"/>
          <c:order val="2"/>
          <c:tx>
            <c:strRef>
              <c:f>Sheet1!$D$1</c:f>
              <c:strCache>
                <c:ptCount val="1"/>
                <c:pt idx="0">
                  <c:v>Varken eller</c:v>
                </c:pt>
              </c:strCache>
            </c:strRef>
          </c:tx>
          <c:spPr>
            <a:solidFill>
              <a:srgbClr val="F3DDAA"/>
            </a:solidFill>
          </c:spPr>
          <c:invertIfNegative val="0"/>
          <c:dLbls>
            <c:dLbl>
              <c:idx val="0"/>
              <c:tx>
                <c:rich>
                  <a:bodyPr wrap="none">
                    <a:spAutoFit/>
                  </a:bodyPr>
                  <a:lstStyle/>
                  <a:p>
                    <a:pPr>
                      <a:defRPr/>
                    </a:pPr>
                    <a:fld id="{4231F6F2-D2A6-48C9-9C5C-ED3982ECDF8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9032-42F8-B114-F9DFC3C3B1B0}"/>
                </c:ext>
              </c:extLst>
            </c:dLbl>
            <c:dLbl>
              <c:idx val="1"/>
              <c:tx>
                <c:rich>
                  <a:bodyPr wrap="none">
                    <a:spAutoFit/>
                  </a:bodyPr>
                  <a:lstStyle/>
                  <a:p>
                    <a:pPr>
                      <a:defRPr/>
                    </a:pPr>
                    <a:fld id="{1CB9D41D-2F73-44F6-AD88-D4F7D1A8100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9032-42F8-B114-F9DFC3C3B1B0}"/>
                </c:ext>
              </c:extLst>
            </c:dLbl>
            <c:dLbl>
              <c:idx val="2"/>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32-42F8-B114-F9DFC3C3B1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c:f>
              <c:strCache>
                <c:ptCount val="3"/>
                <c:pt idx="0">
                  <c:v>Förpackningar/textilavfall - 2024</c:v>
                </c:pt>
                <c:pt idx="1">
                  <c:v>Textilavfall - 2025</c:v>
                </c:pt>
                <c:pt idx="2">
                  <c:v>Förpackningar - 2025</c:v>
                </c:pt>
              </c:strCache>
            </c:strRef>
          </c:cat>
          <c:val>
            <c:numRef>
              <c:f>Sheet1!$D$2:$D$4</c:f>
              <c:numCache>
                <c:formatCode>0</c:formatCode>
                <c:ptCount val="3"/>
                <c:pt idx="0" formatCode="[&lt;2]&quot;&quot;;0">
                  <c:v>21.6855087358684</c:v>
                </c:pt>
                <c:pt idx="1">
                  <c:v>23.0349344978166</c:v>
                </c:pt>
                <c:pt idx="2">
                  <c:v>13.549039433771499</c:v>
                </c:pt>
              </c:numCache>
            </c:numRef>
          </c:val>
          <c:extLst>
            <c:ext xmlns:c16="http://schemas.microsoft.com/office/drawing/2014/chart" uri="{C3380CC4-5D6E-409C-BE32-E72D297353CC}">
              <c16:uniqueId val="{00000008-9032-42F8-B114-F9DFC3C3B1B0}"/>
            </c:ext>
          </c:extLst>
        </c:ser>
        <c:ser>
          <c:idx val="3"/>
          <c:order val="3"/>
          <c:tx>
            <c:strRef>
              <c:f>Sheet1!$E$1</c:f>
              <c:strCache>
                <c:ptCount val="1"/>
                <c:pt idx="0">
                  <c:v>Ganska missnöjd</c:v>
                </c:pt>
              </c:strCache>
            </c:strRef>
          </c:tx>
          <c:spPr>
            <a:solidFill>
              <a:srgbClr val="DAA2A8"/>
            </a:solidFill>
          </c:spPr>
          <c:invertIfNegative val="0"/>
          <c:dLbls>
            <c:dLbl>
              <c:idx val="0"/>
              <c:tx>
                <c:rich>
                  <a:bodyPr wrap="none">
                    <a:spAutoFit/>
                  </a:bodyPr>
                  <a:lstStyle/>
                  <a:p>
                    <a:pPr>
                      <a:defRPr/>
                    </a:pPr>
                    <a:fld id="{4C8B954F-F402-4D45-B302-21402032BC5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9032-42F8-B114-F9DFC3C3B1B0}"/>
                </c:ext>
              </c:extLst>
            </c:dLbl>
            <c:dLbl>
              <c:idx val="1"/>
              <c:tx>
                <c:rich>
                  <a:bodyPr wrap="none">
                    <a:spAutoFit/>
                  </a:bodyPr>
                  <a:lstStyle/>
                  <a:p>
                    <a:pPr>
                      <a:defRPr/>
                    </a:pPr>
                    <a:fld id="{02DF5BD6-840A-4BEF-9CCB-7CF5CA8728C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9032-42F8-B114-F9DFC3C3B1B0}"/>
                </c:ext>
              </c:extLst>
            </c:dLbl>
            <c:dLbl>
              <c:idx val="2"/>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032-42F8-B114-F9DFC3C3B1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c:f>
              <c:strCache>
                <c:ptCount val="3"/>
                <c:pt idx="0">
                  <c:v>Förpackningar/textilavfall - 2024</c:v>
                </c:pt>
                <c:pt idx="1">
                  <c:v>Textilavfall - 2025</c:v>
                </c:pt>
                <c:pt idx="2">
                  <c:v>Förpackningar - 2025</c:v>
                </c:pt>
              </c:strCache>
            </c:strRef>
          </c:cat>
          <c:val>
            <c:numRef>
              <c:f>Sheet1!$E$2:$E$4</c:f>
              <c:numCache>
                <c:formatCode>0</c:formatCode>
                <c:ptCount val="3"/>
                <c:pt idx="0" formatCode="[&lt;2]&quot;&quot;;0">
                  <c:v>8.4275436793422394</c:v>
                </c:pt>
                <c:pt idx="1">
                  <c:v>12.445414847161601</c:v>
                </c:pt>
                <c:pt idx="2">
                  <c:v>4.9544994944388199</c:v>
                </c:pt>
              </c:numCache>
            </c:numRef>
          </c:val>
          <c:extLst>
            <c:ext xmlns:c16="http://schemas.microsoft.com/office/drawing/2014/chart" uri="{C3380CC4-5D6E-409C-BE32-E72D297353CC}">
              <c16:uniqueId val="{0000000B-9032-42F8-B114-F9DFC3C3B1B0}"/>
            </c:ext>
          </c:extLst>
        </c:ser>
        <c:ser>
          <c:idx val="4"/>
          <c:order val="4"/>
          <c:tx>
            <c:strRef>
              <c:f>Sheet1!$F$1</c:f>
              <c:strCache>
                <c:ptCount val="1"/>
                <c:pt idx="0">
                  <c:v>Mycket missnöjd</c:v>
                </c:pt>
              </c:strCache>
            </c:strRef>
          </c:tx>
          <c:spPr>
            <a:solidFill>
              <a:srgbClr val="C1646E"/>
            </a:solidFill>
          </c:spPr>
          <c:invertIfNegative val="0"/>
          <c:dLbls>
            <c:dLbl>
              <c:idx val="0"/>
              <c:tx>
                <c:rich>
                  <a:bodyPr wrap="none">
                    <a:spAutoFit/>
                  </a:bodyPr>
                  <a:lstStyle/>
                  <a:p>
                    <a:pPr>
                      <a:defRPr/>
                    </a:pPr>
                    <a:fld id="{0094109E-F919-49E5-94F5-E85173484B8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9032-42F8-B114-F9DFC3C3B1B0}"/>
                </c:ext>
              </c:extLst>
            </c:dLbl>
            <c:dLbl>
              <c:idx val="1"/>
              <c:tx>
                <c:rich>
                  <a:bodyPr wrap="none">
                    <a:spAutoFit/>
                  </a:bodyPr>
                  <a:lstStyle/>
                  <a:p>
                    <a:pPr>
                      <a:defRPr/>
                    </a:pPr>
                    <a:fld id="{9DEACD49-A733-4CDA-B1B6-711AA868EE3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9032-42F8-B114-F9DFC3C3B1B0}"/>
                </c:ext>
              </c:extLst>
            </c:dLbl>
            <c:dLbl>
              <c:idx val="2"/>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032-42F8-B114-F9DFC3C3B1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c:f>
              <c:strCache>
                <c:ptCount val="3"/>
                <c:pt idx="0">
                  <c:v>Förpackningar/textilavfall - 2024</c:v>
                </c:pt>
                <c:pt idx="1">
                  <c:v>Textilavfall - 2025</c:v>
                </c:pt>
                <c:pt idx="2">
                  <c:v>Förpackningar - 2025</c:v>
                </c:pt>
              </c:strCache>
            </c:strRef>
          </c:cat>
          <c:val>
            <c:numRef>
              <c:f>Sheet1!$F$2:$F$4</c:f>
              <c:numCache>
                <c:formatCode>0</c:formatCode>
                <c:ptCount val="3"/>
                <c:pt idx="0" formatCode="[&lt;2]&quot;&quot;;0">
                  <c:v>2.4665981500513898</c:v>
                </c:pt>
                <c:pt idx="1">
                  <c:v>10.3711790393013</c:v>
                </c:pt>
                <c:pt idx="2">
                  <c:v>1.2133468149646101</c:v>
                </c:pt>
              </c:numCache>
            </c:numRef>
          </c:val>
          <c:extLst>
            <c:ext xmlns:c16="http://schemas.microsoft.com/office/drawing/2014/chart" uri="{C3380CC4-5D6E-409C-BE32-E72D297353CC}">
              <c16:uniqueId val="{0000000E-9032-42F8-B114-F9DFC3C3B1B0}"/>
            </c:ext>
          </c:extLst>
        </c:ser>
        <c:dLbls>
          <c:showLegendKey val="0"/>
          <c:showVal val="0"/>
          <c:showCatName val="0"/>
          <c:showSerName val="0"/>
          <c:showPercent val="0"/>
          <c:showBubbleSize val="0"/>
        </c:dLbls>
        <c:gapWidth val="50"/>
        <c:overlap val="100"/>
        <c:axId val="619504594"/>
        <c:axId val="156938037"/>
      </c:barChart>
      <c:catAx>
        <c:axId val="619504594"/>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56938037"/>
        <c:crosses val="autoZero"/>
        <c:auto val="0"/>
        <c:lblAlgn val="ctr"/>
        <c:lblOffset val="100"/>
        <c:noMultiLvlLbl val="0"/>
      </c:catAx>
      <c:valAx>
        <c:axId val="156938037"/>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619504594"/>
        <c:crosses val="autoZero"/>
        <c:crossBetween val="between"/>
        <c:majorUnit val="0.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Har du fastighetsnära insamling vid din permanentbostad, till exempel i form av miljörum eller flerfackskärl på egen tomt av följande:</a:t>
            </a:r>
          </a:p>
        </c:rich>
      </c:tx>
      <c:overlay val="0"/>
    </c:title>
    <c:autoTitleDeleted val="0"/>
    <c:plotArea>
      <c:layout/>
      <c:barChart>
        <c:barDir val="bar"/>
        <c:grouping val="percentStacked"/>
        <c:varyColors val="0"/>
        <c:ser>
          <c:idx val="0"/>
          <c:order val="0"/>
          <c:tx>
            <c:strRef>
              <c:f>Sheet1!$B$1</c:f>
              <c:strCache>
                <c:ptCount val="1"/>
                <c:pt idx="0">
                  <c:v>Ja</c:v>
                </c:pt>
              </c:strCache>
            </c:strRef>
          </c:tx>
          <c:spPr>
            <a:solidFill>
              <a:srgbClr val="75B990"/>
            </a:solidFill>
          </c:spPr>
          <c:invertIfNegative val="0"/>
          <c:dLbls>
            <c:dLbl>
              <c:idx val="1"/>
              <c:tx>
                <c:rich>
                  <a:bodyPr wrap="none">
                    <a:spAutoFit/>
                  </a:bodyPr>
                  <a:lstStyle/>
                  <a:p>
                    <a:pPr>
                      <a:defRPr sz="790"/>
                    </a:pPr>
                    <a:fld id="{E50592C7-7DC3-47F3-A634-9F0FC410A605}"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A9FB-4500-8B4B-9E64290F1E16}"/>
                </c:ext>
              </c:extLst>
            </c:dLbl>
            <c:dLbl>
              <c:idx val="3"/>
              <c:tx>
                <c:rich>
                  <a:bodyPr wrap="none">
                    <a:spAutoFit/>
                  </a:bodyPr>
                  <a:lstStyle/>
                  <a:p>
                    <a:pPr>
                      <a:defRPr sz="790"/>
                    </a:pPr>
                    <a:fld id="{8531F779-D2FA-47B2-A08B-3F74F19F942F}"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A9FB-4500-8B4B-9E64290F1E16}"/>
                </c:ext>
              </c:extLst>
            </c:dLbl>
            <c:dLbl>
              <c:idx val="5"/>
              <c:tx>
                <c:rich>
                  <a:bodyPr wrap="none">
                    <a:spAutoFit/>
                  </a:bodyPr>
                  <a:lstStyle/>
                  <a:p>
                    <a:pPr>
                      <a:defRPr sz="790"/>
                    </a:pPr>
                    <a:fld id="{C5CEF755-9C74-412D-97E9-1D119A3F278A}"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A9FB-4500-8B4B-9E64290F1E16}"/>
                </c:ext>
              </c:extLst>
            </c:dLbl>
            <c:dLbl>
              <c:idx val="7"/>
              <c:tx>
                <c:rich>
                  <a:bodyPr wrap="none">
                    <a:spAutoFit/>
                  </a:bodyPr>
                  <a:lstStyle/>
                  <a:p>
                    <a:pPr>
                      <a:defRPr sz="790"/>
                    </a:pPr>
                    <a:fld id="{34B967EF-6D5A-473C-A779-99603E4DE332}"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A9FB-4500-8B4B-9E64290F1E16}"/>
                </c:ext>
              </c:extLst>
            </c:dLbl>
            <c:dLbl>
              <c:idx val="8"/>
              <c:tx>
                <c:rich>
                  <a:bodyPr wrap="none">
                    <a:spAutoFit/>
                  </a:bodyPr>
                  <a:lstStyle/>
                  <a:p>
                    <a:pPr>
                      <a:defRPr sz="790"/>
                    </a:pPr>
                    <a:fld id="{8A82866C-D040-40AB-A625-544BD0FD4550}"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A9FB-4500-8B4B-9E64290F1E16}"/>
                </c:ext>
              </c:extLst>
            </c:dLbl>
            <c:dLbl>
              <c:idx val="9"/>
              <c:tx>
                <c:rich>
                  <a:bodyPr wrap="none">
                    <a:spAutoFit/>
                  </a:bodyPr>
                  <a:lstStyle/>
                  <a:p>
                    <a:pPr>
                      <a:defRPr sz="790"/>
                    </a:pPr>
                    <a:fld id="{6D9960C2-6F4B-4DB7-9A58-03EB8D01988C}"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A9FB-4500-8B4B-9E64290F1E16}"/>
                </c:ext>
              </c:extLst>
            </c:dLbl>
            <c:dLbl>
              <c:idx val="10"/>
              <c:tx>
                <c:rich>
                  <a:bodyPr wrap="none">
                    <a:spAutoFit/>
                  </a:bodyPr>
                  <a:lstStyle/>
                  <a:p>
                    <a:pPr>
                      <a:defRPr sz="790"/>
                    </a:pPr>
                    <a:fld id="{D3FFBF83-1135-4649-8ADA-97067FA3F63D}"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A9FB-4500-8B4B-9E64290F1E16}"/>
                </c:ext>
              </c:extLst>
            </c:dLbl>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Förpackningar - 2024</c:v>
                </c:pt>
                <c:pt idx="1">
                  <c:v>Förpackningar av papper - 2025</c:v>
                </c:pt>
                <c:pt idx="2">
                  <c:v>Förpackningar av plast - 2025</c:v>
                </c:pt>
                <c:pt idx="3">
                  <c:v>Förpackningar av metall - 2025</c:v>
                </c:pt>
                <c:pt idx="4">
                  <c:v>Förpackningar av glas - 2025</c:v>
                </c:pt>
                <c:pt idx="5">
                  <c:v>Textilavfall - 2024</c:v>
                </c:pt>
                <c:pt idx="6">
                  <c:v>Textilavfall - 2025</c:v>
                </c:pt>
              </c:strCache>
            </c:strRef>
          </c:cat>
          <c:val>
            <c:numRef>
              <c:f>Sheet1!$B$2:$B$8</c:f>
              <c:numCache>
                <c:formatCode>0</c:formatCode>
                <c:ptCount val="7"/>
                <c:pt idx="0">
                  <c:v>59.6</c:v>
                </c:pt>
                <c:pt idx="1">
                  <c:v>70.564915758176397</c:v>
                </c:pt>
                <c:pt idx="2">
                  <c:v>68.087215064420207</c:v>
                </c:pt>
                <c:pt idx="3">
                  <c:v>62.636273538156601</c:v>
                </c:pt>
                <c:pt idx="4">
                  <c:v>67.888999008919697</c:v>
                </c:pt>
                <c:pt idx="5">
                  <c:v>26.4</c:v>
                </c:pt>
                <c:pt idx="6">
                  <c:v>23.785926660059499</c:v>
                </c:pt>
              </c:numCache>
            </c:numRef>
          </c:val>
          <c:extLst>
            <c:ext xmlns:c16="http://schemas.microsoft.com/office/drawing/2014/chart" uri="{C3380CC4-5D6E-409C-BE32-E72D297353CC}">
              <c16:uniqueId val="{00000007-A9FB-4500-8B4B-9E64290F1E16}"/>
            </c:ext>
          </c:extLst>
        </c:ser>
        <c:ser>
          <c:idx val="1"/>
          <c:order val="1"/>
          <c:tx>
            <c:strRef>
              <c:f>Sheet1!$C$1</c:f>
              <c:strCache>
                <c:ptCount val="1"/>
                <c:pt idx="0">
                  <c:v>Nej</c:v>
                </c:pt>
              </c:strCache>
            </c:strRef>
          </c:tx>
          <c:spPr>
            <a:solidFill>
              <a:srgbClr val="C1646E"/>
            </a:solidFill>
          </c:spPr>
          <c:invertIfNegative val="0"/>
          <c:dLbls>
            <c:dLbl>
              <c:idx val="1"/>
              <c:tx>
                <c:rich>
                  <a:bodyPr wrap="none">
                    <a:spAutoFit/>
                  </a:bodyPr>
                  <a:lstStyle/>
                  <a:p>
                    <a:pPr>
                      <a:defRPr sz="790"/>
                    </a:pPr>
                    <a:fld id="{F128FF15-C372-4E68-956B-A7DED81F9110}"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A9FB-4500-8B4B-9E64290F1E16}"/>
                </c:ext>
              </c:extLst>
            </c:dLbl>
            <c:dLbl>
              <c:idx val="3"/>
              <c:tx>
                <c:rich>
                  <a:bodyPr wrap="none">
                    <a:spAutoFit/>
                  </a:bodyPr>
                  <a:lstStyle/>
                  <a:p>
                    <a:pPr>
                      <a:defRPr sz="790"/>
                    </a:pPr>
                    <a:fld id="{FBE3556B-297B-425C-8DD8-626FF3367DC4}"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A9FB-4500-8B4B-9E64290F1E16}"/>
                </c:ext>
              </c:extLst>
            </c:dLbl>
            <c:dLbl>
              <c:idx val="5"/>
              <c:tx>
                <c:rich>
                  <a:bodyPr wrap="none">
                    <a:spAutoFit/>
                  </a:bodyPr>
                  <a:lstStyle/>
                  <a:p>
                    <a:pPr>
                      <a:defRPr sz="790"/>
                    </a:pPr>
                    <a:fld id="{440CAF91-9DF5-41E8-99A9-7022EFD73D92}"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A9FB-4500-8B4B-9E64290F1E16}"/>
                </c:ext>
              </c:extLst>
            </c:dLbl>
            <c:dLbl>
              <c:idx val="7"/>
              <c:tx>
                <c:rich>
                  <a:bodyPr wrap="none">
                    <a:spAutoFit/>
                  </a:bodyPr>
                  <a:lstStyle/>
                  <a:p>
                    <a:pPr>
                      <a:defRPr sz="790"/>
                    </a:pPr>
                    <a:fld id="{0D7625C6-6F42-417C-AF23-55BE9E441215}"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A9FB-4500-8B4B-9E64290F1E16}"/>
                </c:ext>
              </c:extLst>
            </c:dLbl>
            <c:dLbl>
              <c:idx val="8"/>
              <c:tx>
                <c:rich>
                  <a:bodyPr wrap="none">
                    <a:spAutoFit/>
                  </a:bodyPr>
                  <a:lstStyle/>
                  <a:p>
                    <a:pPr>
                      <a:defRPr sz="790"/>
                    </a:pPr>
                    <a:fld id="{B8A6F5AE-832F-475C-9705-D0B54CEAADB4}"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A9FB-4500-8B4B-9E64290F1E16}"/>
                </c:ext>
              </c:extLst>
            </c:dLbl>
            <c:dLbl>
              <c:idx val="9"/>
              <c:tx>
                <c:rich>
                  <a:bodyPr wrap="none">
                    <a:spAutoFit/>
                  </a:bodyPr>
                  <a:lstStyle/>
                  <a:p>
                    <a:pPr>
                      <a:defRPr sz="790"/>
                    </a:pPr>
                    <a:fld id="{B4DD2D45-7410-42FC-8AB5-4E63454B1077}"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A9FB-4500-8B4B-9E64290F1E16}"/>
                </c:ext>
              </c:extLst>
            </c:dLbl>
            <c:dLbl>
              <c:idx val="10"/>
              <c:tx>
                <c:rich>
                  <a:bodyPr wrap="none">
                    <a:spAutoFit/>
                  </a:bodyPr>
                  <a:lstStyle/>
                  <a:p>
                    <a:pPr>
                      <a:defRPr sz="790"/>
                    </a:pPr>
                    <a:fld id="{5167F041-5220-4D6C-92C7-88C0DA0B61D8}"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A9FB-4500-8B4B-9E64290F1E16}"/>
                </c:ext>
              </c:extLst>
            </c:dLbl>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Förpackningar - 2024</c:v>
                </c:pt>
                <c:pt idx="1">
                  <c:v>Förpackningar av papper - 2025</c:v>
                </c:pt>
                <c:pt idx="2">
                  <c:v>Förpackningar av plast - 2025</c:v>
                </c:pt>
                <c:pt idx="3">
                  <c:v>Förpackningar av metall - 2025</c:v>
                </c:pt>
                <c:pt idx="4">
                  <c:v>Förpackningar av glas - 2025</c:v>
                </c:pt>
                <c:pt idx="5">
                  <c:v>Textilavfall - 2024</c:v>
                </c:pt>
                <c:pt idx="6">
                  <c:v>Textilavfall - 2025</c:v>
                </c:pt>
              </c:strCache>
            </c:strRef>
          </c:cat>
          <c:val>
            <c:numRef>
              <c:f>Sheet1!$C$2:$C$8</c:f>
              <c:numCache>
                <c:formatCode>0</c:formatCode>
                <c:ptCount val="7"/>
                <c:pt idx="0">
                  <c:v>37.200000000000003</c:v>
                </c:pt>
                <c:pt idx="1">
                  <c:v>27.651139742319099</c:v>
                </c:pt>
                <c:pt idx="2">
                  <c:v>30.227948463825602</c:v>
                </c:pt>
                <c:pt idx="3">
                  <c:v>35.183349851338001</c:v>
                </c:pt>
                <c:pt idx="4">
                  <c:v>30.327056491575799</c:v>
                </c:pt>
                <c:pt idx="5">
                  <c:v>66.900000000000006</c:v>
                </c:pt>
                <c:pt idx="6">
                  <c:v>71.060455896927607</c:v>
                </c:pt>
              </c:numCache>
            </c:numRef>
          </c:val>
          <c:extLst>
            <c:ext xmlns:c16="http://schemas.microsoft.com/office/drawing/2014/chart" uri="{C3380CC4-5D6E-409C-BE32-E72D297353CC}">
              <c16:uniqueId val="{0000000F-A9FB-4500-8B4B-9E64290F1E16}"/>
            </c:ext>
          </c:extLst>
        </c:ser>
        <c:ser>
          <c:idx val="2"/>
          <c:order val="2"/>
          <c:tx>
            <c:strRef>
              <c:f>Sheet1!$D$1</c:f>
              <c:strCache>
                <c:ptCount val="1"/>
                <c:pt idx="0">
                  <c:v>Vet ej</c:v>
                </c:pt>
              </c:strCache>
            </c:strRef>
          </c:tx>
          <c:spPr>
            <a:solidFill>
              <a:srgbClr val="D1D1D1"/>
            </a:solidFill>
          </c:spPr>
          <c:invertIfNegative val="0"/>
          <c:dLbls>
            <c:dLbl>
              <c:idx val="1"/>
              <c:tx>
                <c:rich>
                  <a:bodyPr wrap="none">
                    <a:spAutoFit/>
                  </a:bodyPr>
                  <a:lstStyle/>
                  <a:p>
                    <a:pPr>
                      <a:defRPr sz="790"/>
                    </a:pPr>
                    <a:fld id="{CE616BA5-9417-4FD1-A847-8BF3F7B31D20}"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A9FB-4500-8B4B-9E64290F1E16}"/>
                </c:ext>
              </c:extLst>
            </c:dLbl>
            <c:dLbl>
              <c:idx val="3"/>
              <c:tx>
                <c:rich>
                  <a:bodyPr wrap="none">
                    <a:spAutoFit/>
                  </a:bodyPr>
                  <a:lstStyle/>
                  <a:p>
                    <a:pPr>
                      <a:defRPr sz="790"/>
                    </a:pPr>
                    <a:fld id="{581AC7FD-26BB-4062-9A4D-301A774F0970}"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A9FB-4500-8B4B-9E64290F1E16}"/>
                </c:ext>
              </c:extLst>
            </c:dLbl>
            <c:dLbl>
              <c:idx val="5"/>
              <c:tx>
                <c:rich>
                  <a:bodyPr wrap="none">
                    <a:spAutoFit/>
                  </a:bodyPr>
                  <a:lstStyle/>
                  <a:p>
                    <a:pPr>
                      <a:defRPr sz="790"/>
                    </a:pPr>
                    <a:fld id="{BB88C590-667A-40AC-9A39-C54DD4D4586A}"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A9FB-4500-8B4B-9E64290F1E16}"/>
                </c:ext>
              </c:extLst>
            </c:dLbl>
            <c:dLbl>
              <c:idx val="7"/>
              <c:tx>
                <c:rich>
                  <a:bodyPr wrap="none">
                    <a:spAutoFit/>
                  </a:bodyPr>
                  <a:lstStyle/>
                  <a:p>
                    <a:pPr>
                      <a:defRPr sz="790"/>
                    </a:pPr>
                    <a:fld id="{F5E5CC6F-2A16-48F0-A2FF-B02D433839A3}"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3-A9FB-4500-8B4B-9E64290F1E16}"/>
                </c:ext>
              </c:extLst>
            </c:dLbl>
            <c:dLbl>
              <c:idx val="8"/>
              <c:tx>
                <c:rich>
                  <a:bodyPr wrap="none">
                    <a:spAutoFit/>
                  </a:bodyPr>
                  <a:lstStyle/>
                  <a:p>
                    <a:pPr>
                      <a:defRPr sz="790"/>
                    </a:pPr>
                    <a:fld id="{5F620344-521E-4C85-A3B8-B9E9CA295552}"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4-A9FB-4500-8B4B-9E64290F1E16}"/>
                </c:ext>
              </c:extLst>
            </c:dLbl>
            <c:dLbl>
              <c:idx val="9"/>
              <c:tx>
                <c:rich>
                  <a:bodyPr wrap="none">
                    <a:spAutoFit/>
                  </a:bodyPr>
                  <a:lstStyle/>
                  <a:p>
                    <a:pPr>
                      <a:defRPr sz="790"/>
                    </a:pPr>
                    <a:fld id="{34B249F7-041A-4F4C-AF0D-32C2D04DFB90}"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A9FB-4500-8B4B-9E64290F1E16}"/>
                </c:ext>
              </c:extLst>
            </c:dLbl>
            <c:dLbl>
              <c:idx val="10"/>
              <c:tx>
                <c:rich>
                  <a:bodyPr wrap="none">
                    <a:spAutoFit/>
                  </a:bodyPr>
                  <a:lstStyle/>
                  <a:p>
                    <a:pPr>
                      <a:defRPr sz="790"/>
                    </a:pPr>
                    <a:fld id="{0791DB1B-6EFB-4779-8A2F-8868639F47F1}" type="VALUE">
                      <a:rPr lang="en-US" sz="790">
                        <a:solidFill>
                          <a:srgbClr val="000000"/>
                        </a:solidFill>
                        <a:latin typeface="arial"/>
                      </a:rPr>
                      <a:pPr>
                        <a:defRPr sz="790"/>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A9FB-4500-8B4B-9E64290F1E16}"/>
                </c:ext>
              </c:extLst>
            </c:dLbl>
            <c:spPr>
              <a:noFill/>
              <a:ln>
                <a:noFill/>
              </a:ln>
              <a:effectLst/>
            </c:spPr>
            <c:txPr>
              <a:bodyPr wrap="square" lIns="38100" tIns="19050" rIns="38100" bIns="19050" anchor="ctr">
                <a:spAutoFit/>
              </a:bodyPr>
              <a:lstStyle/>
              <a:p>
                <a:pPr>
                  <a:defRPr sz="79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Förpackningar - 2024</c:v>
                </c:pt>
                <c:pt idx="1">
                  <c:v>Förpackningar av papper - 2025</c:v>
                </c:pt>
                <c:pt idx="2">
                  <c:v>Förpackningar av plast - 2025</c:v>
                </c:pt>
                <c:pt idx="3">
                  <c:v>Förpackningar av metall - 2025</c:v>
                </c:pt>
                <c:pt idx="4">
                  <c:v>Förpackningar av glas - 2025</c:v>
                </c:pt>
                <c:pt idx="5">
                  <c:v>Textilavfall - 2024</c:v>
                </c:pt>
                <c:pt idx="6">
                  <c:v>Textilavfall - 2025</c:v>
                </c:pt>
              </c:strCache>
            </c:strRef>
          </c:cat>
          <c:val>
            <c:numRef>
              <c:f>Sheet1!$D$2:$D$8</c:f>
              <c:numCache>
                <c:formatCode>0</c:formatCode>
                <c:ptCount val="7"/>
                <c:pt idx="0">
                  <c:v>3.2</c:v>
                </c:pt>
                <c:pt idx="1">
                  <c:v>1.78394449950446</c:v>
                </c:pt>
                <c:pt idx="2">
                  <c:v>1.6848364717542099</c:v>
                </c:pt>
                <c:pt idx="3">
                  <c:v>2.1803766105054501</c:v>
                </c:pt>
                <c:pt idx="4">
                  <c:v>1.78394449950446</c:v>
                </c:pt>
                <c:pt idx="5">
                  <c:v>6.7</c:v>
                </c:pt>
                <c:pt idx="6">
                  <c:v>5.1536174430128803</c:v>
                </c:pt>
              </c:numCache>
            </c:numRef>
          </c:val>
          <c:extLst>
            <c:ext xmlns:c16="http://schemas.microsoft.com/office/drawing/2014/chart" uri="{C3380CC4-5D6E-409C-BE32-E72D297353CC}">
              <c16:uniqueId val="{00000017-A9FB-4500-8B4B-9E64290F1E16}"/>
            </c:ext>
          </c:extLst>
        </c:ser>
        <c:dLbls>
          <c:showLegendKey val="0"/>
          <c:showVal val="0"/>
          <c:showCatName val="0"/>
          <c:showSerName val="0"/>
          <c:showPercent val="0"/>
          <c:showBubbleSize val="0"/>
        </c:dLbls>
        <c:gapWidth val="25"/>
        <c:overlap val="100"/>
        <c:axId val="1568900210"/>
        <c:axId val="1056045066"/>
      </c:barChart>
      <c:catAx>
        <c:axId val="156890021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056045066"/>
        <c:crosses val="autoZero"/>
        <c:auto val="0"/>
        <c:lblAlgn val="ctr"/>
        <c:lblOffset val="100"/>
        <c:noMultiLvlLbl val="0"/>
      </c:catAx>
      <c:valAx>
        <c:axId val="1056045066"/>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568900210"/>
        <c:crosses val="autoZero"/>
        <c:crossBetween val="between"/>
        <c:majorUnit val="0.25"/>
      </c:valAx>
      <c:spPr>
        <a:solidFill>
          <a:srgbClr val="FFFFFF">
            <a:alpha val="0"/>
          </a:srgbClr>
        </a:solidFill>
      </c:spPr>
    </c:plotArea>
    <c:legend>
      <c:legendPos val="b"/>
      <c:overlay val="0"/>
      <c:txPr>
        <a:bodyPr/>
        <a:lstStyle/>
        <a:p>
          <a:pPr>
            <a:defRPr sz="79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Vilka orsaker finns det till att du kan ha lämnat fel slags avfall på återvinningsstationen?</a:t>
            </a:r>
          </a:p>
        </c:rich>
      </c:tx>
      <c:overlay val="0"/>
    </c:title>
    <c:autoTitleDeleted val="0"/>
    <c:plotArea>
      <c:layout/>
      <c:barChart>
        <c:barDir val="bar"/>
        <c:grouping val="clustered"/>
        <c:varyColors val="0"/>
        <c:ser>
          <c:idx val="0"/>
          <c:order val="0"/>
          <c:tx>
            <c:strRef>
              <c:f>Sheet1!$B$1</c:f>
              <c:strCache>
                <c:ptCount val="1"/>
                <c:pt idx="0">
                  <c:v>2024 (n=1 000)</c:v>
                </c:pt>
              </c:strCache>
            </c:strRef>
          </c:tx>
          <c:spPr>
            <a:solidFill>
              <a:srgbClr val="C1646E"/>
            </a:solidFill>
          </c:spPr>
          <c:invertIfNegative val="0"/>
          <c:dLbls>
            <c:dLbl>
              <c:idx val="0"/>
              <c:tx>
                <c:rich>
                  <a:bodyPr wrap="none">
                    <a:spAutoFit/>
                  </a:bodyPr>
                  <a:lstStyle/>
                  <a:p>
                    <a:pPr>
                      <a:defRPr/>
                    </a:pPr>
                    <a:fld id="{33E409DF-C604-4DB4-8646-08E2D629743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F9BF-46C9-9A2A-D3F0FD91CCE0}"/>
                </c:ext>
              </c:extLst>
            </c:dLbl>
            <c:dLbl>
              <c:idx val="1"/>
              <c:tx>
                <c:rich>
                  <a:bodyPr wrap="none">
                    <a:spAutoFit/>
                  </a:bodyPr>
                  <a:lstStyle/>
                  <a:p>
                    <a:pPr>
                      <a:defRPr/>
                    </a:pPr>
                    <a:fld id="{C7FE0C09-EA4A-4AA5-9525-EBB9BBE608E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F9BF-46C9-9A2A-D3F0FD91CCE0}"/>
                </c:ext>
              </c:extLst>
            </c:dLbl>
            <c:dLbl>
              <c:idx val="2"/>
              <c:tx>
                <c:rich>
                  <a:bodyPr wrap="none">
                    <a:spAutoFit/>
                  </a:bodyPr>
                  <a:lstStyle/>
                  <a:p>
                    <a:pPr>
                      <a:defRPr/>
                    </a:pPr>
                    <a:fld id="{75AA3EB6-F7F3-465F-AB12-68F9C934D42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F9BF-46C9-9A2A-D3F0FD91CCE0}"/>
                </c:ext>
              </c:extLst>
            </c:dLbl>
            <c:dLbl>
              <c:idx val="3"/>
              <c:tx>
                <c:rich>
                  <a:bodyPr wrap="none">
                    <a:spAutoFit/>
                  </a:bodyPr>
                  <a:lstStyle/>
                  <a:p>
                    <a:pPr>
                      <a:defRPr/>
                    </a:pPr>
                    <a:fld id="{4B3B9239-95FB-4E20-A53C-3143145C7F2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F9BF-46C9-9A2A-D3F0FD91CCE0}"/>
                </c:ext>
              </c:extLst>
            </c:dLbl>
            <c:dLbl>
              <c:idx val="4"/>
              <c:tx>
                <c:rich>
                  <a:bodyPr wrap="none">
                    <a:spAutoFit/>
                  </a:bodyPr>
                  <a:lstStyle/>
                  <a:p>
                    <a:pPr>
                      <a:defRPr/>
                    </a:pPr>
                    <a:fld id="{F9A00DCA-26FD-4121-842E-1334C5FE501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F9BF-46C9-9A2A-D3F0FD91CCE0}"/>
                </c:ext>
              </c:extLst>
            </c:dLbl>
            <c:dLbl>
              <c:idx val="5"/>
              <c:tx>
                <c:rich>
                  <a:bodyPr wrap="none">
                    <a:spAutoFit/>
                  </a:bodyPr>
                  <a:lstStyle/>
                  <a:p>
                    <a:pPr>
                      <a:defRPr/>
                    </a:pPr>
                    <a:fld id="{D1C27827-2D70-425D-9B28-D589BCC89BC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F9BF-46C9-9A2A-D3F0FD91CC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lämnar inte fel slags avfall på återvinningsstationen</c:v>
                </c:pt>
                <c:pt idx="1">
                  <c:v>Annat</c:v>
                </c:pt>
                <c:pt idx="2">
                  <c:v>Det spelar ingen roll, allt blandas ändå i slutändan</c:v>
                </c:pt>
                <c:pt idx="3">
                  <c:v>Jag orkar inte källsortera</c:v>
                </c:pt>
                <c:pt idx="4">
                  <c:v>Det är fullt i de rätta kärlen</c:v>
                </c:pt>
                <c:pt idx="5">
                  <c:v>Jag är osäker på vad som är vad</c:v>
                </c:pt>
              </c:strCache>
            </c:strRef>
          </c:cat>
          <c:val>
            <c:numRef>
              <c:f>Sheet1!$B$2:$B$7</c:f>
              <c:numCache>
                <c:formatCode>0</c:formatCode>
                <c:ptCount val="6"/>
                <c:pt idx="0">
                  <c:v>55.4</c:v>
                </c:pt>
                <c:pt idx="1">
                  <c:v>1.5</c:v>
                </c:pt>
                <c:pt idx="2">
                  <c:v>5.2</c:v>
                </c:pt>
                <c:pt idx="3">
                  <c:v>5.7</c:v>
                </c:pt>
                <c:pt idx="4">
                  <c:v>17.5</c:v>
                </c:pt>
                <c:pt idx="5">
                  <c:v>24.4</c:v>
                </c:pt>
              </c:numCache>
            </c:numRef>
          </c:val>
          <c:extLst>
            <c:ext xmlns:c16="http://schemas.microsoft.com/office/drawing/2014/chart" uri="{C3380CC4-5D6E-409C-BE32-E72D297353CC}">
              <c16:uniqueId val="{00000006-F9BF-46C9-9A2A-D3F0FD91CCE0}"/>
            </c:ext>
          </c:extLst>
        </c:ser>
        <c:ser>
          <c:idx val="1"/>
          <c:order val="1"/>
          <c:tx>
            <c:strRef>
              <c:f>Sheet1!$C$1</c:f>
              <c:strCache>
                <c:ptCount val="1"/>
                <c:pt idx="0">
                  <c:v>2025 (n=997)</c:v>
                </c:pt>
              </c:strCache>
            </c:strRef>
          </c:tx>
          <c:spPr>
            <a:solidFill>
              <a:srgbClr val="624764"/>
            </a:solidFill>
          </c:spPr>
          <c:invertIfNegative val="0"/>
          <c:dLbls>
            <c:dLbl>
              <c:idx val="0"/>
              <c:tx>
                <c:rich>
                  <a:bodyPr wrap="none">
                    <a:spAutoFit/>
                  </a:bodyPr>
                  <a:lstStyle/>
                  <a:p>
                    <a:pPr>
                      <a:defRPr/>
                    </a:pPr>
                    <a:fld id="{ED67B273-77DC-4C64-A5E5-E95FBE6E881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F9BF-46C9-9A2A-D3F0FD91CCE0}"/>
                </c:ext>
              </c:extLst>
            </c:dLbl>
            <c:dLbl>
              <c:idx val="1"/>
              <c:tx>
                <c:rich>
                  <a:bodyPr wrap="none">
                    <a:spAutoFit/>
                  </a:bodyPr>
                  <a:lstStyle/>
                  <a:p>
                    <a:pPr>
                      <a:defRPr/>
                    </a:pPr>
                    <a:fld id="{6B35B5EA-7AAC-426C-9E78-2E9CC0F492D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F9BF-46C9-9A2A-D3F0FD91CCE0}"/>
                </c:ext>
              </c:extLst>
            </c:dLbl>
            <c:dLbl>
              <c:idx val="2"/>
              <c:tx>
                <c:rich>
                  <a:bodyPr wrap="none">
                    <a:spAutoFit/>
                  </a:bodyPr>
                  <a:lstStyle/>
                  <a:p>
                    <a:pPr>
                      <a:defRPr/>
                    </a:pPr>
                    <a:fld id="{B4DEE1EA-2D7B-45D6-B706-AEA25D665C8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F9BF-46C9-9A2A-D3F0FD91CCE0}"/>
                </c:ext>
              </c:extLst>
            </c:dLbl>
            <c:dLbl>
              <c:idx val="3"/>
              <c:tx>
                <c:rich>
                  <a:bodyPr wrap="none">
                    <a:spAutoFit/>
                  </a:bodyPr>
                  <a:lstStyle/>
                  <a:p>
                    <a:pPr>
                      <a:defRPr/>
                    </a:pPr>
                    <a:fld id="{54863912-CF12-4017-8358-E007A60ACD2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F9BF-46C9-9A2A-D3F0FD91CCE0}"/>
                </c:ext>
              </c:extLst>
            </c:dLbl>
            <c:dLbl>
              <c:idx val="4"/>
              <c:tx>
                <c:rich>
                  <a:bodyPr wrap="none">
                    <a:spAutoFit/>
                  </a:bodyPr>
                  <a:lstStyle/>
                  <a:p>
                    <a:pPr>
                      <a:defRPr/>
                    </a:pPr>
                    <a:fld id="{61AD1864-B9DC-4BB7-BF36-C7DA97E75D6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F9BF-46C9-9A2A-D3F0FD91CCE0}"/>
                </c:ext>
              </c:extLst>
            </c:dLbl>
            <c:dLbl>
              <c:idx val="5"/>
              <c:tx>
                <c:rich>
                  <a:bodyPr wrap="none">
                    <a:spAutoFit/>
                  </a:bodyPr>
                  <a:lstStyle/>
                  <a:p>
                    <a:pPr>
                      <a:defRPr/>
                    </a:pPr>
                    <a:fld id="{2D2AB69D-7CE4-4589-89D8-EBF54AD14B6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F9BF-46C9-9A2A-D3F0FD91CC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lämnar inte fel slags avfall på återvinningsstationen</c:v>
                </c:pt>
                <c:pt idx="1">
                  <c:v>Annat</c:v>
                </c:pt>
                <c:pt idx="2">
                  <c:v>Det spelar ingen roll, allt blandas ändå i slutändan</c:v>
                </c:pt>
                <c:pt idx="3">
                  <c:v>Jag orkar inte källsortera</c:v>
                </c:pt>
                <c:pt idx="4">
                  <c:v>Det är fullt i de rätta kärlen</c:v>
                </c:pt>
                <c:pt idx="5">
                  <c:v>Jag är osäker på vad som är vad</c:v>
                </c:pt>
              </c:strCache>
            </c:strRef>
          </c:cat>
          <c:val>
            <c:numRef>
              <c:f>Sheet1!$C$2:$C$7</c:f>
              <c:numCache>
                <c:formatCode>0</c:formatCode>
                <c:ptCount val="6"/>
                <c:pt idx="0">
                  <c:v>50.7522567703109</c:v>
                </c:pt>
                <c:pt idx="1">
                  <c:v>1.90571715145436</c:v>
                </c:pt>
                <c:pt idx="2">
                  <c:v>5.1153460381143399</c:v>
                </c:pt>
                <c:pt idx="3">
                  <c:v>7.4222668004012</c:v>
                </c:pt>
                <c:pt idx="4">
                  <c:v>18.655967903711101</c:v>
                </c:pt>
                <c:pt idx="5">
                  <c:v>26.680040120361099</c:v>
                </c:pt>
              </c:numCache>
            </c:numRef>
          </c:val>
          <c:extLst>
            <c:ext xmlns:c16="http://schemas.microsoft.com/office/drawing/2014/chart" uri="{C3380CC4-5D6E-409C-BE32-E72D297353CC}">
              <c16:uniqueId val="{0000000D-F9BF-46C9-9A2A-D3F0FD91CCE0}"/>
            </c:ext>
          </c:extLst>
        </c:ser>
        <c:dLbls>
          <c:showLegendKey val="0"/>
          <c:showVal val="0"/>
          <c:showCatName val="0"/>
          <c:showSerName val="0"/>
          <c:showPercent val="0"/>
          <c:showBubbleSize val="0"/>
        </c:dLbls>
        <c:gapWidth val="50"/>
        <c:overlap val="-16"/>
        <c:axId val="950912405"/>
        <c:axId val="994023517"/>
      </c:barChart>
      <c:catAx>
        <c:axId val="95091240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994023517"/>
        <c:crosses val="autoZero"/>
        <c:auto val="0"/>
        <c:lblAlgn val="ctr"/>
        <c:lblOffset val="100"/>
        <c:noMultiLvlLbl val="0"/>
      </c:catAx>
      <c:valAx>
        <c:axId val="994023517"/>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950912405"/>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b="1" i="0" u="none" strike="noStrike" kern="1200" baseline="0" dirty="0">
                <a:solidFill>
                  <a:srgbClr val="000000"/>
                </a:solidFill>
                <a:latin typeface="arial"/>
              </a:rPr>
              <a:t>Vilka orsaker finns det till att du kan ha lämnat fel slags avfall på återvinningsstationen?</a:t>
            </a:r>
          </a:p>
        </c:rich>
      </c:tx>
      <c:overlay val="0"/>
    </c:title>
    <c:autoTitleDeleted val="0"/>
    <c:plotArea>
      <c:layout/>
      <c:barChart>
        <c:barDir val="bar"/>
        <c:grouping val="clustered"/>
        <c:varyColors val="0"/>
        <c:ser>
          <c:idx val="0"/>
          <c:order val="0"/>
          <c:tx>
            <c:strRef>
              <c:f>Sheet1!$B$1</c:f>
              <c:strCache>
                <c:ptCount val="1"/>
                <c:pt idx="0">
                  <c:v>Kvinna (n=503)</c:v>
                </c:pt>
              </c:strCache>
            </c:strRef>
          </c:tx>
          <c:spPr>
            <a:solidFill>
              <a:srgbClr val="C1646E"/>
            </a:solidFill>
          </c:spPr>
          <c:invertIfNegative val="0"/>
          <c:dLbls>
            <c:dLbl>
              <c:idx val="0"/>
              <c:tx>
                <c:rich>
                  <a:bodyPr wrap="none">
                    <a:spAutoFit/>
                  </a:bodyPr>
                  <a:lstStyle/>
                  <a:p>
                    <a:pPr>
                      <a:defRPr/>
                    </a:pPr>
                    <a:fld id="{452D487F-8AD3-4D56-B495-972C863F1DF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DBA9-456A-B390-F3080F2E8C30}"/>
                </c:ext>
              </c:extLst>
            </c:dLbl>
            <c:dLbl>
              <c:idx val="1"/>
              <c:tx>
                <c:rich>
                  <a:bodyPr wrap="none">
                    <a:spAutoFit/>
                  </a:bodyPr>
                  <a:lstStyle/>
                  <a:p>
                    <a:pPr>
                      <a:defRPr/>
                    </a:pPr>
                    <a:fld id="{AAC9759B-C198-4606-B296-A774EFB6111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DBA9-456A-B390-F3080F2E8C30}"/>
                </c:ext>
              </c:extLst>
            </c:dLbl>
            <c:dLbl>
              <c:idx val="2"/>
              <c:tx>
                <c:rich>
                  <a:bodyPr wrap="none">
                    <a:spAutoFit/>
                  </a:bodyPr>
                  <a:lstStyle/>
                  <a:p>
                    <a:pPr>
                      <a:defRPr/>
                    </a:pPr>
                    <a:fld id="{89ACAB66-16B0-48BF-9469-B0F767E66EC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DBA9-456A-B390-F3080F2E8C30}"/>
                </c:ext>
              </c:extLst>
            </c:dLbl>
            <c:dLbl>
              <c:idx val="3"/>
              <c:tx>
                <c:rich>
                  <a:bodyPr wrap="none">
                    <a:spAutoFit/>
                  </a:bodyPr>
                  <a:lstStyle/>
                  <a:p>
                    <a:pPr>
                      <a:defRPr/>
                    </a:pPr>
                    <a:fld id="{2B01B7CA-1942-44F7-9019-BFCAA9BFFF1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DBA9-456A-B390-F3080F2E8C30}"/>
                </c:ext>
              </c:extLst>
            </c:dLbl>
            <c:dLbl>
              <c:idx val="4"/>
              <c:tx>
                <c:rich>
                  <a:bodyPr wrap="none">
                    <a:spAutoFit/>
                  </a:bodyPr>
                  <a:lstStyle/>
                  <a:p>
                    <a:pPr>
                      <a:defRPr/>
                    </a:pPr>
                    <a:fld id="{10C03CD9-CBC9-4A61-9615-F53274F71FC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DBA9-456A-B390-F3080F2E8C30}"/>
                </c:ext>
              </c:extLst>
            </c:dLbl>
            <c:dLbl>
              <c:idx val="5"/>
              <c:tx>
                <c:rich>
                  <a:bodyPr wrap="none">
                    <a:spAutoFit/>
                  </a:bodyPr>
                  <a:lstStyle/>
                  <a:p>
                    <a:pPr>
                      <a:defRPr/>
                    </a:pPr>
                    <a:fld id="{905C1DA4-03AB-442C-B267-0FBD8A944C2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DBA9-456A-B390-F3080F2E8C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lämnar inte fel slags avfall på återvinningsstationen</c:v>
                </c:pt>
                <c:pt idx="1">
                  <c:v>Annat</c:v>
                </c:pt>
                <c:pt idx="2">
                  <c:v>Det spelar ingen roll, allt blandas ändå i slutändan</c:v>
                </c:pt>
                <c:pt idx="3">
                  <c:v>Jag orkar inte källsortera</c:v>
                </c:pt>
                <c:pt idx="4">
                  <c:v>Det är fullt i de rätta kärlen</c:v>
                </c:pt>
                <c:pt idx="5">
                  <c:v>Jag är osäker på vad som är vad</c:v>
                </c:pt>
              </c:strCache>
            </c:strRef>
          </c:cat>
          <c:val>
            <c:numRef>
              <c:f>Sheet1!$B$2:$B$7</c:f>
              <c:numCache>
                <c:formatCode>0</c:formatCode>
                <c:ptCount val="6"/>
                <c:pt idx="0">
                  <c:v>55.467196819085501</c:v>
                </c:pt>
                <c:pt idx="1">
                  <c:v>1.9880715705765399</c:v>
                </c:pt>
                <c:pt idx="2">
                  <c:v>3.9761431411530799</c:v>
                </c:pt>
                <c:pt idx="3">
                  <c:v>6.3618290258449299</c:v>
                </c:pt>
                <c:pt idx="4">
                  <c:v>15.1093439363817</c:v>
                </c:pt>
                <c:pt idx="5">
                  <c:v>25.0497017892644</c:v>
                </c:pt>
              </c:numCache>
            </c:numRef>
          </c:val>
          <c:extLst>
            <c:ext xmlns:c16="http://schemas.microsoft.com/office/drawing/2014/chart" uri="{C3380CC4-5D6E-409C-BE32-E72D297353CC}">
              <c16:uniqueId val="{00000006-DBA9-456A-B390-F3080F2E8C30}"/>
            </c:ext>
          </c:extLst>
        </c:ser>
        <c:ser>
          <c:idx val="1"/>
          <c:order val="1"/>
          <c:tx>
            <c:strRef>
              <c:f>Sheet1!$C$1</c:f>
              <c:strCache>
                <c:ptCount val="1"/>
                <c:pt idx="0">
                  <c:v>Man (n=491)</c:v>
                </c:pt>
              </c:strCache>
            </c:strRef>
          </c:tx>
          <c:spPr>
            <a:solidFill>
              <a:srgbClr val="624764"/>
            </a:solidFill>
          </c:spPr>
          <c:invertIfNegative val="0"/>
          <c:dLbls>
            <c:dLbl>
              <c:idx val="0"/>
              <c:tx>
                <c:rich>
                  <a:bodyPr wrap="none">
                    <a:spAutoFit/>
                  </a:bodyPr>
                  <a:lstStyle/>
                  <a:p>
                    <a:pPr>
                      <a:defRPr/>
                    </a:pPr>
                    <a:fld id="{346E8211-518F-4F64-A8A8-3B695DBFB3C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DBA9-456A-B390-F3080F2E8C30}"/>
                </c:ext>
              </c:extLst>
            </c:dLbl>
            <c:dLbl>
              <c:idx val="1"/>
              <c:tx>
                <c:rich>
                  <a:bodyPr wrap="none">
                    <a:spAutoFit/>
                  </a:bodyPr>
                  <a:lstStyle/>
                  <a:p>
                    <a:pPr>
                      <a:defRPr/>
                    </a:pPr>
                    <a:fld id="{92C62D28-989C-44A9-9F83-A1D7DDBC0B3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DBA9-456A-B390-F3080F2E8C30}"/>
                </c:ext>
              </c:extLst>
            </c:dLbl>
            <c:dLbl>
              <c:idx val="2"/>
              <c:tx>
                <c:rich>
                  <a:bodyPr wrap="none">
                    <a:spAutoFit/>
                  </a:bodyPr>
                  <a:lstStyle/>
                  <a:p>
                    <a:pPr>
                      <a:defRPr/>
                    </a:pPr>
                    <a:fld id="{AB60FD50-3AB6-4A82-AA50-5FC4CD4B7E9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DBA9-456A-B390-F3080F2E8C30}"/>
                </c:ext>
              </c:extLst>
            </c:dLbl>
            <c:dLbl>
              <c:idx val="3"/>
              <c:tx>
                <c:rich>
                  <a:bodyPr wrap="none">
                    <a:spAutoFit/>
                  </a:bodyPr>
                  <a:lstStyle/>
                  <a:p>
                    <a:pPr>
                      <a:defRPr/>
                    </a:pPr>
                    <a:fld id="{69535894-F215-45E4-902E-C359A93BD3E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DBA9-456A-B390-F3080F2E8C30}"/>
                </c:ext>
              </c:extLst>
            </c:dLbl>
            <c:dLbl>
              <c:idx val="4"/>
              <c:tx>
                <c:rich>
                  <a:bodyPr wrap="none">
                    <a:spAutoFit/>
                  </a:bodyPr>
                  <a:lstStyle/>
                  <a:p>
                    <a:pPr>
                      <a:defRPr/>
                    </a:pPr>
                    <a:fld id="{A238790B-289B-4012-945E-3624850E93F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DBA9-456A-B390-F3080F2E8C30}"/>
                </c:ext>
              </c:extLst>
            </c:dLbl>
            <c:dLbl>
              <c:idx val="5"/>
              <c:tx>
                <c:rich>
                  <a:bodyPr wrap="none">
                    <a:spAutoFit/>
                  </a:bodyPr>
                  <a:lstStyle/>
                  <a:p>
                    <a:pPr>
                      <a:defRPr/>
                    </a:pPr>
                    <a:fld id="{7A75896A-A103-4502-8ECE-13D27D975D9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DBA9-456A-B390-F3080F2E8C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lämnar inte fel slags avfall på återvinningsstationen</c:v>
                </c:pt>
                <c:pt idx="1">
                  <c:v>Annat</c:v>
                </c:pt>
                <c:pt idx="2">
                  <c:v>Det spelar ingen roll, allt blandas ändå i slutändan</c:v>
                </c:pt>
                <c:pt idx="3">
                  <c:v>Jag orkar inte källsortera</c:v>
                </c:pt>
                <c:pt idx="4">
                  <c:v>Det är fullt i de rätta kärlen</c:v>
                </c:pt>
                <c:pt idx="5">
                  <c:v>Jag är osäker på vad som är vad</c:v>
                </c:pt>
              </c:strCache>
            </c:strRef>
          </c:cat>
          <c:val>
            <c:numRef>
              <c:f>Sheet1!$C$2:$C$7</c:f>
              <c:numCache>
                <c:formatCode>0</c:formatCode>
                <c:ptCount val="6"/>
                <c:pt idx="0">
                  <c:v>46.0285132382892</c:v>
                </c:pt>
                <c:pt idx="1">
                  <c:v>1.8329938900203699</c:v>
                </c:pt>
                <c:pt idx="2">
                  <c:v>6.3136456211812604</c:v>
                </c:pt>
                <c:pt idx="3">
                  <c:v>8.5539714867617107</c:v>
                </c:pt>
                <c:pt idx="4">
                  <c:v>22.199592668024401</c:v>
                </c:pt>
                <c:pt idx="5">
                  <c:v>28.3095723014257</c:v>
                </c:pt>
              </c:numCache>
            </c:numRef>
          </c:val>
          <c:extLst>
            <c:ext xmlns:c16="http://schemas.microsoft.com/office/drawing/2014/chart" uri="{C3380CC4-5D6E-409C-BE32-E72D297353CC}">
              <c16:uniqueId val="{0000000D-DBA9-456A-B390-F3080F2E8C30}"/>
            </c:ext>
          </c:extLst>
        </c:ser>
        <c:dLbls>
          <c:showLegendKey val="0"/>
          <c:showVal val="0"/>
          <c:showCatName val="0"/>
          <c:showSerName val="0"/>
          <c:showPercent val="0"/>
          <c:showBubbleSize val="0"/>
        </c:dLbls>
        <c:gapWidth val="50"/>
        <c:overlap val="-16"/>
        <c:axId val="1957497528"/>
        <c:axId val="1228899444"/>
      </c:barChart>
      <c:catAx>
        <c:axId val="1957497528"/>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228899444"/>
        <c:crosses val="autoZero"/>
        <c:auto val="0"/>
        <c:lblAlgn val="ctr"/>
        <c:lblOffset val="100"/>
        <c:noMultiLvlLbl val="0"/>
      </c:catAx>
      <c:valAx>
        <c:axId val="1228899444"/>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957497528"/>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b="1" i="0" u="none" strike="noStrike" kern="1200" baseline="0" dirty="0">
                <a:solidFill>
                  <a:srgbClr val="000000"/>
                </a:solidFill>
                <a:latin typeface="arial"/>
              </a:rPr>
              <a:t>Vilka orsaker finns det till att du kan ha lämnat fel slags avfall på återvinningsstationen?</a:t>
            </a:r>
          </a:p>
        </c:rich>
      </c:tx>
      <c:overlay val="0"/>
    </c:title>
    <c:autoTitleDeleted val="0"/>
    <c:plotArea>
      <c:layout/>
      <c:barChart>
        <c:barDir val="col"/>
        <c:grouping val="clustered"/>
        <c:varyColors val="0"/>
        <c:ser>
          <c:idx val="0"/>
          <c:order val="0"/>
          <c:tx>
            <c:strRef>
              <c:f>Sheet1!$B$1</c:f>
              <c:strCache>
                <c:ptCount val="1"/>
                <c:pt idx="0">
                  <c:v>18-29 år (n=165)</c:v>
                </c:pt>
              </c:strCache>
            </c:strRef>
          </c:tx>
          <c:spPr>
            <a:solidFill>
              <a:srgbClr val="624764"/>
            </a:solidFill>
          </c:spPr>
          <c:invertIfNegative val="0"/>
          <c:dLbls>
            <c:dLbl>
              <c:idx val="0"/>
              <c:tx>
                <c:rich>
                  <a:bodyPr wrap="none">
                    <a:spAutoFit/>
                  </a:bodyPr>
                  <a:lstStyle/>
                  <a:p>
                    <a:pPr>
                      <a:defRPr/>
                    </a:pPr>
                    <a:fld id="{CC37CD94-B684-457F-B598-E5CAEB9754F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92D9-4D4D-A189-05AF89D293A9}"/>
                </c:ext>
              </c:extLst>
            </c:dLbl>
            <c:dLbl>
              <c:idx val="1"/>
              <c:tx>
                <c:rich>
                  <a:bodyPr wrap="none">
                    <a:spAutoFit/>
                  </a:bodyPr>
                  <a:lstStyle/>
                  <a:p>
                    <a:pPr>
                      <a:defRPr/>
                    </a:pPr>
                    <a:fld id="{FF51CA94-2645-475E-B8FC-66397A271F5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92D9-4D4D-A189-05AF89D293A9}"/>
                </c:ext>
              </c:extLst>
            </c:dLbl>
            <c:dLbl>
              <c:idx val="2"/>
              <c:tx>
                <c:rich>
                  <a:bodyPr wrap="none">
                    <a:spAutoFit/>
                  </a:bodyPr>
                  <a:lstStyle/>
                  <a:p>
                    <a:pPr>
                      <a:defRPr/>
                    </a:pPr>
                    <a:fld id="{18272D5D-C151-42B2-A814-45425767A97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92D9-4D4D-A189-05AF89D293A9}"/>
                </c:ext>
              </c:extLst>
            </c:dLbl>
            <c:dLbl>
              <c:idx val="3"/>
              <c:tx>
                <c:rich>
                  <a:bodyPr wrap="none">
                    <a:spAutoFit/>
                  </a:bodyPr>
                  <a:lstStyle/>
                  <a:p>
                    <a:pPr>
                      <a:defRPr/>
                    </a:pPr>
                    <a:fld id="{627A4282-AF34-45B6-B2C8-D00B863C406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92D9-4D4D-A189-05AF89D293A9}"/>
                </c:ext>
              </c:extLst>
            </c:dLbl>
            <c:dLbl>
              <c:idx val="4"/>
              <c:tx>
                <c:rich>
                  <a:bodyPr wrap="none">
                    <a:spAutoFit/>
                  </a:bodyPr>
                  <a:lstStyle/>
                  <a:p>
                    <a:pPr>
                      <a:defRPr/>
                    </a:pPr>
                    <a:fld id="{96D4B297-BDDC-45E3-95CB-2D65511041D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92D9-4D4D-A189-05AF89D293A9}"/>
                </c:ext>
              </c:extLst>
            </c:dLbl>
            <c:dLbl>
              <c:idx val="5"/>
              <c:tx>
                <c:rich>
                  <a:bodyPr wrap="none">
                    <a:spAutoFit/>
                  </a:bodyPr>
                  <a:lstStyle/>
                  <a:p>
                    <a:pPr>
                      <a:defRPr/>
                    </a:pPr>
                    <a:fld id="{9AA213EF-74FD-466C-B150-F823803CF30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92D9-4D4D-A189-05AF89D293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är osäker på vad som är vad</c:v>
                </c:pt>
                <c:pt idx="1">
                  <c:v>Det är fullt i de rätta kärlen</c:v>
                </c:pt>
                <c:pt idx="2">
                  <c:v>Jag orkar inte källsortera</c:v>
                </c:pt>
                <c:pt idx="3">
                  <c:v>Det spelar ingen roll, allt blandas ändå i slutändan</c:v>
                </c:pt>
                <c:pt idx="4">
                  <c:v>Annat</c:v>
                </c:pt>
                <c:pt idx="5">
                  <c:v>Jag lämnar inte fel slags avfall på återvinningsstationen</c:v>
                </c:pt>
              </c:strCache>
            </c:strRef>
          </c:cat>
          <c:val>
            <c:numRef>
              <c:f>Sheet1!$B$2:$B$7</c:f>
              <c:numCache>
                <c:formatCode>0</c:formatCode>
                <c:ptCount val="6"/>
                <c:pt idx="0">
                  <c:v>35.7575757575758</c:v>
                </c:pt>
                <c:pt idx="1">
                  <c:v>30.909090909090899</c:v>
                </c:pt>
                <c:pt idx="2">
                  <c:v>15.1515151515152</c:v>
                </c:pt>
                <c:pt idx="3">
                  <c:v>10.909090909090899</c:v>
                </c:pt>
                <c:pt idx="4">
                  <c:v>3.0303030303030298</c:v>
                </c:pt>
                <c:pt idx="5">
                  <c:v>24.848484848484802</c:v>
                </c:pt>
              </c:numCache>
            </c:numRef>
          </c:val>
          <c:extLst>
            <c:ext xmlns:c16="http://schemas.microsoft.com/office/drawing/2014/chart" uri="{C3380CC4-5D6E-409C-BE32-E72D297353CC}">
              <c16:uniqueId val="{00000006-92D9-4D4D-A189-05AF89D293A9}"/>
            </c:ext>
          </c:extLst>
        </c:ser>
        <c:ser>
          <c:idx val="1"/>
          <c:order val="1"/>
          <c:tx>
            <c:strRef>
              <c:f>Sheet1!$C$1</c:f>
              <c:strCache>
                <c:ptCount val="1"/>
                <c:pt idx="0">
                  <c:v>30-39 år (n=213)</c:v>
                </c:pt>
              </c:strCache>
            </c:strRef>
          </c:tx>
          <c:spPr>
            <a:solidFill>
              <a:srgbClr val="C1646E"/>
            </a:solidFill>
          </c:spPr>
          <c:invertIfNegative val="0"/>
          <c:dLbls>
            <c:dLbl>
              <c:idx val="0"/>
              <c:tx>
                <c:rich>
                  <a:bodyPr wrap="none">
                    <a:spAutoFit/>
                  </a:bodyPr>
                  <a:lstStyle/>
                  <a:p>
                    <a:pPr>
                      <a:defRPr/>
                    </a:pPr>
                    <a:fld id="{35D18C2F-C431-4BFF-8305-E351DDE1DDD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92D9-4D4D-A189-05AF89D293A9}"/>
                </c:ext>
              </c:extLst>
            </c:dLbl>
            <c:dLbl>
              <c:idx val="1"/>
              <c:tx>
                <c:rich>
                  <a:bodyPr wrap="none">
                    <a:spAutoFit/>
                  </a:bodyPr>
                  <a:lstStyle/>
                  <a:p>
                    <a:pPr>
                      <a:defRPr/>
                    </a:pPr>
                    <a:fld id="{70A23EE3-E9CE-4626-8D3F-EA11B5B9788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92D9-4D4D-A189-05AF89D293A9}"/>
                </c:ext>
              </c:extLst>
            </c:dLbl>
            <c:dLbl>
              <c:idx val="2"/>
              <c:tx>
                <c:rich>
                  <a:bodyPr wrap="none">
                    <a:spAutoFit/>
                  </a:bodyPr>
                  <a:lstStyle/>
                  <a:p>
                    <a:pPr>
                      <a:defRPr/>
                    </a:pPr>
                    <a:fld id="{887DEC5A-C949-4833-9824-C975E14343F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92D9-4D4D-A189-05AF89D293A9}"/>
                </c:ext>
              </c:extLst>
            </c:dLbl>
            <c:dLbl>
              <c:idx val="3"/>
              <c:tx>
                <c:rich>
                  <a:bodyPr wrap="none">
                    <a:spAutoFit/>
                  </a:bodyPr>
                  <a:lstStyle/>
                  <a:p>
                    <a:pPr>
                      <a:defRPr/>
                    </a:pPr>
                    <a:fld id="{A045B4A5-0719-4C12-98AF-FBAEBE83703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92D9-4D4D-A189-05AF89D293A9}"/>
                </c:ext>
              </c:extLst>
            </c:dLbl>
            <c:dLbl>
              <c:idx val="4"/>
              <c:tx>
                <c:rich>
                  <a:bodyPr wrap="none">
                    <a:spAutoFit/>
                  </a:bodyPr>
                  <a:lstStyle/>
                  <a:p>
                    <a:pPr>
                      <a:defRPr/>
                    </a:pPr>
                    <a:fld id="{FC91E2EB-2654-4175-A0BE-7A5496254DE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92D9-4D4D-A189-05AF89D293A9}"/>
                </c:ext>
              </c:extLst>
            </c:dLbl>
            <c:dLbl>
              <c:idx val="5"/>
              <c:tx>
                <c:rich>
                  <a:bodyPr wrap="none">
                    <a:spAutoFit/>
                  </a:bodyPr>
                  <a:lstStyle/>
                  <a:p>
                    <a:pPr>
                      <a:defRPr/>
                    </a:pPr>
                    <a:fld id="{D6B70A18-51F5-4F14-92F6-1D24F5DAEB8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92D9-4D4D-A189-05AF89D293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är osäker på vad som är vad</c:v>
                </c:pt>
                <c:pt idx="1">
                  <c:v>Det är fullt i de rätta kärlen</c:v>
                </c:pt>
                <c:pt idx="2">
                  <c:v>Jag orkar inte källsortera</c:v>
                </c:pt>
                <c:pt idx="3">
                  <c:v>Det spelar ingen roll, allt blandas ändå i slutändan</c:v>
                </c:pt>
                <c:pt idx="4">
                  <c:v>Annat</c:v>
                </c:pt>
                <c:pt idx="5">
                  <c:v>Jag lämnar inte fel slags avfall på återvinningsstationen</c:v>
                </c:pt>
              </c:strCache>
            </c:strRef>
          </c:cat>
          <c:val>
            <c:numRef>
              <c:f>Sheet1!$C$2:$C$7</c:f>
              <c:numCache>
                <c:formatCode>0</c:formatCode>
                <c:ptCount val="6"/>
                <c:pt idx="0">
                  <c:v>34.741784037558702</c:v>
                </c:pt>
                <c:pt idx="1">
                  <c:v>28.638497652582199</c:v>
                </c:pt>
                <c:pt idx="2">
                  <c:v>11.7370892018779</c:v>
                </c:pt>
                <c:pt idx="3">
                  <c:v>4.6948356807511704</c:v>
                </c:pt>
                <c:pt idx="4">
                  <c:v>0.46948356807511699</c:v>
                </c:pt>
                <c:pt idx="5">
                  <c:v>36.619718309859202</c:v>
                </c:pt>
              </c:numCache>
            </c:numRef>
          </c:val>
          <c:extLst>
            <c:ext xmlns:c16="http://schemas.microsoft.com/office/drawing/2014/chart" uri="{C3380CC4-5D6E-409C-BE32-E72D297353CC}">
              <c16:uniqueId val="{0000000D-92D9-4D4D-A189-05AF89D293A9}"/>
            </c:ext>
          </c:extLst>
        </c:ser>
        <c:ser>
          <c:idx val="2"/>
          <c:order val="2"/>
          <c:tx>
            <c:strRef>
              <c:f>Sheet1!$D$1</c:f>
              <c:strCache>
                <c:ptCount val="1"/>
                <c:pt idx="0">
                  <c:v>40-49 år (n=178)</c:v>
                </c:pt>
              </c:strCache>
            </c:strRef>
          </c:tx>
          <c:spPr>
            <a:solidFill>
              <a:srgbClr val="EBBC71"/>
            </a:solidFill>
          </c:spPr>
          <c:invertIfNegative val="0"/>
          <c:dLbls>
            <c:dLbl>
              <c:idx val="0"/>
              <c:tx>
                <c:rich>
                  <a:bodyPr wrap="none">
                    <a:spAutoFit/>
                  </a:bodyPr>
                  <a:lstStyle/>
                  <a:p>
                    <a:pPr>
                      <a:defRPr/>
                    </a:pPr>
                    <a:fld id="{1BB082EF-1444-4F47-B59A-ACFEC1EC15D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92D9-4D4D-A189-05AF89D293A9}"/>
                </c:ext>
              </c:extLst>
            </c:dLbl>
            <c:dLbl>
              <c:idx val="1"/>
              <c:tx>
                <c:rich>
                  <a:bodyPr wrap="none">
                    <a:spAutoFit/>
                  </a:bodyPr>
                  <a:lstStyle/>
                  <a:p>
                    <a:pPr>
                      <a:defRPr/>
                    </a:pPr>
                    <a:fld id="{7129A2AA-D34F-4618-B53B-2A87CAB379F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92D9-4D4D-A189-05AF89D293A9}"/>
                </c:ext>
              </c:extLst>
            </c:dLbl>
            <c:dLbl>
              <c:idx val="2"/>
              <c:tx>
                <c:rich>
                  <a:bodyPr wrap="none">
                    <a:spAutoFit/>
                  </a:bodyPr>
                  <a:lstStyle/>
                  <a:p>
                    <a:pPr>
                      <a:defRPr/>
                    </a:pPr>
                    <a:fld id="{19E134CE-5EF1-4E14-A0E6-F7873CFC08B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92D9-4D4D-A189-05AF89D293A9}"/>
                </c:ext>
              </c:extLst>
            </c:dLbl>
            <c:dLbl>
              <c:idx val="3"/>
              <c:tx>
                <c:rich>
                  <a:bodyPr wrap="none">
                    <a:spAutoFit/>
                  </a:bodyPr>
                  <a:lstStyle/>
                  <a:p>
                    <a:pPr>
                      <a:defRPr/>
                    </a:pPr>
                    <a:fld id="{C8B78E1A-474C-4961-9552-DC3DFA01FE1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92D9-4D4D-A189-05AF89D293A9}"/>
                </c:ext>
              </c:extLst>
            </c:dLbl>
            <c:dLbl>
              <c:idx val="4"/>
              <c:tx>
                <c:rich>
                  <a:bodyPr wrap="none">
                    <a:spAutoFit/>
                  </a:bodyPr>
                  <a:lstStyle/>
                  <a:p>
                    <a:pPr>
                      <a:defRPr/>
                    </a:pPr>
                    <a:fld id="{8A9A149E-3CB3-4545-ADAA-5328B226E74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92D9-4D4D-A189-05AF89D293A9}"/>
                </c:ext>
              </c:extLst>
            </c:dLbl>
            <c:dLbl>
              <c:idx val="5"/>
              <c:tx>
                <c:rich>
                  <a:bodyPr wrap="none">
                    <a:spAutoFit/>
                  </a:bodyPr>
                  <a:lstStyle/>
                  <a:p>
                    <a:pPr>
                      <a:defRPr/>
                    </a:pPr>
                    <a:fld id="{D073676E-0DAE-48C9-9C90-71727E55212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3-92D9-4D4D-A189-05AF89D293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är osäker på vad som är vad</c:v>
                </c:pt>
                <c:pt idx="1">
                  <c:v>Det är fullt i de rätta kärlen</c:v>
                </c:pt>
                <c:pt idx="2">
                  <c:v>Jag orkar inte källsortera</c:v>
                </c:pt>
                <c:pt idx="3">
                  <c:v>Det spelar ingen roll, allt blandas ändå i slutändan</c:v>
                </c:pt>
                <c:pt idx="4">
                  <c:v>Annat</c:v>
                </c:pt>
                <c:pt idx="5">
                  <c:v>Jag lämnar inte fel slags avfall på återvinningsstationen</c:v>
                </c:pt>
              </c:strCache>
            </c:strRef>
          </c:cat>
          <c:val>
            <c:numRef>
              <c:f>Sheet1!$D$2:$D$7</c:f>
              <c:numCache>
                <c:formatCode>0</c:formatCode>
                <c:ptCount val="6"/>
                <c:pt idx="0">
                  <c:v>25.2808988764045</c:v>
                </c:pt>
                <c:pt idx="1">
                  <c:v>17.415730337078699</c:v>
                </c:pt>
                <c:pt idx="2">
                  <c:v>7.8651685393258397</c:v>
                </c:pt>
                <c:pt idx="3">
                  <c:v>5.6179775280898898</c:v>
                </c:pt>
                <c:pt idx="4">
                  <c:v>2.2471910112359601</c:v>
                </c:pt>
                <c:pt idx="5">
                  <c:v>50.561797752808999</c:v>
                </c:pt>
              </c:numCache>
            </c:numRef>
          </c:val>
          <c:extLst>
            <c:ext xmlns:c16="http://schemas.microsoft.com/office/drawing/2014/chart" uri="{C3380CC4-5D6E-409C-BE32-E72D297353CC}">
              <c16:uniqueId val="{00000014-92D9-4D4D-A189-05AF89D293A9}"/>
            </c:ext>
          </c:extLst>
        </c:ser>
        <c:ser>
          <c:idx val="3"/>
          <c:order val="3"/>
          <c:tx>
            <c:strRef>
              <c:f>Sheet1!$E$1</c:f>
              <c:strCache>
                <c:ptCount val="1"/>
                <c:pt idx="0">
                  <c:v>50-64 år (n=230)</c:v>
                </c:pt>
              </c:strCache>
            </c:strRef>
          </c:tx>
          <c:spPr>
            <a:solidFill>
              <a:srgbClr val="92E7E2"/>
            </a:solidFill>
          </c:spPr>
          <c:invertIfNegative val="0"/>
          <c:dLbls>
            <c:dLbl>
              <c:idx val="0"/>
              <c:tx>
                <c:rich>
                  <a:bodyPr wrap="none">
                    <a:spAutoFit/>
                  </a:bodyPr>
                  <a:lstStyle/>
                  <a:p>
                    <a:pPr>
                      <a:defRPr/>
                    </a:pPr>
                    <a:fld id="{D26C5625-26F5-4DDD-9575-D159A0E0051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92D9-4D4D-A189-05AF89D293A9}"/>
                </c:ext>
              </c:extLst>
            </c:dLbl>
            <c:dLbl>
              <c:idx val="1"/>
              <c:tx>
                <c:rich>
                  <a:bodyPr wrap="none">
                    <a:spAutoFit/>
                  </a:bodyPr>
                  <a:lstStyle/>
                  <a:p>
                    <a:pPr>
                      <a:defRPr/>
                    </a:pPr>
                    <a:fld id="{97F4CA3F-A705-4E99-A566-A1BD644BF69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92D9-4D4D-A189-05AF89D293A9}"/>
                </c:ext>
              </c:extLst>
            </c:dLbl>
            <c:dLbl>
              <c:idx val="2"/>
              <c:tx>
                <c:rich>
                  <a:bodyPr wrap="none">
                    <a:spAutoFit/>
                  </a:bodyPr>
                  <a:lstStyle/>
                  <a:p>
                    <a:pPr>
                      <a:defRPr/>
                    </a:pPr>
                    <a:fld id="{268BBAC1-60FF-47AB-AE9F-2D6C5B95417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92D9-4D4D-A189-05AF89D293A9}"/>
                </c:ext>
              </c:extLst>
            </c:dLbl>
            <c:dLbl>
              <c:idx val="3"/>
              <c:tx>
                <c:rich>
                  <a:bodyPr wrap="none">
                    <a:spAutoFit/>
                  </a:bodyPr>
                  <a:lstStyle/>
                  <a:p>
                    <a:pPr>
                      <a:defRPr/>
                    </a:pPr>
                    <a:fld id="{A82C9428-5F1E-4AE2-A696-DF8E4E66B9D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8-92D9-4D4D-A189-05AF89D293A9}"/>
                </c:ext>
              </c:extLst>
            </c:dLbl>
            <c:dLbl>
              <c:idx val="4"/>
              <c:tx>
                <c:rich>
                  <a:bodyPr wrap="none">
                    <a:spAutoFit/>
                  </a:bodyPr>
                  <a:lstStyle/>
                  <a:p>
                    <a:pPr>
                      <a:defRPr/>
                    </a:pPr>
                    <a:fld id="{531797E4-D5E8-4B36-9CA7-66AD6ECFBDC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9-92D9-4D4D-A189-05AF89D293A9}"/>
                </c:ext>
              </c:extLst>
            </c:dLbl>
            <c:dLbl>
              <c:idx val="5"/>
              <c:tx>
                <c:rich>
                  <a:bodyPr wrap="none">
                    <a:spAutoFit/>
                  </a:bodyPr>
                  <a:lstStyle/>
                  <a:p>
                    <a:pPr>
                      <a:defRPr/>
                    </a:pPr>
                    <a:fld id="{28DAE61E-3756-4151-94CC-453178E5EC8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A-92D9-4D4D-A189-05AF89D293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är osäker på vad som är vad</c:v>
                </c:pt>
                <c:pt idx="1">
                  <c:v>Det är fullt i de rätta kärlen</c:v>
                </c:pt>
                <c:pt idx="2">
                  <c:v>Jag orkar inte källsortera</c:v>
                </c:pt>
                <c:pt idx="3">
                  <c:v>Det spelar ingen roll, allt blandas ändå i slutändan</c:v>
                </c:pt>
                <c:pt idx="4">
                  <c:v>Annat</c:v>
                </c:pt>
                <c:pt idx="5">
                  <c:v>Jag lämnar inte fel slags avfall på återvinningsstationen</c:v>
                </c:pt>
              </c:strCache>
            </c:strRef>
          </c:cat>
          <c:val>
            <c:numRef>
              <c:f>Sheet1!$E$2:$E$7</c:f>
              <c:numCache>
                <c:formatCode>0</c:formatCode>
                <c:ptCount val="6"/>
                <c:pt idx="0">
                  <c:v>23.043478260869598</c:v>
                </c:pt>
                <c:pt idx="1">
                  <c:v>14.3478260869565</c:v>
                </c:pt>
                <c:pt idx="2">
                  <c:v>2.1739130434782599</c:v>
                </c:pt>
                <c:pt idx="3">
                  <c:v>3.47826086956522</c:v>
                </c:pt>
                <c:pt idx="4">
                  <c:v>1.3043478260869601</c:v>
                </c:pt>
                <c:pt idx="5">
                  <c:v>61.304347826087003</c:v>
                </c:pt>
              </c:numCache>
            </c:numRef>
          </c:val>
          <c:extLst>
            <c:ext xmlns:c16="http://schemas.microsoft.com/office/drawing/2014/chart" uri="{C3380CC4-5D6E-409C-BE32-E72D297353CC}">
              <c16:uniqueId val="{0000001B-92D9-4D4D-A189-05AF89D293A9}"/>
            </c:ext>
          </c:extLst>
        </c:ser>
        <c:ser>
          <c:idx val="4"/>
          <c:order val="4"/>
          <c:tx>
            <c:strRef>
              <c:f>Sheet1!$F$1</c:f>
              <c:strCache>
                <c:ptCount val="1"/>
                <c:pt idx="0">
                  <c:v>65+ år (n=210)</c:v>
                </c:pt>
              </c:strCache>
            </c:strRef>
          </c:tx>
          <c:spPr>
            <a:solidFill>
              <a:srgbClr val="75B990"/>
            </a:solidFill>
          </c:spPr>
          <c:invertIfNegative val="0"/>
          <c:dLbls>
            <c:dLbl>
              <c:idx val="0"/>
              <c:tx>
                <c:rich>
                  <a:bodyPr wrap="none">
                    <a:spAutoFit/>
                  </a:bodyPr>
                  <a:lstStyle/>
                  <a:p>
                    <a:pPr>
                      <a:defRPr/>
                    </a:pPr>
                    <a:fld id="{1924C4A4-54FB-416E-905A-E9F993874E8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C-92D9-4D4D-A189-05AF89D293A9}"/>
                </c:ext>
              </c:extLst>
            </c:dLbl>
            <c:dLbl>
              <c:idx val="1"/>
              <c:tx>
                <c:rich>
                  <a:bodyPr wrap="none">
                    <a:spAutoFit/>
                  </a:bodyPr>
                  <a:lstStyle/>
                  <a:p>
                    <a:pPr>
                      <a:defRPr/>
                    </a:pPr>
                    <a:fld id="{C75C9BCB-50D0-4C6A-BF8E-52EF5D42B19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D-92D9-4D4D-A189-05AF89D293A9}"/>
                </c:ext>
              </c:extLst>
            </c:dLbl>
            <c:dLbl>
              <c:idx val="2"/>
              <c:tx>
                <c:rich>
                  <a:bodyPr wrap="none">
                    <a:spAutoFit/>
                  </a:bodyPr>
                  <a:lstStyle/>
                  <a:p>
                    <a:pPr>
                      <a:defRPr/>
                    </a:pPr>
                    <a:fld id="{340EA2A3-737E-4F69-B25B-7A384BFCB9D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E-92D9-4D4D-A189-05AF89D293A9}"/>
                </c:ext>
              </c:extLst>
            </c:dLbl>
            <c:dLbl>
              <c:idx val="3"/>
              <c:tx>
                <c:rich>
                  <a:bodyPr wrap="none">
                    <a:spAutoFit/>
                  </a:bodyPr>
                  <a:lstStyle/>
                  <a:p>
                    <a:pPr>
                      <a:defRPr/>
                    </a:pPr>
                    <a:fld id="{9AC93F8F-C6C9-443A-889F-91ABE943F4A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F-92D9-4D4D-A189-05AF89D293A9}"/>
                </c:ext>
              </c:extLst>
            </c:dLbl>
            <c:dLbl>
              <c:idx val="4"/>
              <c:tx>
                <c:rich>
                  <a:bodyPr wrap="none">
                    <a:spAutoFit/>
                  </a:bodyPr>
                  <a:lstStyle/>
                  <a:p>
                    <a:pPr>
                      <a:defRPr/>
                    </a:pPr>
                    <a:fld id="{7ECFAF65-5BE5-4E02-ABDD-FF00C2DA8AA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0-92D9-4D4D-A189-05AF89D293A9}"/>
                </c:ext>
              </c:extLst>
            </c:dLbl>
            <c:dLbl>
              <c:idx val="5"/>
              <c:tx>
                <c:rich>
                  <a:bodyPr wrap="none">
                    <a:spAutoFit/>
                  </a:bodyPr>
                  <a:lstStyle/>
                  <a:p>
                    <a:pPr>
                      <a:defRPr/>
                    </a:pPr>
                    <a:fld id="{DDC45AFA-0A2B-4B50-A247-55D3F4FF73F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1-92D9-4D4D-A189-05AF89D293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Jag är osäker på vad som är vad</c:v>
                </c:pt>
                <c:pt idx="1">
                  <c:v>Det är fullt i de rätta kärlen</c:v>
                </c:pt>
                <c:pt idx="2">
                  <c:v>Jag orkar inte källsortera</c:v>
                </c:pt>
                <c:pt idx="3">
                  <c:v>Det spelar ingen roll, allt blandas ändå i slutändan</c:v>
                </c:pt>
                <c:pt idx="4">
                  <c:v>Annat</c:v>
                </c:pt>
                <c:pt idx="5">
                  <c:v>Jag lämnar inte fel slags avfall på återvinningsstationen</c:v>
                </c:pt>
              </c:strCache>
            </c:strRef>
          </c:cat>
          <c:val>
            <c:numRef>
              <c:f>Sheet1!$F$2:$F$7</c:f>
              <c:numCache>
                <c:formatCode>0</c:formatCode>
                <c:ptCount val="6"/>
                <c:pt idx="0">
                  <c:v>16.6666666666667</c:v>
                </c:pt>
                <c:pt idx="1">
                  <c:v>4.7619047619047601</c:v>
                </c:pt>
                <c:pt idx="2">
                  <c:v>2.38095238095238</c:v>
                </c:pt>
                <c:pt idx="3">
                  <c:v>2.38095238095238</c:v>
                </c:pt>
                <c:pt idx="4">
                  <c:v>2.8571428571428599</c:v>
                </c:pt>
                <c:pt idx="5">
                  <c:v>73.809523809523796</c:v>
                </c:pt>
              </c:numCache>
            </c:numRef>
          </c:val>
          <c:extLst>
            <c:ext xmlns:c16="http://schemas.microsoft.com/office/drawing/2014/chart" uri="{C3380CC4-5D6E-409C-BE32-E72D297353CC}">
              <c16:uniqueId val="{00000022-92D9-4D4D-A189-05AF89D293A9}"/>
            </c:ext>
          </c:extLst>
        </c:ser>
        <c:dLbls>
          <c:showLegendKey val="0"/>
          <c:showVal val="0"/>
          <c:showCatName val="0"/>
          <c:showSerName val="0"/>
          <c:showPercent val="0"/>
          <c:showBubbleSize val="0"/>
        </c:dLbls>
        <c:gapWidth val="50"/>
        <c:overlap val="-16"/>
        <c:axId val="170411439"/>
        <c:axId val="701153092"/>
      </c:barChart>
      <c:catAx>
        <c:axId val="170411439"/>
        <c:scaling>
          <c:orientation val="minMax"/>
        </c:scaling>
        <c:delete val="0"/>
        <c:axPos val="b"/>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701153092"/>
        <c:crosses val="autoZero"/>
        <c:auto val="0"/>
        <c:lblAlgn val="ctr"/>
        <c:lblOffset val="100"/>
        <c:noMultiLvlLbl val="0"/>
      </c:catAx>
      <c:valAx>
        <c:axId val="701153092"/>
        <c:scaling>
          <c:orientation val="minMax"/>
          <c:max val="100"/>
          <c:min val="0"/>
        </c:scaling>
        <c:delete val="0"/>
        <c:axPos val="l"/>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70411439"/>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dirty="0">
                <a:solidFill>
                  <a:srgbClr val="000000"/>
                </a:solidFill>
                <a:latin typeface="arial"/>
              </a:rPr>
              <a:t>Undviker du att köpa varor i förpackningar som är svåra att återvinna?</a:t>
            </a:r>
          </a:p>
        </c:rich>
      </c:tx>
      <c:overlay val="0"/>
    </c:title>
    <c:autoTitleDeleted val="0"/>
    <c:plotArea>
      <c:layout/>
      <c:barChart>
        <c:barDir val="bar"/>
        <c:grouping val="clustered"/>
        <c:varyColors val="0"/>
        <c:ser>
          <c:idx val="0"/>
          <c:order val="0"/>
          <c:tx>
            <c:strRef>
              <c:f>Sheet1!$B$1</c:f>
              <c:strCache>
                <c:ptCount val="1"/>
                <c:pt idx="0">
                  <c:v>2025 (n=1 009)</c:v>
                </c:pt>
              </c:strCache>
            </c:strRef>
          </c:tx>
          <c:spPr>
            <a:solidFill>
              <a:srgbClr val="624764"/>
            </a:solidFill>
          </c:spPr>
          <c:invertIfNegative val="0"/>
          <c:dLbls>
            <c:dLbl>
              <c:idx val="0"/>
              <c:tx>
                <c:rich>
                  <a:bodyPr wrap="none">
                    <a:spAutoFit/>
                  </a:bodyPr>
                  <a:lstStyle/>
                  <a:p>
                    <a:pPr>
                      <a:defRPr/>
                    </a:pPr>
                    <a:fld id="{13F22933-43E5-47C0-A1DA-AE9864948C3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C3FF-48B1-BF42-AC02A1E23669}"/>
                </c:ext>
              </c:extLst>
            </c:dLbl>
            <c:dLbl>
              <c:idx val="1"/>
              <c:tx>
                <c:rich>
                  <a:bodyPr wrap="none">
                    <a:spAutoFit/>
                  </a:bodyPr>
                  <a:lstStyle/>
                  <a:p>
                    <a:pPr>
                      <a:defRPr/>
                    </a:pPr>
                    <a:fld id="{4142FC73-0304-4E94-BFD5-485BA49E9C5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C3FF-48B1-BF42-AC02A1E23669}"/>
                </c:ext>
              </c:extLst>
            </c:dLbl>
            <c:dLbl>
              <c:idx val="2"/>
              <c:tx>
                <c:rich>
                  <a:bodyPr wrap="none">
                    <a:spAutoFit/>
                  </a:bodyPr>
                  <a:lstStyle/>
                  <a:p>
                    <a:pPr>
                      <a:defRPr/>
                    </a:pPr>
                    <a:fld id="{2BCEFE98-D864-4185-BA78-95C486469F2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C3FF-48B1-BF42-AC02A1E23669}"/>
                </c:ext>
              </c:extLst>
            </c:dLbl>
            <c:dLbl>
              <c:idx val="3"/>
              <c:tx>
                <c:rich>
                  <a:bodyPr wrap="none">
                    <a:spAutoFit/>
                  </a:bodyPr>
                  <a:lstStyle/>
                  <a:p>
                    <a:pPr>
                      <a:defRPr/>
                    </a:pPr>
                    <a:fld id="{DF26416D-A04B-43AB-A8C6-D9507641880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C3FF-48B1-BF42-AC02A1E23669}"/>
                </c:ext>
              </c:extLst>
            </c:dLbl>
            <c:dLbl>
              <c:idx val="4"/>
              <c:tx>
                <c:rich>
                  <a:bodyPr wrap="none">
                    <a:spAutoFit/>
                  </a:bodyPr>
                  <a:lstStyle/>
                  <a:p>
                    <a:pPr>
                      <a:defRPr/>
                    </a:pPr>
                    <a:fld id="{AAAC737E-25EC-41D5-BC4B-8DBF5EEB192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C3FF-48B1-BF42-AC02A1E236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Jag vet inte vilka förpackningar som är svåra att återvinna.</c:v>
                </c:pt>
                <c:pt idx="1">
                  <c:v>Nej, aldrig</c:v>
                </c:pt>
                <c:pt idx="2">
                  <c:v>Ja, ibland</c:v>
                </c:pt>
                <c:pt idx="3">
                  <c:v>Ja, oftast</c:v>
                </c:pt>
                <c:pt idx="4">
                  <c:v>Ja, alltid</c:v>
                </c:pt>
              </c:strCache>
            </c:strRef>
          </c:cat>
          <c:val>
            <c:numRef>
              <c:f>Sheet1!$B$2:$B$6</c:f>
              <c:numCache>
                <c:formatCode>0</c:formatCode>
                <c:ptCount val="5"/>
                <c:pt idx="0">
                  <c:v>13.676907829534199</c:v>
                </c:pt>
                <c:pt idx="1">
                  <c:v>39.246778989098097</c:v>
                </c:pt>
                <c:pt idx="2">
                  <c:v>29.930624380574798</c:v>
                </c:pt>
                <c:pt idx="3">
                  <c:v>12.388503468781</c:v>
                </c:pt>
                <c:pt idx="4">
                  <c:v>4.7571853320118898</c:v>
                </c:pt>
              </c:numCache>
            </c:numRef>
          </c:val>
          <c:extLst>
            <c:ext xmlns:c16="http://schemas.microsoft.com/office/drawing/2014/chart" uri="{C3380CC4-5D6E-409C-BE32-E72D297353CC}">
              <c16:uniqueId val="{00000005-C3FF-48B1-BF42-AC02A1E23669}"/>
            </c:ext>
          </c:extLst>
        </c:ser>
        <c:dLbls>
          <c:showLegendKey val="0"/>
          <c:showVal val="0"/>
          <c:showCatName val="0"/>
          <c:showSerName val="0"/>
          <c:showPercent val="0"/>
          <c:showBubbleSize val="0"/>
        </c:dLbls>
        <c:gapWidth val="50"/>
        <c:overlap val="-16"/>
        <c:axId val="1354740095"/>
        <c:axId val="2010919747"/>
      </c:barChart>
      <c:catAx>
        <c:axId val="135474009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010919747"/>
        <c:crosses val="autoZero"/>
        <c:auto val="0"/>
        <c:lblAlgn val="ctr"/>
        <c:lblOffset val="100"/>
        <c:noMultiLvlLbl val="0"/>
      </c:catAx>
      <c:valAx>
        <c:axId val="2010919747"/>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354740095"/>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Vad är den främsta anledningen till att du inte källsorterar mer matavfall/textil/förpackningar?</a:t>
            </a:r>
          </a:p>
        </c:rich>
      </c:tx>
      <c:overlay val="0"/>
    </c:title>
    <c:autoTitleDeleted val="0"/>
    <c:plotArea>
      <c:layout/>
      <c:barChart>
        <c:barDir val="bar"/>
        <c:grouping val="clustered"/>
        <c:varyColors val="0"/>
        <c:ser>
          <c:idx val="0"/>
          <c:order val="0"/>
          <c:tx>
            <c:strRef>
              <c:f>Sheet1!$B$1</c:f>
              <c:strCache>
                <c:ptCount val="1"/>
                <c:pt idx="0">
                  <c:v>2024 (n=865)</c:v>
                </c:pt>
              </c:strCache>
            </c:strRef>
          </c:tx>
          <c:spPr>
            <a:solidFill>
              <a:srgbClr val="C1646E"/>
            </a:solidFill>
          </c:spPr>
          <c:invertIfNegative val="0"/>
          <c:dLbls>
            <c:dLbl>
              <c:idx val="0"/>
              <c:tx>
                <c:rich>
                  <a:bodyPr wrap="none">
                    <a:spAutoFit/>
                  </a:bodyPr>
                  <a:lstStyle/>
                  <a:p>
                    <a:pPr>
                      <a:defRPr/>
                    </a:pPr>
                    <a:fld id="{A81AE8F2-A204-4741-86E0-852F67A80C2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801A-4D28-9103-04D88759BA28}"/>
                </c:ext>
              </c:extLst>
            </c:dLbl>
            <c:dLbl>
              <c:idx val="1"/>
              <c:tx>
                <c:rich>
                  <a:bodyPr wrap="none">
                    <a:spAutoFit/>
                  </a:bodyPr>
                  <a:lstStyle/>
                  <a:p>
                    <a:pPr>
                      <a:defRPr/>
                    </a:pPr>
                    <a:fld id="{27DA4FA3-8FDC-4597-952B-60B0661863E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801A-4D28-9103-04D88759BA28}"/>
                </c:ext>
              </c:extLst>
            </c:dLbl>
            <c:dLbl>
              <c:idx val="2"/>
              <c:tx>
                <c:rich>
                  <a:bodyPr wrap="none">
                    <a:spAutoFit/>
                  </a:bodyPr>
                  <a:lstStyle/>
                  <a:p>
                    <a:pPr>
                      <a:defRPr/>
                    </a:pPr>
                    <a:fld id="{F26814F3-F720-44DA-AB15-F88E17B99DD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801A-4D28-9103-04D88759BA28}"/>
                </c:ext>
              </c:extLst>
            </c:dLbl>
            <c:dLbl>
              <c:idx val="3"/>
              <c:tx>
                <c:rich>
                  <a:bodyPr wrap="none">
                    <a:spAutoFit/>
                  </a:bodyPr>
                  <a:lstStyle/>
                  <a:p>
                    <a:pPr>
                      <a:defRPr/>
                    </a:pPr>
                    <a:fld id="{5BA4A51F-E468-41EA-8CC5-0F6492CECFF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801A-4D28-9103-04D88759BA28}"/>
                </c:ext>
              </c:extLst>
            </c:dLbl>
            <c:dLbl>
              <c:idx val="4"/>
              <c:tx>
                <c:rich>
                  <a:bodyPr wrap="none">
                    <a:spAutoFit/>
                  </a:bodyPr>
                  <a:lstStyle/>
                  <a:p>
                    <a:pPr>
                      <a:defRPr/>
                    </a:pPr>
                    <a:fld id="{FF3CD9AD-86B7-4A2C-B011-A3E78D386F7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801A-4D28-9103-04D88759BA28}"/>
                </c:ext>
              </c:extLst>
            </c:dLbl>
            <c:dLbl>
              <c:idx val="5"/>
              <c:tx>
                <c:rich>
                  <a:bodyPr wrap="none">
                    <a:spAutoFit/>
                  </a:bodyPr>
                  <a:lstStyle/>
                  <a:p>
                    <a:pPr>
                      <a:defRPr/>
                    </a:pPr>
                    <a:fld id="{B71F0498-498D-4A7D-9BF6-8384C07FB23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801A-4D28-9103-04D88759BA28}"/>
                </c:ext>
              </c:extLst>
            </c:dLbl>
            <c:dLbl>
              <c:idx val="6"/>
              <c:tx>
                <c:rich>
                  <a:bodyPr wrap="none">
                    <a:spAutoFit/>
                  </a:bodyPr>
                  <a:lstStyle/>
                  <a:p>
                    <a:pPr>
                      <a:defRPr/>
                    </a:pPr>
                    <a:fld id="{905F5B6B-7429-446C-A59D-85196413721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801A-4D28-9103-04D88759BA28}"/>
                </c:ext>
              </c:extLst>
            </c:dLbl>
            <c:dLbl>
              <c:idx val="7"/>
              <c:tx>
                <c:rich>
                  <a:bodyPr wrap="none">
                    <a:spAutoFit/>
                  </a:bodyPr>
                  <a:lstStyle/>
                  <a:p>
                    <a:pPr>
                      <a:defRPr/>
                    </a:pPr>
                    <a:fld id="{933FB379-99EE-436A-AA01-CC4026A0F26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801A-4D28-9103-04D88759BA28}"/>
                </c:ext>
              </c:extLst>
            </c:dLbl>
            <c:dLbl>
              <c:idx val="8"/>
              <c:tx>
                <c:rich>
                  <a:bodyPr wrap="none">
                    <a:spAutoFit/>
                  </a:bodyPr>
                  <a:lstStyle/>
                  <a:p>
                    <a:pPr>
                      <a:defRPr/>
                    </a:pPr>
                    <a:fld id="{593A717F-9CA4-43B9-AA56-6EF1D1E3C1F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801A-4D28-9103-04D88759BA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Annat</c:v>
                </c:pt>
                <c:pt idx="1">
                  <c:v>Tror inte att det är värt det</c:v>
                </c:pt>
                <c:pt idx="2">
                  <c:v>Har inte förtroende för systemet</c:v>
                </c:pt>
                <c:pt idx="3">
                  <c:v>Orkar inte/bekvämlighet</c:v>
                </c:pt>
                <c:pt idx="4">
                  <c:v>Det är för långt till återvinningen</c:v>
                </c:pt>
                <c:pt idx="5">
                  <c:v>Har inte plats</c:v>
                </c:pt>
                <c:pt idx="6">
                  <c:v>Jag har inte tillgång till separat insamling</c:v>
                </c:pt>
                <c:pt idx="7">
                  <c:v>Det är för omständligt att hantera</c:v>
                </c:pt>
                <c:pt idx="8">
                  <c:v>Tänker inte alltid på att det ska källsorteras</c:v>
                </c:pt>
              </c:strCache>
            </c:strRef>
          </c:cat>
          <c:val>
            <c:numRef>
              <c:f>Sheet1!$B$2:$B$10</c:f>
              <c:numCache>
                <c:formatCode>0</c:formatCode>
                <c:ptCount val="9"/>
                <c:pt idx="0">
                  <c:v>14.2196531791908</c:v>
                </c:pt>
                <c:pt idx="1">
                  <c:v>4.3930635838150298</c:v>
                </c:pt>
                <c:pt idx="2">
                  <c:v>4.7398843930635799</c:v>
                </c:pt>
                <c:pt idx="3">
                  <c:v>10.520231213872799</c:v>
                </c:pt>
                <c:pt idx="4">
                  <c:v>5.5491329479768803</c:v>
                </c:pt>
                <c:pt idx="5">
                  <c:v>12.601156069364199</c:v>
                </c:pt>
                <c:pt idx="6">
                  <c:v>13.410404624277501</c:v>
                </c:pt>
                <c:pt idx="7">
                  <c:v>13.063583815028901</c:v>
                </c:pt>
                <c:pt idx="8">
                  <c:v>21.5028901734104</c:v>
                </c:pt>
              </c:numCache>
            </c:numRef>
          </c:val>
          <c:extLst>
            <c:ext xmlns:c16="http://schemas.microsoft.com/office/drawing/2014/chart" uri="{C3380CC4-5D6E-409C-BE32-E72D297353CC}">
              <c16:uniqueId val="{00000009-801A-4D28-9103-04D88759BA28}"/>
            </c:ext>
          </c:extLst>
        </c:ser>
        <c:ser>
          <c:idx val="1"/>
          <c:order val="1"/>
          <c:tx>
            <c:strRef>
              <c:f>Sheet1!$C$1</c:f>
              <c:strCache>
                <c:ptCount val="1"/>
                <c:pt idx="0">
                  <c:v>2025 (n=843)</c:v>
                </c:pt>
              </c:strCache>
            </c:strRef>
          </c:tx>
          <c:spPr>
            <a:solidFill>
              <a:srgbClr val="624764"/>
            </a:solidFill>
          </c:spPr>
          <c:invertIfNegative val="0"/>
          <c:dLbls>
            <c:dLbl>
              <c:idx val="0"/>
              <c:tx>
                <c:rich>
                  <a:bodyPr wrap="none">
                    <a:spAutoFit/>
                  </a:bodyPr>
                  <a:lstStyle/>
                  <a:p>
                    <a:pPr>
                      <a:defRPr/>
                    </a:pPr>
                    <a:fld id="{E157D548-3080-439E-A2C9-4C502D8F25D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801A-4D28-9103-04D88759BA28}"/>
                </c:ext>
              </c:extLst>
            </c:dLbl>
            <c:dLbl>
              <c:idx val="1"/>
              <c:tx>
                <c:rich>
                  <a:bodyPr wrap="none">
                    <a:spAutoFit/>
                  </a:bodyPr>
                  <a:lstStyle/>
                  <a:p>
                    <a:pPr>
                      <a:defRPr/>
                    </a:pPr>
                    <a:fld id="{9509268F-9ED2-47FF-A62B-CCC6BB9A142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801A-4D28-9103-04D88759BA28}"/>
                </c:ext>
              </c:extLst>
            </c:dLbl>
            <c:dLbl>
              <c:idx val="2"/>
              <c:tx>
                <c:rich>
                  <a:bodyPr wrap="none">
                    <a:spAutoFit/>
                  </a:bodyPr>
                  <a:lstStyle/>
                  <a:p>
                    <a:pPr>
                      <a:defRPr/>
                    </a:pPr>
                    <a:fld id="{8B7E87E8-2359-4FE9-B907-F8483F90D62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801A-4D28-9103-04D88759BA28}"/>
                </c:ext>
              </c:extLst>
            </c:dLbl>
            <c:dLbl>
              <c:idx val="3"/>
              <c:tx>
                <c:rich>
                  <a:bodyPr wrap="none">
                    <a:spAutoFit/>
                  </a:bodyPr>
                  <a:lstStyle/>
                  <a:p>
                    <a:pPr>
                      <a:defRPr/>
                    </a:pPr>
                    <a:fld id="{F95CA877-E46E-42BE-B572-4B870BC8E37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801A-4D28-9103-04D88759BA28}"/>
                </c:ext>
              </c:extLst>
            </c:dLbl>
            <c:dLbl>
              <c:idx val="4"/>
              <c:tx>
                <c:rich>
                  <a:bodyPr wrap="none">
                    <a:spAutoFit/>
                  </a:bodyPr>
                  <a:lstStyle/>
                  <a:p>
                    <a:pPr>
                      <a:defRPr/>
                    </a:pPr>
                    <a:fld id="{71FB3067-8841-4468-8EB3-BE2D518CF0F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801A-4D28-9103-04D88759BA28}"/>
                </c:ext>
              </c:extLst>
            </c:dLbl>
            <c:dLbl>
              <c:idx val="5"/>
              <c:tx>
                <c:rich>
                  <a:bodyPr wrap="none">
                    <a:spAutoFit/>
                  </a:bodyPr>
                  <a:lstStyle/>
                  <a:p>
                    <a:pPr>
                      <a:defRPr/>
                    </a:pPr>
                    <a:fld id="{C1CC486B-3C5D-47B6-9501-B677CCF7116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801A-4D28-9103-04D88759BA28}"/>
                </c:ext>
              </c:extLst>
            </c:dLbl>
            <c:dLbl>
              <c:idx val="6"/>
              <c:tx>
                <c:rich>
                  <a:bodyPr wrap="none">
                    <a:spAutoFit/>
                  </a:bodyPr>
                  <a:lstStyle/>
                  <a:p>
                    <a:pPr>
                      <a:defRPr/>
                    </a:pPr>
                    <a:fld id="{F8FF7679-AFBA-427B-A0F7-9034D3B5FEA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801A-4D28-9103-04D88759BA28}"/>
                </c:ext>
              </c:extLst>
            </c:dLbl>
            <c:dLbl>
              <c:idx val="7"/>
              <c:tx>
                <c:rich>
                  <a:bodyPr wrap="none">
                    <a:spAutoFit/>
                  </a:bodyPr>
                  <a:lstStyle/>
                  <a:p>
                    <a:pPr>
                      <a:defRPr/>
                    </a:pPr>
                    <a:fld id="{B1423E8E-BE47-4DF6-8046-64A69836EE3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801A-4D28-9103-04D88759BA28}"/>
                </c:ext>
              </c:extLst>
            </c:dLbl>
            <c:dLbl>
              <c:idx val="8"/>
              <c:tx>
                <c:rich>
                  <a:bodyPr wrap="none">
                    <a:spAutoFit/>
                  </a:bodyPr>
                  <a:lstStyle/>
                  <a:p>
                    <a:pPr>
                      <a:defRPr/>
                    </a:pPr>
                    <a:fld id="{41593F3E-C340-41B0-8EF8-BA75ADD7E4F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801A-4D28-9103-04D88759BA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Annat</c:v>
                </c:pt>
                <c:pt idx="1">
                  <c:v>Tror inte att det är värt det</c:v>
                </c:pt>
                <c:pt idx="2">
                  <c:v>Har inte förtroende för systemet</c:v>
                </c:pt>
                <c:pt idx="3">
                  <c:v>Orkar inte/bekvämlighet</c:v>
                </c:pt>
                <c:pt idx="4">
                  <c:v>Det är för långt till återvinningen</c:v>
                </c:pt>
                <c:pt idx="5">
                  <c:v>Har inte plats</c:v>
                </c:pt>
                <c:pt idx="6">
                  <c:v>Jag har inte tillgång till separat insamling</c:v>
                </c:pt>
                <c:pt idx="7">
                  <c:v>Det är för omständligt att hantera</c:v>
                </c:pt>
                <c:pt idx="8">
                  <c:v>Tänker inte alltid på att det ska källsorteras</c:v>
                </c:pt>
              </c:strCache>
            </c:strRef>
          </c:cat>
          <c:val>
            <c:numRef>
              <c:f>Sheet1!$C$2:$C$10</c:f>
              <c:numCache>
                <c:formatCode>0</c:formatCode>
                <c:ptCount val="9"/>
                <c:pt idx="0">
                  <c:v>11.981020166073501</c:v>
                </c:pt>
                <c:pt idx="1">
                  <c:v>2.4911032028469799</c:v>
                </c:pt>
                <c:pt idx="2">
                  <c:v>4.5077105575326204</c:v>
                </c:pt>
                <c:pt idx="3">
                  <c:v>7.5919335705812596</c:v>
                </c:pt>
                <c:pt idx="4">
                  <c:v>10.0830367734282</c:v>
                </c:pt>
                <c:pt idx="5">
                  <c:v>11.625148279952599</c:v>
                </c:pt>
                <c:pt idx="6">
                  <c:v>12.692763938315499</c:v>
                </c:pt>
                <c:pt idx="7">
                  <c:v>13.5231316725979</c:v>
                </c:pt>
                <c:pt idx="8">
                  <c:v>25.504151838671401</c:v>
                </c:pt>
              </c:numCache>
            </c:numRef>
          </c:val>
          <c:extLst>
            <c:ext xmlns:c16="http://schemas.microsoft.com/office/drawing/2014/chart" uri="{C3380CC4-5D6E-409C-BE32-E72D297353CC}">
              <c16:uniqueId val="{00000013-801A-4D28-9103-04D88759BA28}"/>
            </c:ext>
          </c:extLst>
        </c:ser>
        <c:dLbls>
          <c:showLegendKey val="0"/>
          <c:showVal val="0"/>
          <c:showCatName val="0"/>
          <c:showSerName val="0"/>
          <c:showPercent val="0"/>
          <c:showBubbleSize val="0"/>
        </c:dLbls>
        <c:gapWidth val="50"/>
        <c:overlap val="-16"/>
        <c:axId val="1072972659"/>
        <c:axId val="427920891"/>
      </c:barChart>
      <c:catAx>
        <c:axId val="107297265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427920891"/>
        <c:crosses val="autoZero"/>
        <c:auto val="0"/>
        <c:lblAlgn val="ctr"/>
        <c:lblOffset val="100"/>
        <c:noMultiLvlLbl val="0"/>
      </c:catAx>
      <c:valAx>
        <c:axId val="427920891"/>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072972659"/>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dirty="0">
                <a:solidFill>
                  <a:srgbClr val="000000"/>
                </a:solidFill>
                <a:latin typeface="arial"/>
              </a:rPr>
              <a:t>Undviker du att köpa textilier som är svåra att återvinna?</a:t>
            </a:r>
          </a:p>
        </c:rich>
      </c:tx>
      <c:overlay val="0"/>
    </c:title>
    <c:autoTitleDeleted val="0"/>
    <c:plotArea>
      <c:layout/>
      <c:barChart>
        <c:barDir val="bar"/>
        <c:grouping val="clustered"/>
        <c:varyColors val="0"/>
        <c:ser>
          <c:idx val="0"/>
          <c:order val="0"/>
          <c:tx>
            <c:strRef>
              <c:f>Sheet1!$B$1</c:f>
              <c:strCache>
                <c:ptCount val="1"/>
                <c:pt idx="0">
                  <c:v>2025 (n=1 009)</c:v>
                </c:pt>
              </c:strCache>
            </c:strRef>
          </c:tx>
          <c:spPr>
            <a:solidFill>
              <a:srgbClr val="624764"/>
            </a:solidFill>
          </c:spPr>
          <c:invertIfNegative val="0"/>
          <c:dLbls>
            <c:dLbl>
              <c:idx val="0"/>
              <c:tx>
                <c:rich>
                  <a:bodyPr wrap="none">
                    <a:spAutoFit/>
                  </a:bodyPr>
                  <a:lstStyle/>
                  <a:p>
                    <a:pPr>
                      <a:defRPr/>
                    </a:pPr>
                    <a:fld id="{2490399E-A41E-4F75-9CD2-AADC09192EA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DF5-44C7-AE41-45BDBA6BE1F1}"/>
                </c:ext>
              </c:extLst>
            </c:dLbl>
            <c:dLbl>
              <c:idx val="1"/>
              <c:tx>
                <c:rich>
                  <a:bodyPr wrap="none">
                    <a:spAutoFit/>
                  </a:bodyPr>
                  <a:lstStyle/>
                  <a:p>
                    <a:pPr>
                      <a:defRPr/>
                    </a:pPr>
                    <a:fld id="{F098C1E6-7C11-45E3-8483-76F2D08E867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7DF5-44C7-AE41-45BDBA6BE1F1}"/>
                </c:ext>
              </c:extLst>
            </c:dLbl>
            <c:dLbl>
              <c:idx val="2"/>
              <c:tx>
                <c:rich>
                  <a:bodyPr wrap="none">
                    <a:spAutoFit/>
                  </a:bodyPr>
                  <a:lstStyle/>
                  <a:p>
                    <a:pPr>
                      <a:defRPr/>
                    </a:pPr>
                    <a:fld id="{6839DEF6-5D03-4CF5-9883-2D1E0310076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7DF5-44C7-AE41-45BDBA6BE1F1}"/>
                </c:ext>
              </c:extLst>
            </c:dLbl>
            <c:dLbl>
              <c:idx val="3"/>
              <c:tx>
                <c:rich>
                  <a:bodyPr wrap="none">
                    <a:spAutoFit/>
                  </a:bodyPr>
                  <a:lstStyle/>
                  <a:p>
                    <a:pPr>
                      <a:defRPr/>
                    </a:pPr>
                    <a:fld id="{A5E1699A-40FC-41D6-8E33-8D40C9473D6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DF5-44C7-AE41-45BDBA6BE1F1}"/>
                </c:ext>
              </c:extLst>
            </c:dLbl>
            <c:dLbl>
              <c:idx val="4"/>
              <c:tx>
                <c:rich>
                  <a:bodyPr wrap="none">
                    <a:spAutoFit/>
                  </a:bodyPr>
                  <a:lstStyle/>
                  <a:p>
                    <a:pPr>
                      <a:defRPr/>
                    </a:pPr>
                    <a:fld id="{2E67EA23-7AA9-4D80-8416-EC7BC6CEAD3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DF5-44C7-AE41-45BDBA6BE1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Jag vet inte vilka textilier som är svåra att återvinna.</c:v>
                </c:pt>
                <c:pt idx="1">
                  <c:v>Nej, aldrig</c:v>
                </c:pt>
                <c:pt idx="2">
                  <c:v>Ja, ibland</c:v>
                </c:pt>
                <c:pt idx="3">
                  <c:v>Ja, oftast</c:v>
                </c:pt>
                <c:pt idx="4">
                  <c:v>Ja, alltid</c:v>
                </c:pt>
              </c:strCache>
            </c:strRef>
          </c:cat>
          <c:val>
            <c:numRef>
              <c:f>Sheet1!$B$2:$B$6</c:f>
              <c:numCache>
                <c:formatCode>0</c:formatCode>
                <c:ptCount val="5"/>
                <c:pt idx="0">
                  <c:v>23.8850346878097</c:v>
                </c:pt>
                <c:pt idx="1">
                  <c:v>44.400396432111002</c:v>
                </c:pt>
                <c:pt idx="2">
                  <c:v>16.650148662041602</c:v>
                </c:pt>
                <c:pt idx="3">
                  <c:v>10.009910802775</c:v>
                </c:pt>
                <c:pt idx="4">
                  <c:v>5.0545094152626397</c:v>
                </c:pt>
              </c:numCache>
            </c:numRef>
          </c:val>
          <c:extLst>
            <c:ext xmlns:c16="http://schemas.microsoft.com/office/drawing/2014/chart" uri="{C3380CC4-5D6E-409C-BE32-E72D297353CC}">
              <c16:uniqueId val="{00000005-7DF5-44C7-AE41-45BDBA6BE1F1}"/>
            </c:ext>
          </c:extLst>
        </c:ser>
        <c:dLbls>
          <c:showLegendKey val="0"/>
          <c:showVal val="0"/>
          <c:showCatName val="0"/>
          <c:showSerName val="0"/>
          <c:showPercent val="0"/>
          <c:showBubbleSize val="0"/>
        </c:dLbls>
        <c:gapWidth val="50"/>
        <c:overlap val="-16"/>
        <c:axId val="1049302229"/>
        <c:axId val="2043410308"/>
      </c:barChart>
      <c:catAx>
        <c:axId val="104930222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043410308"/>
        <c:crosses val="autoZero"/>
        <c:auto val="0"/>
        <c:lblAlgn val="ctr"/>
        <c:lblOffset val="100"/>
        <c:noMultiLvlLbl val="0"/>
      </c:catAx>
      <c:valAx>
        <c:axId val="2043410308"/>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049302229"/>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Känner du till att det är en skyldighet att källsortera och lämna sina förpackningar till återvinning?</a:t>
            </a:r>
          </a:p>
        </c:rich>
      </c:tx>
      <c:overlay val="0"/>
    </c:title>
    <c:autoTitleDeleted val="0"/>
    <c:plotArea>
      <c:layout/>
      <c:barChart>
        <c:barDir val="bar"/>
        <c:grouping val="percentStacked"/>
        <c:varyColors val="0"/>
        <c:ser>
          <c:idx val="0"/>
          <c:order val="0"/>
          <c:tx>
            <c:strRef>
              <c:f>Sheet1!$B$1</c:f>
              <c:strCache>
                <c:ptCount val="1"/>
                <c:pt idx="0">
                  <c:v>Ja</c:v>
                </c:pt>
              </c:strCache>
            </c:strRef>
          </c:tx>
          <c:spPr>
            <a:solidFill>
              <a:srgbClr val="75B990"/>
            </a:solidFill>
          </c:spPr>
          <c:invertIfNegative val="0"/>
          <c:dLbls>
            <c:dLbl>
              <c:idx val="0"/>
              <c:tx>
                <c:rich>
                  <a:bodyPr wrap="none">
                    <a:spAutoFit/>
                  </a:bodyPr>
                  <a:lstStyle/>
                  <a:p>
                    <a:pPr>
                      <a:defRPr/>
                    </a:pPr>
                    <a:fld id="{2010B757-D3AB-4690-8CB4-74EA9DEE56E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91C9-4FFB-9698-75A438186AF2}"/>
                </c:ext>
              </c:extLst>
            </c:dLbl>
            <c:dLbl>
              <c:idx val="1"/>
              <c:tx>
                <c:rich>
                  <a:bodyPr wrap="none">
                    <a:spAutoFit/>
                  </a:bodyPr>
                  <a:lstStyle/>
                  <a:p>
                    <a:pPr>
                      <a:defRPr/>
                    </a:pPr>
                    <a:fld id="{81D69713-9D1C-4F2E-80CA-90D87D35600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91C9-4FFB-9698-75A438186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(n=1 009)</c:v>
                </c:pt>
              </c:strCache>
            </c:strRef>
          </c:cat>
          <c:val>
            <c:numRef>
              <c:f>Sheet1!$B$2:$B$3</c:f>
              <c:numCache>
                <c:formatCode>[&lt;0.5]"";0</c:formatCode>
                <c:ptCount val="2"/>
                <c:pt idx="0">
                  <c:v>76.2</c:v>
                </c:pt>
                <c:pt idx="1">
                  <c:v>86.223984142715594</c:v>
                </c:pt>
              </c:numCache>
            </c:numRef>
          </c:val>
          <c:extLst>
            <c:ext xmlns:c16="http://schemas.microsoft.com/office/drawing/2014/chart" uri="{C3380CC4-5D6E-409C-BE32-E72D297353CC}">
              <c16:uniqueId val="{00000002-91C9-4FFB-9698-75A438186AF2}"/>
            </c:ext>
          </c:extLst>
        </c:ser>
        <c:ser>
          <c:idx val="1"/>
          <c:order val="1"/>
          <c:tx>
            <c:strRef>
              <c:f>Sheet1!$C$1</c:f>
              <c:strCache>
                <c:ptCount val="1"/>
                <c:pt idx="0">
                  <c:v>Nej</c:v>
                </c:pt>
              </c:strCache>
            </c:strRef>
          </c:tx>
          <c:spPr>
            <a:solidFill>
              <a:srgbClr val="C1646E"/>
            </a:solidFill>
          </c:spPr>
          <c:invertIfNegative val="0"/>
          <c:dLbls>
            <c:dLbl>
              <c:idx val="0"/>
              <c:tx>
                <c:rich>
                  <a:bodyPr wrap="none">
                    <a:spAutoFit/>
                  </a:bodyPr>
                  <a:lstStyle/>
                  <a:p>
                    <a:pPr>
                      <a:defRPr/>
                    </a:pPr>
                    <a:fld id="{64B1B37B-721B-498F-8928-72DE8FBAF4F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91C9-4FFB-9698-75A438186AF2}"/>
                </c:ext>
              </c:extLst>
            </c:dLbl>
            <c:dLbl>
              <c:idx val="1"/>
              <c:tx>
                <c:rich>
                  <a:bodyPr wrap="none">
                    <a:spAutoFit/>
                  </a:bodyPr>
                  <a:lstStyle/>
                  <a:p>
                    <a:pPr>
                      <a:defRPr/>
                    </a:pPr>
                    <a:fld id="{69EA6385-29C4-4C10-9249-3B140AA86D3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91C9-4FFB-9698-75A438186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(n=1 009)</c:v>
                </c:pt>
              </c:strCache>
            </c:strRef>
          </c:cat>
          <c:val>
            <c:numRef>
              <c:f>Sheet1!$C$2:$C$3</c:f>
              <c:numCache>
                <c:formatCode>[&lt;0.5]"";0</c:formatCode>
                <c:ptCount val="2"/>
                <c:pt idx="0">
                  <c:v>23.8</c:v>
                </c:pt>
                <c:pt idx="1">
                  <c:v>13.776015857284399</c:v>
                </c:pt>
              </c:numCache>
            </c:numRef>
          </c:val>
          <c:extLst>
            <c:ext xmlns:c16="http://schemas.microsoft.com/office/drawing/2014/chart" uri="{C3380CC4-5D6E-409C-BE32-E72D297353CC}">
              <c16:uniqueId val="{00000005-91C9-4FFB-9698-75A438186AF2}"/>
            </c:ext>
          </c:extLst>
        </c:ser>
        <c:ser>
          <c:idx val="2"/>
          <c:order val="2"/>
          <c:tx>
            <c:strRef>
              <c:f>Sheet1!$D$1</c:f>
              <c:strCache>
                <c:ptCount val="1"/>
                <c:pt idx="0">
                  <c:v>Vet ej</c:v>
                </c:pt>
              </c:strCache>
            </c:strRef>
          </c:tx>
          <c:spPr>
            <a:solidFill>
              <a:srgbClr val="D1D1D1"/>
            </a:solidFill>
          </c:spPr>
          <c:invertIfNegative val="0"/>
          <c:dLbls>
            <c:dLbl>
              <c:idx val="0"/>
              <c:tx>
                <c:rich>
                  <a:bodyPr wrap="none">
                    <a:spAutoFit/>
                  </a:bodyPr>
                  <a:lstStyle/>
                  <a:p>
                    <a:pPr>
                      <a:defRPr/>
                    </a:pPr>
                    <a:fld id="{AA95F8A3-6FDB-4208-9051-856F8389604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91C9-4FFB-9698-75A438186AF2}"/>
                </c:ext>
              </c:extLst>
            </c:dLbl>
            <c:dLbl>
              <c:idx val="1"/>
              <c:tx>
                <c:rich>
                  <a:bodyPr wrap="none">
                    <a:spAutoFit/>
                  </a:bodyPr>
                  <a:lstStyle/>
                  <a:p>
                    <a:pPr>
                      <a:defRPr/>
                    </a:pPr>
                    <a:fld id="{258327C1-F2E5-48FD-B51E-DA0A0F81818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91C9-4FFB-9698-75A438186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(n=1 009)</c:v>
                </c:pt>
              </c:strCache>
            </c:strRef>
          </c:cat>
          <c:val>
            <c:numRef>
              <c:f>Sheet1!$D$2:$D$3</c:f>
              <c:numCache>
                <c:formatCode>[&lt;0.5]"";0</c:formatCode>
                <c:ptCount val="2"/>
                <c:pt idx="0">
                  <c:v>0</c:v>
                </c:pt>
                <c:pt idx="1">
                  <c:v>0</c:v>
                </c:pt>
              </c:numCache>
            </c:numRef>
          </c:val>
          <c:extLst>
            <c:ext xmlns:c16="http://schemas.microsoft.com/office/drawing/2014/chart" uri="{C3380CC4-5D6E-409C-BE32-E72D297353CC}">
              <c16:uniqueId val="{00000008-91C9-4FFB-9698-75A438186AF2}"/>
            </c:ext>
          </c:extLst>
        </c:ser>
        <c:dLbls>
          <c:showLegendKey val="0"/>
          <c:showVal val="0"/>
          <c:showCatName val="0"/>
          <c:showSerName val="0"/>
          <c:showPercent val="0"/>
          <c:showBubbleSize val="0"/>
        </c:dLbls>
        <c:gapWidth val="50"/>
        <c:overlap val="100"/>
        <c:axId val="573724017"/>
        <c:axId val="1380370405"/>
      </c:barChart>
      <c:catAx>
        <c:axId val="57372401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380370405"/>
        <c:crosses val="autoZero"/>
        <c:auto val="0"/>
        <c:lblAlgn val="ctr"/>
        <c:lblOffset val="100"/>
        <c:noMultiLvlLbl val="0"/>
      </c:catAx>
      <c:valAx>
        <c:axId val="1380370405"/>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573724017"/>
        <c:crosses val="autoZero"/>
        <c:crossBetween val="between"/>
        <c:majorUnit val="0.25"/>
      </c:valAx>
      <c:spPr>
        <a:solidFill>
          <a:srgbClr val="FFFFFF">
            <a:alpha val="0"/>
          </a:srgbClr>
        </a:solidFill>
      </c:spPr>
    </c:plotArea>
    <c:legend>
      <c:legendPos val="b"/>
      <c:overlay val="0"/>
      <c:txPr>
        <a:bodyPr/>
        <a:lstStyle/>
        <a:p>
          <a:pPr>
            <a:defRPr sz="79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Känner du till att det är en skyldighet att källsortera och lämna sina förpackningar till återvinning?</a:t>
            </a:r>
          </a:p>
        </c:rich>
      </c:tx>
      <c:overlay val="0"/>
    </c:title>
    <c:autoTitleDeleted val="0"/>
    <c:plotArea>
      <c:layout/>
      <c:barChart>
        <c:barDir val="bar"/>
        <c:grouping val="percentStacked"/>
        <c:varyColors val="0"/>
        <c:ser>
          <c:idx val="0"/>
          <c:order val="0"/>
          <c:tx>
            <c:strRef>
              <c:f>Sheet1!$B$1</c:f>
              <c:strCache>
                <c:ptCount val="1"/>
                <c:pt idx="0">
                  <c:v>Ja</c:v>
                </c:pt>
              </c:strCache>
            </c:strRef>
          </c:tx>
          <c:spPr>
            <a:solidFill>
              <a:srgbClr val="75B990"/>
            </a:solidFill>
          </c:spPr>
          <c:invertIfNegative val="0"/>
          <c:dLbls>
            <c:dLbl>
              <c:idx val="0"/>
              <c:tx>
                <c:rich>
                  <a:bodyPr wrap="none">
                    <a:spAutoFit/>
                  </a:bodyPr>
                  <a:lstStyle/>
                  <a:p>
                    <a:pPr>
                      <a:defRPr/>
                    </a:pPr>
                    <a:fld id="{2010B757-D3AB-4690-8CB4-74EA9DEE56E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91C9-4FFB-9698-75A438186AF2}"/>
                </c:ext>
              </c:extLst>
            </c:dLbl>
            <c:dLbl>
              <c:idx val="1"/>
              <c:tx>
                <c:rich>
                  <a:bodyPr wrap="none">
                    <a:spAutoFit/>
                  </a:bodyPr>
                  <a:lstStyle/>
                  <a:p>
                    <a:pPr>
                      <a:defRPr/>
                    </a:pPr>
                    <a:fld id="{81D69713-9D1C-4F2E-80CA-90D87D35600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91C9-4FFB-9698-75A438186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Flerfamiljshus (lägenhet) (n=612)</c:v>
                </c:pt>
                <c:pt idx="1">
                  <c:v>Småhus (villa, radhus, parhus) (n=375)</c:v>
                </c:pt>
              </c:strCache>
            </c:strRef>
          </c:cat>
          <c:val>
            <c:numRef>
              <c:f>Sheet1!$B$2:$B$3</c:f>
              <c:numCache>
                <c:formatCode>0</c:formatCode>
                <c:ptCount val="2"/>
                <c:pt idx="0" formatCode="[&lt;0.5]&quot;&quot;;0">
                  <c:v>84.477124183006495</c:v>
                </c:pt>
                <c:pt idx="1">
                  <c:v>90.4</c:v>
                </c:pt>
              </c:numCache>
            </c:numRef>
          </c:val>
          <c:extLst>
            <c:ext xmlns:c16="http://schemas.microsoft.com/office/drawing/2014/chart" uri="{C3380CC4-5D6E-409C-BE32-E72D297353CC}">
              <c16:uniqueId val="{00000002-91C9-4FFB-9698-75A438186AF2}"/>
            </c:ext>
          </c:extLst>
        </c:ser>
        <c:ser>
          <c:idx val="1"/>
          <c:order val="1"/>
          <c:tx>
            <c:strRef>
              <c:f>Sheet1!$C$1</c:f>
              <c:strCache>
                <c:ptCount val="1"/>
                <c:pt idx="0">
                  <c:v>Nej</c:v>
                </c:pt>
              </c:strCache>
            </c:strRef>
          </c:tx>
          <c:spPr>
            <a:solidFill>
              <a:srgbClr val="C1646E"/>
            </a:solidFill>
          </c:spPr>
          <c:invertIfNegative val="0"/>
          <c:dLbls>
            <c:dLbl>
              <c:idx val="0"/>
              <c:tx>
                <c:rich>
                  <a:bodyPr wrap="none">
                    <a:spAutoFit/>
                  </a:bodyPr>
                  <a:lstStyle/>
                  <a:p>
                    <a:pPr>
                      <a:defRPr/>
                    </a:pPr>
                    <a:fld id="{64B1B37B-721B-498F-8928-72DE8FBAF4F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91C9-4FFB-9698-75A438186AF2}"/>
                </c:ext>
              </c:extLst>
            </c:dLbl>
            <c:dLbl>
              <c:idx val="1"/>
              <c:tx>
                <c:rich>
                  <a:bodyPr wrap="none">
                    <a:spAutoFit/>
                  </a:bodyPr>
                  <a:lstStyle/>
                  <a:p>
                    <a:pPr>
                      <a:defRPr/>
                    </a:pPr>
                    <a:fld id="{69EA6385-29C4-4C10-9249-3B140AA86D3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91C9-4FFB-9698-75A438186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Flerfamiljshus (lägenhet) (n=612)</c:v>
                </c:pt>
                <c:pt idx="1">
                  <c:v>Småhus (villa, radhus, parhus) (n=375)</c:v>
                </c:pt>
              </c:strCache>
            </c:strRef>
          </c:cat>
          <c:val>
            <c:numRef>
              <c:f>Sheet1!$C$2:$C$3</c:f>
              <c:numCache>
                <c:formatCode>0</c:formatCode>
                <c:ptCount val="2"/>
                <c:pt idx="0" formatCode="[&lt;0.5]&quot;&quot;;0">
                  <c:v>15.522875816993499</c:v>
                </c:pt>
                <c:pt idx="1">
                  <c:v>9.6</c:v>
                </c:pt>
              </c:numCache>
            </c:numRef>
          </c:val>
          <c:extLst>
            <c:ext xmlns:c16="http://schemas.microsoft.com/office/drawing/2014/chart" uri="{C3380CC4-5D6E-409C-BE32-E72D297353CC}">
              <c16:uniqueId val="{00000005-91C9-4FFB-9698-75A438186AF2}"/>
            </c:ext>
          </c:extLst>
        </c:ser>
        <c:ser>
          <c:idx val="2"/>
          <c:order val="2"/>
          <c:tx>
            <c:strRef>
              <c:f>Sheet1!$D$1</c:f>
              <c:strCache>
                <c:ptCount val="1"/>
                <c:pt idx="0">
                  <c:v>Vet ej</c:v>
                </c:pt>
              </c:strCache>
            </c:strRef>
          </c:tx>
          <c:spPr>
            <a:solidFill>
              <a:srgbClr val="D1D1D1"/>
            </a:solidFill>
          </c:spPr>
          <c:invertIfNegative val="0"/>
          <c:dLbls>
            <c:dLbl>
              <c:idx val="0"/>
              <c:tx>
                <c:rich>
                  <a:bodyPr wrap="none">
                    <a:spAutoFit/>
                  </a:bodyPr>
                  <a:lstStyle/>
                  <a:p>
                    <a:pPr>
                      <a:defRPr/>
                    </a:pPr>
                    <a:fld id="{AA95F8A3-6FDB-4208-9051-856F8389604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91C9-4FFB-9698-75A438186AF2}"/>
                </c:ext>
              </c:extLst>
            </c:dLbl>
            <c:dLbl>
              <c:idx val="1"/>
              <c:tx>
                <c:rich>
                  <a:bodyPr wrap="none">
                    <a:spAutoFit/>
                  </a:bodyPr>
                  <a:lstStyle/>
                  <a:p>
                    <a:pPr>
                      <a:defRPr/>
                    </a:pPr>
                    <a:fld id="{258327C1-F2E5-48FD-B51E-DA0A0F81818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91C9-4FFB-9698-75A438186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Flerfamiljshus (lägenhet) (n=612)</c:v>
                </c:pt>
                <c:pt idx="1">
                  <c:v>Småhus (villa, radhus, parhus) (n=375)</c:v>
                </c:pt>
              </c:strCache>
            </c:strRef>
          </c:cat>
          <c:val>
            <c:numRef>
              <c:f>Sheet1!$D$2:$D$3</c:f>
              <c:numCache>
                <c:formatCode>[&lt;0.5]"";0</c:formatCode>
                <c:ptCount val="2"/>
                <c:pt idx="0">
                  <c:v>0</c:v>
                </c:pt>
                <c:pt idx="1">
                  <c:v>0</c:v>
                </c:pt>
              </c:numCache>
            </c:numRef>
          </c:val>
          <c:extLst>
            <c:ext xmlns:c16="http://schemas.microsoft.com/office/drawing/2014/chart" uri="{C3380CC4-5D6E-409C-BE32-E72D297353CC}">
              <c16:uniqueId val="{00000008-91C9-4FFB-9698-75A438186AF2}"/>
            </c:ext>
          </c:extLst>
        </c:ser>
        <c:dLbls>
          <c:showLegendKey val="0"/>
          <c:showVal val="0"/>
          <c:showCatName val="0"/>
          <c:showSerName val="0"/>
          <c:showPercent val="0"/>
          <c:showBubbleSize val="0"/>
        </c:dLbls>
        <c:gapWidth val="50"/>
        <c:overlap val="100"/>
        <c:axId val="573724017"/>
        <c:axId val="1380370405"/>
      </c:barChart>
      <c:catAx>
        <c:axId val="57372401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380370405"/>
        <c:crosses val="autoZero"/>
        <c:auto val="0"/>
        <c:lblAlgn val="ctr"/>
        <c:lblOffset val="100"/>
        <c:noMultiLvlLbl val="0"/>
      </c:catAx>
      <c:valAx>
        <c:axId val="1380370405"/>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573724017"/>
        <c:crosses val="autoZero"/>
        <c:crossBetween val="between"/>
        <c:majorUnit val="0.25"/>
      </c:valAx>
      <c:spPr>
        <a:solidFill>
          <a:srgbClr val="FFFFFF">
            <a:alpha val="0"/>
          </a:srgbClr>
        </a:solidFill>
      </c:spPr>
    </c:plotArea>
    <c:legend>
      <c:legendPos val="b"/>
      <c:overlay val="0"/>
      <c:txPr>
        <a:bodyPr/>
        <a:lstStyle/>
        <a:p>
          <a:pPr>
            <a:defRPr sz="79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b="1" i="0" u="none" strike="noStrike" kern="1200" baseline="0" dirty="0">
                <a:solidFill>
                  <a:srgbClr val="000000"/>
                </a:solidFill>
                <a:latin typeface="arial"/>
              </a:rPr>
              <a:t>Vad är den främsta anledningen till att du inte källsorterar mer matavfall/textil/förpackningar?</a:t>
            </a:r>
          </a:p>
        </c:rich>
      </c:tx>
      <c:overlay val="0"/>
    </c:title>
    <c:autoTitleDeleted val="0"/>
    <c:plotArea>
      <c:layout/>
      <c:barChart>
        <c:barDir val="bar"/>
        <c:grouping val="clustered"/>
        <c:varyColors val="0"/>
        <c:ser>
          <c:idx val="0"/>
          <c:order val="0"/>
          <c:tx>
            <c:strRef>
              <c:f>Sheet1!$B$1</c:f>
              <c:strCache>
                <c:ptCount val="1"/>
                <c:pt idx="0">
                  <c:v>Norra Sverige (n=141)</c:v>
                </c:pt>
              </c:strCache>
            </c:strRef>
          </c:tx>
          <c:spPr>
            <a:solidFill>
              <a:srgbClr val="EBBC71"/>
            </a:solidFill>
          </c:spPr>
          <c:invertIfNegative val="0"/>
          <c:dLbls>
            <c:dLbl>
              <c:idx val="0"/>
              <c:tx>
                <c:rich>
                  <a:bodyPr wrap="none">
                    <a:spAutoFit/>
                  </a:bodyPr>
                  <a:lstStyle/>
                  <a:p>
                    <a:pPr>
                      <a:defRPr/>
                    </a:pPr>
                    <a:fld id="{2A6AF3F2-CC9F-46B2-A55E-130CA15475F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FCA5-41FD-BB84-08A6052C303D}"/>
                </c:ext>
              </c:extLst>
            </c:dLbl>
            <c:dLbl>
              <c:idx val="1"/>
              <c:tx>
                <c:rich>
                  <a:bodyPr wrap="none">
                    <a:spAutoFit/>
                  </a:bodyPr>
                  <a:lstStyle/>
                  <a:p>
                    <a:pPr>
                      <a:defRPr/>
                    </a:pPr>
                    <a:fld id="{243ED253-0122-4242-9C0F-0A9B0F2FBBE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FCA5-41FD-BB84-08A6052C303D}"/>
                </c:ext>
              </c:extLst>
            </c:dLbl>
            <c:dLbl>
              <c:idx val="2"/>
              <c:tx>
                <c:rich>
                  <a:bodyPr wrap="none">
                    <a:spAutoFit/>
                  </a:bodyPr>
                  <a:lstStyle/>
                  <a:p>
                    <a:pPr>
                      <a:defRPr/>
                    </a:pPr>
                    <a:fld id="{1D369F67-20ED-489B-93B7-9DA814DF3C5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FCA5-41FD-BB84-08A6052C303D}"/>
                </c:ext>
              </c:extLst>
            </c:dLbl>
            <c:dLbl>
              <c:idx val="3"/>
              <c:tx>
                <c:rich>
                  <a:bodyPr wrap="none">
                    <a:spAutoFit/>
                  </a:bodyPr>
                  <a:lstStyle/>
                  <a:p>
                    <a:pPr>
                      <a:defRPr/>
                    </a:pPr>
                    <a:fld id="{AA51DE0F-77DA-4034-9F07-41E08DD938C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FCA5-41FD-BB84-08A6052C303D}"/>
                </c:ext>
              </c:extLst>
            </c:dLbl>
            <c:dLbl>
              <c:idx val="4"/>
              <c:tx>
                <c:rich>
                  <a:bodyPr wrap="none">
                    <a:spAutoFit/>
                  </a:bodyPr>
                  <a:lstStyle/>
                  <a:p>
                    <a:pPr>
                      <a:defRPr/>
                    </a:pPr>
                    <a:fld id="{F30A372F-8BCB-4AA4-BE98-5863F714EB5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FCA5-41FD-BB84-08A6052C303D}"/>
                </c:ext>
              </c:extLst>
            </c:dLbl>
            <c:dLbl>
              <c:idx val="5"/>
              <c:tx>
                <c:rich>
                  <a:bodyPr wrap="none">
                    <a:spAutoFit/>
                  </a:bodyPr>
                  <a:lstStyle/>
                  <a:p>
                    <a:pPr>
                      <a:defRPr/>
                    </a:pPr>
                    <a:fld id="{12E30196-F1F9-461D-BDB8-A2A6B4CF03F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FCA5-41FD-BB84-08A6052C303D}"/>
                </c:ext>
              </c:extLst>
            </c:dLbl>
            <c:dLbl>
              <c:idx val="6"/>
              <c:tx>
                <c:rich>
                  <a:bodyPr wrap="none">
                    <a:spAutoFit/>
                  </a:bodyPr>
                  <a:lstStyle/>
                  <a:p>
                    <a:pPr>
                      <a:defRPr/>
                    </a:pPr>
                    <a:fld id="{A5D6755D-DFF6-42E1-A108-45F96DEB94B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FCA5-41FD-BB84-08A6052C303D}"/>
                </c:ext>
              </c:extLst>
            </c:dLbl>
            <c:dLbl>
              <c:idx val="7"/>
              <c:tx>
                <c:rich>
                  <a:bodyPr wrap="none">
                    <a:spAutoFit/>
                  </a:bodyPr>
                  <a:lstStyle/>
                  <a:p>
                    <a:pPr>
                      <a:defRPr/>
                    </a:pPr>
                    <a:fld id="{66F81961-C16C-4509-89AE-8B4A3F9C3A9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FCA5-41FD-BB84-08A6052C303D}"/>
                </c:ext>
              </c:extLst>
            </c:dLbl>
            <c:dLbl>
              <c:idx val="8"/>
              <c:tx>
                <c:rich>
                  <a:bodyPr wrap="none">
                    <a:spAutoFit/>
                  </a:bodyPr>
                  <a:lstStyle/>
                  <a:p>
                    <a:pPr>
                      <a:defRPr/>
                    </a:pPr>
                    <a:fld id="{297ABE76-D59B-430F-A450-26DBF2A7E42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FCA5-41FD-BB84-08A6052C30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Annat</c:v>
                </c:pt>
                <c:pt idx="1">
                  <c:v>Tror inte att det är värt det</c:v>
                </c:pt>
                <c:pt idx="2">
                  <c:v>Har inte förtroende för systemet</c:v>
                </c:pt>
                <c:pt idx="3">
                  <c:v>Orkar inte/bekvämlighet</c:v>
                </c:pt>
                <c:pt idx="4">
                  <c:v>Har inte plats</c:v>
                </c:pt>
                <c:pt idx="5">
                  <c:v>Det är för långt till återvinningen</c:v>
                </c:pt>
                <c:pt idx="6">
                  <c:v>Jag har inte tillgång till separat insamling</c:v>
                </c:pt>
                <c:pt idx="7">
                  <c:v>Det är för omständligt att hantera</c:v>
                </c:pt>
                <c:pt idx="8">
                  <c:v>Tänker inte alltid på att det ska källsorteras</c:v>
                </c:pt>
              </c:strCache>
            </c:strRef>
          </c:cat>
          <c:val>
            <c:numRef>
              <c:f>Sheet1!$B$2:$B$10</c:f>
              <c:numCache>
                <c:formatCode>0</c:formatCode>
                <c:ptCount val="9"/>
                <c:pt idx="0">
                  <c:v>9.2198581560283692</c:v>
                </c:pt>
                <c:pt idx="1">
                  <c:v>1.4184397163120599</c:v>
                </c:pt>
                <c:pt idx="2">
                  <c:v>6.3829787234042596</c:v>
                </c:pt>
                <c:pt idx="3">
                  <c:v>9.2198581560283692</c:v>
                </c:pt>
                <c:pt idx="4">
                  <c:v>14.1843971631206</c:v>
                </c:pt>
                <c:pt idx="5">
                  <c:v>9.9290780141843999</c:v>
                </c:pt>
                <c:pt idx="6">
                  <c:v>12.056737588652499</c:v>
                </c:pt>
                <c:pt idx="7">
                  <c:v>13.4751773049645</c:v>
                </c:pt>
                <c:pt idx="8">
                  <c:v>24.113475177304998</c:v>
                </c:pt>
              </c:numCache>
            </c:numRef>
          </c:val>
          <c:extLst>
            <c:ext xmlns:c16="http://schemas.microsoft.com/office/drawing/2014/chart" uri="{C3380CC4-5D6E-409C-BE32-E72D297353CC}">
              <c16:uniqueId val="{00000009-FCA5-41FD-BB84-08A6052C303D}"/>
            </c:ext>
          </c:extLst>
        </c:ser>
        <c:ser>
          <c:idx val="1"/>
          <c:order val="1"/>
          <c:tx>
            <c:strRef>
              <c:f>Sheet1!$C$1</c:f>
              <c:strCache>
                <c:ptCount val="1"/>
                <c:pt idx="0">
                  <c:v>Södra Sverige (n=337)</c:v>
                </c:pt>
              </c:strCache>
            </c:strRef>
          </c:tx>
          <c:spPr>
            <a:solidFill>
              <a:srgbClr val="C1646E"/>
            </a:solidFill>
          </c:spPr>
          <c:invertIfNegative val="0"/>
          <c:dLbls>
            <c:dLbl>
              <c:idx val="0"/>
              <c:tx>
                <c:rich>
                  <a:bodyPr wrap="none">
                    <a:spAutoFit/>
                  </a:bodyPr>
                  <a:lstStyle/>
                  <a:p>
                    <a:pPr>
                      <a:defRPr/>
                    </a:pPr>
                    <a:fld id="{B7006AB5-46C2-4F2C-A9D7-B57FE6F0A3C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FCA5-41FD-BB84-08A6052C303D}"/>
                </c:ext>
              </c:extLst>
            </c:dLbl>
            <c:dLbl>
              <c:idx val="1"/>
              <c:tx>
                <c:rich>
                  <a:bodyPr wrap="none">
                    <a:spAutoFit/>
                  </a:bodyPr>
                  <a:lstStyle/>
                  <a:p>
                    <a:pPr>
                      <a:defRPr/>
                    </a:pPr>
                    <a:fld id="{81EC7AFC-CF49-4D1F-BB2B-BA530BFA155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FCA5-41FD-BB84-08A6052C303D}"/>
                </c:ext>
              </c:extLst>
            </c:dLbl>
            <c:dLbl>
              <c:idx val="2"/>
              <c:tx>
                <c:rich>
                  <a:bodyPr wrap="none">
                    <a:spAutoFit/>
                  </a:bodyPr>
                  <a:lstStyle/>
                  <a:p>
                    <a:pPr>
                      <a:defRPr/>
                    </a:pPr>
                    <a:fld id="{8DC8A7F1-6575-40FB-B519-E001BE87300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FCA5-41FD-BB84-08A6052C303D}"/>
                </c:ext>
              </c:extLst>
            </c:dLbl>
            <c:dLbl>
              <c:idx val="3"/>
              <c:tx>
                <c:rich>
                  <a:bodyPr wrap="none">
                    <a:spAutoFit/>
                  </a:bodyPr>
                  <a:lstStyle/>
                  <a:p>
                    <a:pPr>
                      <a:defRPr/>
                    </a:pPr>
                    <a:fld id="{BFB3552C-2634-4665-84BF-905479E83B0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FCA5-41FD-BB84-08A6052C303D}"/>
                </c:ext>
              </c:extLst>
            </c:dLbl>
            <c:dLbl>
              <c:idx val="4"/>
              <c:tx>
                <c:rich>
                  <a:bodyPr wrap="none">
                    <a:spAutoFit/>
                  </a:bodyPr>
                  <a:lstStyle/>
                  <a:p>
                    <a:pPr>
                      <a:defRPr/>
                    </a:pPr>
                    <a:fld id="{E9FAA875-C4FC-4BC5-B8E4-223E4729E77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FCA5-41FD-BB84-08A6052C303D}"/>
                </c:ext>
              </c:extLst>
            </c:dLbl>
            <c:dLbl>
              <c:idx val="5"/>
              <c:tx>
                <c:rich>
                  <a:bodyPr wrap="none">
                    <a:spAutoFit/>
                  </a:bodyPr>
                  <a:lstStyle/>
                  <a:p>
                    <a:pPr>
                      <a:defRPr/>
                    </a:pPr>
                    <a:fld id="{F2D9F20F-338F-42BD-A3F8-49BAB1334C4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FCA5-41FD-BB84-08A6052C303D}"/>
                </c:ext>
              </c:extLst>
            </c:dLbl>
            <c:dLbl>
              <c:idx val="6"/>
              <c:tx>
                <c:rich>
                  <a:bodyPr wrap="none">
                    <a:spAutoFit/>
                  </a:bodyPr>
                  <a:lstStyle/>
                  <a:p>
                    <a:pPr>
                      <a:defRPr/>
                    </a:pPr>
                    <a:fld id="{41FAEEDF-5394-4F75-80A2-49900D22F87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FCA5-41FD-BB84-08A6052C303D}"/>
                </c:ext>
              </c:extLst>
            </c:dLbl>
            <c:dLbl>
              <c:idx val="7"/>
              <c:tx>
                <c:rich>
                  <a:bodyPr wrap="none">
                    <a:spAutoFit/>
                  </a:bodyPr>
                  <a:lstStyle/>
                  <a:p>
                    <a:pPr>
                      <a:defRPr/>
                    </a:pPr>
                    <a:fld id="{A954EF3C-4134-42F6-AD2A-1E295519F26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FCA5-41FD-BB84-08A6052C303D}"/>
                </c:ext>
              </c:extLst>
            </c:dLbl>
            <c:dLbl>
              <c:idx val="8"/>
              <c:tx>
                <c:rich>
                  <a:bodyPr wrap="none">
                    <a:spAutoFit/>
                  </a:bodyPr>
                  <a:lstStyle/>
                  <a:p>
                    <a:pPr>
                      <a:defRPr/>
                    </a:pPr>
                    <a:fld id="{7FB5888E-8AF0-42DB-A343-40FE52F87D9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FCA5-41FD-BB84-08A6052C30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Annat</c:v>
                </c:pt>
                <c:pt idx="1">
                  <c:v>Tror inte att det är värt det</c:v>
                </c:pt>
                <c:pt idx="2">
                  <c:v>Har inte förtroende för systemet</c:v>
                </c:pt>
                <c:pt idx="3">
                  <c:v>Orkar inte/bekvämlighet</c:v>
                </c:pt>
                <c:pt idx="4">
                  <c:v>Har inte plats</c:v>
                </c:pt>
                <c:pt idx="5">
                  <c:v>Det är för långt till återvinningen</c:v>
                </c:pt>
                <c:pt idx="6">
                  <c:v>Jag har inte tillgång till separat insamling</c:v>
                </c:pt>
                <c:pt idx="7">
                  <c:v>Det är för omständligt att hantera</c:v>
                </c:pt>
                <c:pt idx="8">
                  <c:v>Tänker inte alltid på att det ska källsorteras</c:v>
                </c:pt>
              </c:strCache>
            </c:strRef>
          </c:cat>
          <c:val>
            <c:numRef>
              <c:f>Sheet1!$C$2:$C$10</c:f>
              <c:numCache>
                <c:formatCode>0</c:formatCode>
                <c:ptCount val="9"/>
                <c:pt idx="0">
                  <c:v>13.946587537092</c:v>
                </c:pt>
                <c:pt idx="1">
                  <c:v>2.6706231454005902</c:v>
                </c:pt>
                <c:pt idx="2">
                  <c:v>4.4510385756676598</c:v>
                </c:pt>
                <c:pt idx="3">
                  <c:v>7.71513353115727</c:v>
                </c:pt>
                <c:pt idx="4">
                  <c:v>13.649851632047501</c:v>
                </c:pt>
                <c:pt idx="5">
                  <c:v>8.0118694362017795</c:v>
                </c:pt>
                <c:pt idx="6">
                  <c:v>13.649851632047501</c:v>
                </c:pt>
                <c:pt idx="7">
                  <c:v>12.7596439169139</c:v>
                </c:pt>
                <c:pt idx="8">
                  <c:v>23.145400593471798</c:v>
                </c:pt>
              </c:numCache>
            </c:numRef>
          </c:val>
          <c:extLst>
            <c:ext xmlns:c16="http://schemas.microsoft.com/office/drawing/2014/chart" uri="{C3380CC4-5D6E-409C-BE32-E72D297353CC}">
              <c16:uniqueId val="{00000013-FCA5-41FD-BB84-08A6052C303D}"/>
            </c:ext>
          </c:extLst>
        </c:ser>
        <c:ser>
          <c:idx val="2"/>
          <c:order val="2"/>
          <c:tx>
            <c:strRef>
              <c:f>Sheet1!$D$1</c:f>
              <c:strCache>
                <c:ptCount val="1"/>
                <c:pt idx="0">
                  <c:v>Östra Sverige (n=332)</c:v>
                </c:pt>
              </c:strCache>
            </c:strRef>
          </c:tx>
          <c:spPr>
            <a:solidFill>
              <a:srgbClr val="624764"/>
            </a:solidFill>
          </c:spPr>
          <c:invertIfNegative val="0"/>
          <c:dLbls>
            <c:dLbl>
              <c:idx val="0"/>
              <c:tx>
                <c:rich>
                  <a:bodyPr wrap="none">
                    <a:spAutoFit/>
                  </a:bodyPr>
                  <a:lstStyle/>
                  <a:p>
                    <a:pPr>
                      <a:defRPr/>
                    </a:pPr>
                    <a:fld id="{E35ACCF4-621A-43E0-A509-45461E96413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4-FCA5-41FD-BB84-08A6052C303D}"/>
                </c:ext>
              </c:extLst>
            </c:dLbl>
            <c:dLbl>
              <c:idx val="1"/>
              <c:tx>
                <c:rich>
                  <a:bodyPr wrap="none">
                    <a:spAutoFit/>
                  </a:bodyPr>
                  <a:lstStyle/>
                  <a:p>
                    <a:pPr>
                      <a:defRPr/>
                    </a:pPr>
                    <a:fld id="{6DC9A35E-7064-4A67-A749-B51C1D0C65A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FCA5-41FD-BB84-08A6052C303D}"/>
                </c:ext>
              </c:extLst>
            </c:dLbl>
            <c:dLbl>
              <c:idx val="2"/>
              <c:tx>
                <c:rich>
                  <a:bodyPr wrap="none">
                    <a:spAutoFit/>
                  </a:bodyPr>
                  <a:lstStyle/>
                  <a:p>
                    <a:pPr>
                      <a:defRPr/>
                    </a:pPr>
                    <a:fld id="{3DE74830-3105-4C09-998A-0A7D3B987FE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FCA5-41FD-BB84-08A6052C303D}"/>
                </c:ext>
              </c:extLst>
            </c:dLbl>
            <c:dLbl>
              <c:idx val="3"/>
              <c:tx>
                <c:rich>
                  <a:bodyPr wrap="none">
                    <a:spAutoFit/>
                  </a:bodyPr>
                  <a:lstStyle/>
                  <a:p>
                    <a:pPr>
                      <a:defRPr/>
                    </a:pPr>
                    <a:fld id="{5F6F997E-8C41-44CE-B86B-6FB06B5AB4D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FCA5-41FD-BB84-08A6052C303D}"/>
                </c:ext>
              </c:extLst>
            </c:dLbl>
            <c:dLbl>
              <c:idx val="4"/>
              <c:tx>
                <c:rich>
                  <a:bodyPr wrap="none">
                    <a:spAutoFit/>
                  </a:bodyPr>
                  <a:lstStyle/>
                  <a:p>
                    <a:pPr>
                      <a:defRPr/>
                    </a:pPr>
                    <a:fld id="{88DFE0F8-A572-45ED-BDCE-D717B64144E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8-FCA5-41FD-BB84-08A6052C303D}"/>
                </c:ext>
              </c:extLst>
            </c:dLbl>
            <c:dLbl>
              <c:idx val="5"/>
              <c:tx>
                <c:rich>
                  <a:bodyPr wrap="none">
                    <a:spAutoFit/>
                  </a:bodyPr>
                  <a:lstStyle/>
                  <a:p>
                    <a:pPr>
                      <a:defRPr/>
                    </a:pPr>
                    <a:fld id="{8D5A68D2-04CB-4723-A999-D3DEFF7D76E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9-FCA5-41FD-BB84-08A6052C303D}"/>
                </c:ext>
              </c:extLst>
            </c:dLbl>
            <c:dLbl>
              <c:idx val="6"/>
              <c:tx>
                <c:rich>
                  <a:bodyPr wrap="none">
                    <a:spAutoFit/>
                  </a:bodyPr>
                  <a:lstStyle/>
                  <a:p>
                    <a:pPr>
                      <a:defRPr/>
                    </a:pPr>
                    <a:fld id="{02129568-61F3-4204-A879-986D04C1E57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A-FCA5-41FD-BB84-08A6052C303D}"/>
                </c:ext>
              </c:extLst>
            </c:dLbl>
            <c:dLbl>
              <c:idx val="7"/>
              <c:tx>
                <c:rich>
                  <a:bodyPr wrap="none">
                    <a:spAutoFit/>
                  </a:bodyPr>
                  <a:lstStyle/>
                  <a:p>
                    <a:pPr>
                      <a:defRPr/>
                    </a:pPr>
                    <a:fld id="{80F650BA-2A4C-4F50-9F56-66C1FF167DD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B-FCA5-41FD-BB84-08A6052C303D}"/>
                </c:ext>
              </c:extLst>
            </c:dLbl>
            <c:dLbl>
              <c:idx val="8"/>
              <c:tx>
                <c:rich>
                  <a:bodyPr wrap="none">
                    <a:spAutoFit/>
                  </a:bodyPr>
                  <a:lstStyle/>
                  <a:p>
                    <a:pPr>
                      <a:defRPr/>
                    </a:pPr>
                    <a:fld id="{71402182-1B35-4058-B57E-DB0E7AD28DF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C-FCA5-41FD-BB84-08A6052C30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Annat</c:v>
                </c:pt>
                <c:pt idx="1">
                  <c:v>Tror inte att det är värt det</c:v>
                </c:pt>
                <c:pt idx="2">
                  <c:v>Har inte förtroende för systemet</c:v>
                </c:pt>
                <c:pt idx="3">
                  <c:v>Orkar inte/bekvämlighet</c:v>
                </c:pt>
                <c:pt idx="4">
                  <c:v>Har inte plats</c:v>
                </c:pt>
                <c:pt idx="5">
                  <c:v>Det är för långt till återvinningen</c:v>
                </c:pt>
                <c:pt idx="6">
                  <c:v>Jag har inte tillgång till separat insamling</c:v>
                </c:pt>
                <c:pt idx="7">
                  <c:v>Det är för omständligt att hantera</c:v>
                </c:pt>
                <c:pt idx="8">
                  <c:v>Tänker inte alltid på att det ska källsorteras</c:v>
                </c:pt>
              </c:strCache>
            </c:strRef>
          </c:cat>
          <c:val>
            <c:numRef>
              <c:f>Sheet1!$D$2:$D$10</c:f>
              <c:numCache>
                <c:formatCode>0</c:formatCode>
                <c:ptCount val="9"/>
                <c:pt idx="0">
                  <c:v>11.746987951807199</c:v>
                </c:pt>
                <c:pt idx="1">
                  <c:v>2.7108433734939799</c:v>
                </c:pt>
                <c:pt idx="2">
                  <c:v>4.2168674698795199</c:v>
                </c:pt>
                <c:pt idx="3">
                  <c:v>6.6265060240963898</c:v>
                </c:pt>
                <c:pt idx="4">
                  <c:v>7.8313253012048198</c:v>
                </c:pt>
                <c:pt idx="5">
                  <c:v>12.048192771084301</c:v>
                </c:pt>
                <c:pt idx="6">
                  <c:v>12.6506024096386</c:v>
                </c:pt>
                <c:pt idx="7">
                  <c:v>14.4578313253012</c:v>
                </c:pt>
                <c:pt idx="8">
                  <c:v>27.710843373494001</c:v>
                </c:pt>
              </c:numCache>
            </c:numRef>
          </c:val>
          <c:extLst>
            <c:ext xmlns:c16="http://schemas.microsoft.com/office/drawing/2014/chart" uri="{C3380CC4-5D6E-409C-BE32-E72D297353CC}">
              <c16:uniqueId val="{0000001D-FCA5-41FD-BB84-08A6052C303D}"/>
            </c:ext>
          </c:extLst>
        </c:ser>
        <c:dLbls>
          <c:showLegendKey val="0"/>
          <c:showVal val="0"/>
          <c:showCatName val="0"/>
          <c:showSerName val="0"/>
          <c:showPercent val="0"/>
          <c:showBubbleSize val="0"/>
        </c:dLbls>
        <c:gapWidth val="50"/>
        <c:overlap val="-16"/>
        <c:axId val="1793522411"/>
        <c:axId val="1353962207"/>
      </c:barChart>
      <c:catAx>
        <c:axId val="179352241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353962207"/>
        <c:crosses val="autoZero"/>
        <c:auto val="0"/>
        <c:lblAlgn val="ctr"/>
        <c:lblOffset val="100"/>
        <c:noMultiLvlLbl val="0"/>
      </c:catAx>
      <c:valAx>
        <c:axId val="1353962207"/>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793522411"/>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Hur delaktig är du i källsorteringen av avfall i ditt hushåll?</a:t>
            </a:r>
          </a:p>
        </c:rich>
      </c:tx>
      <c:overlay val="0"/>
    </c:title>
    <c:autoTitleDeleted val="0"/>
    <c:plotArea>
      <c:layout/>
      <c:barChart>
        <c:barDir val="bar"/>
        <c:grouping val="percentStacked"/>
        <c:varyColors val="0"/>
        <c:ser>
          <c:idx val="0"/>
          <c:order val="0"/>
          <c:tx>
            <c:strRef>
              <c:f>Sheet1!$B$1</c:f>
              <c:strCache>
                <c:ptCount val="1"/>
                <c:pt idx="0">
                  <c:v>Mycket delaktig</c:v>
                </c:pt>
              </c:strCache>
            </c:strRef>
          </c:tx>
          <c:spPr>
            <a:solidFill>
              <a:srgbClr val="75B990"/>
            </a:solidFill>
          </c:spPr>
          <c:invertIfNegative val="0"/>
          <c:dLbls>
            <c:dLbl>
              <c:idx val="0"/>
              <c:tx>
                <c:rich>
                  <a:bodyPr wrap="none">
                    <a:spAutoFit/>
                  </a:bodyPr>
                  <a:lstStyle/>
                  <a:p>
                    <a:pPr>
                      <a:defRPr/>
                    </a:pPr>
                    <a:fld id="{DBF15613-97E9-47FC-989C-B9C88355C22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DB03-4FC9-BB29-F096A835CCC2}"/>
                </c:ext>
              </c:extLst>
            </c:dLbl>
            <c:dLbl>
              <c:idx val="1"/>
              <c:tx>
                <c:rich>
                  <a:bodyPr wrap="none">
                    <a:spAutoFit/>
                  </a:bodyPr>
                  <a:lstStyle/>
                  <a:p>
                    <a:pPr>
                      <a:defRPr/>
                    </a:pPr>
                    <a:fld id="{FF160A02-A3B5-4FEB-9D02-8010CB3FD70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DB03-4FC9-BB29-F096A835CC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(n=1 004)</c:v>
                </c:pt>
              </c:strCache>
            </c:strRef>
          </c:cat>
          <c:val>
            <c:numRef>
              <c:f>Sheet1!$B$2:$B$3</c:f>
              <c:numCache>
                <c:formatCode>[&lt;1.5]"";0</c:formatCode>
                <c:ptCount val="2"/>
                <c:pt idx="0">
                  <c:v>72.7</c:v>
                </c:pt>
                <c:pt idx="1">
                  <c:v>73.804780876493993</c:v>
                </c:pt>
              </c:numCache>
            </c:numRef>
          </c:val>
          <c:extLst>
            <c:ext xmlns:c16="http://schemas.microsoft.com/office/drawing/2014/chart" uri="{C3380CC4-5D6E-409C-BE32-E72D297353CC}">
              <c16:uniqueId val="{00000002-DB03-4FC9-BB29-F096A835CCC2}"/>
            </c:ext>
          </c:extLst>
        </c:ser>
        <c:ser>
          <c:idx val="1"/>
          <c:order val="1"/>
          <c:tx>
            <c:strRef>
              <c:f>Sheet1!$C$1</c:f>
              <c:strCache>
                <c:ptCount val="1"/>
                <c:pt idx="0">
                  <c:v>Ganska delaktig</c:v>
                </c:pt>
              </c:strCache>
            </c:strRef>
          </c:tx>
          <c:spPr>
            <a:solidFill>
              <a:srgbClr val="ACD5BC"/>
            </a:solidFill>
          </c:spPr>
          <c:invertIfNegative val="0"/>
          <c:dLbls>
            <c:dLbl>
              <c:idx val="0"/>
              <c:tx>
                <c:rich>
                  <a:bodyPr wrap="none">
                    <a:spAutoFit/>
                  </a:bodyPr>
                  <a:lstStyle/>
                  <a:p>
                    <a:pPr>
                      <a:defRPr/>
                    </a:pPr>
                    <a:fld id="{C7081045-D973-44F2-851D-AD858712D75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DB03-4FC9-BB29-F096A835CCC2}"/>
                </c:ext>
              </c:extLst>
            </c:dLbl>
            <c:dLbl>
              <c:idx val="1"/>
              <c:tx>
                <c:rich>
                  <a:bodyPr wrap="none">
                    <a:spAutoFit/>
                  </a:bodyPr>
                  <a:lstStyle/>
                  <a:p>
                    <a:pPr>
                      <a:defRPr/>
                    </a:pPr>
                    <a:fld id="{73AE59C1-BDBB-4D5F-B0F3-1D0C248E69B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DB03-4FC9-BB29-F096A835CC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(n=1 004)</c:v>
                </c:pt>
              </c:strCache>
            </c:strRef>
          </c:cat>
          <c:val>
            <c:numRef>
              <c:f>Sheet1!$C$2:$C$3</c:f>
              <c:numCache>
                <c:formatCode>[&lt;1.5]"";0</c:formatCode>
                <c:ptCount val="2"/>
                <c:pt idx="0">
                  <c:v>17.8</c:v>
                </c:pt>
                <c:pt idx="1">
                  <c:v>17.3306772908367</c:v>
                </c:pt>
              </c:numCache>
            </c:numRef>
          </c:val>
          <c:extLst>
            <c:ext xmlns:c16="http://schemas.microsoft.com/office/drawing/2014/chart" uri="{C3380CC4-5D6E-409C-BE32-E72D297353CC}">
              <c16:uniqueId val="{00000005-DB03-4FC9-BB29-F096A835CCC2}"/>
            </c:ext>
          </c:extLst>
        </c:ser>
        <c:ser>
          <c:idx val="2"/>
          <c:order val="2"/>
          <c:tx>
            <c:strRef>
              <c:f>Sheet1!$D$1</c:f>
              <c:strCache>
                <c:ptCount val="1"/>
                <c:pt idx="0">
                  <c:v>Varken eller</c:v>
                </c:pt>
              </c:strCache>
            </c:strRef>
          </c:tx>
          <c:spPr>
            <a:solidFill>
              <a:srgbClr val="F3DDAA"/>
            </a:solidFill>
          </c:spPr>
          <c:invertIfNegative val="0"/>
          <c:dLbls>
            <c:dLbl>
              <c:idx val="0"/>
              <c:tx>
                <c:rich>
                  <a:bodyPr wrap="none">
                    <a:spAutoFit/>
                  </a:bodyPr>
                  <a:lstStyle/>
                  <a:p>
                    <a:pPr>
                      <a:defRPr/>
                    </a:pPr>
                    <a:fld id="{BE5E89AC-5336-4F48-9714-516C5AD1CE8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DB03-4FC9-BB29-F096A835CCC2}"/>
                </c:ext>
              </c:extLst>
            </c:dLbl>
            <c:dLbl>
              <c:idx val="1"/>
              <c:tx>
                <c:rich>
                  <a:bodyPr wrap="none">
                    <a:spAutoFit/>
                  </a:bodyPr>
                  <a:lstStyle/>
                  <a:p>
                    <a:pPr>
                      <a:defRPr/>
                    </a:pPr>
                    <a:fld id="{98E6DC13-8D2E-4DCA-B6A7-A025D4CF6E1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DB03-4FC9-BB29-F096A835CC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(n=1 004)</c:v>
                </c:pt>
              </c:strCache>
            </c:strRef>
          </c:cat>
          <c:val>
            <c:numRef>
              <c:f>Sheet1!$D$2:$D$3</c:f>
              <c:numCache>
                <c:formatCode>[&lt;1.5]"";0</c:formatCode>
                <c:ptCount val="2"/>
                <c:pt idx="0">
                  <c:v>6.6</c:v>
                </c:pt>
                <c:pt idx="1">
                  <c:v>4.6812749003984102</c:v>
                </c:pt>
              </c:numCache>
            </c:numRef>
          </c:val>
          <c:extLst>
            <c:ext xmlns:c16="http://schemas.microsoft.com/office/drawing/2014/chart" uri="{C3380CC4-5D6E-409C-BE32-E72D297353CC}">
              <c16:uniqueId val="{00000008-DB03-4FC9-BB29-F096A835CCC2}"/>
            </c:ext>
          </c:extLst>
        </c:ser>
        <c:ser>
          <c:idx val="3"/>
          <c:order val="3"/>
          <c:tx>
            <c:strRef>
              <c:f>Sheet1!$E$1</c:f>
              <c:strCache>
                <c:ptCount val="1"/>
                <c:pt idx="0">
                  <c:v>Inte särskilt delaktig</c:v>
                </c:pt>
              </c:strCache>
            </c:strRef>
          </c:tx>
          <c:spPr>
            <a:solidFill>
              <a:srgbClr val="DAA2A8"/>
            </a:solidFill>
          </c:spPr>
          <c:invertIfNegative val="0"/>
          <c:dLbls>
            <c:dLbl>
              <c:idx val="0"/>
              <c:tx>
                <c:rich>
                  <a:bodyPr wrap="none">
                    <a:spAutoFit/>
                  </a:bodyPr>
                  <a:lstStyle/>
                  <a:p>
                    <a:pPr>
                      <a:defRPr/>
                    </a:pPr>
                    <a:fld id="{1B83A42F-BA39-4FA6-8D82-50C8811AA00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DB03-4FC9-BB29-F096A835CCC2}"/>
                </c:ext>
              </c:extLst>
            </c:dLbl>
            <c:dLbl>
              <c:idx val="1"/>
              <c:tx>
                <c:rich>
                  <a:bodyPr wrap="none">
                    <a:spAutoFit/>
                  </a:bodyPr>
                  <a:lstStyle/>
                  <a:p>
                    <a:pPr>
                      <a:defRPr/>
                    </a:pPr>
                    <a:fld id="{F1FD6E6A-388A-4613-804F-13EB3BD1C57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DB03-4FC9-BB29-F096A835CC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(n=1 004)</c:v>
                </c:pt>
              </c:strCache>
            </c:strRef>
          </c:cat>
          <c:val>
            <c:numRef>
              <c:f>Sheet1!$E$2:$E$3</c:f>
              <c:numCache>
                <c:formatCode>[&lt;1.5]"";0</c:formatCode>
                <c:ptCount val="2"/>
                <c:pt idx="0">
                  <c:v>2</c:v>
                </c:pt>
                <c:pt idx="1">
                  <c:v>2.9880478087649398</c:v>
                </c:pt>
              </c:numCache>
            </c:numRef>
          </c:val>
          <c:extLst>
            <c:ext xmlns:c16="http://schemas.microsoft.com/office/drawing/2014/chart" uri="{C3380CC4-5D6E-409C-BE32-E72D297353CC}">
              <c16:uniqueId val="{0000000B-DB03-4FC9-BB29-F096A835CCC2}"/>
            </c:ext>
          </c:extLst>
        </c:ser>
        <c:ser>
          <c:idx val="4"/>
          <c:order val="4"/>
          <c:tx>
            <c:strRef>
              <c:f>Sheet1!$F$1</c:f>
              <c:strCache>
                <c:ptCount val="1"/>
                <c:pt idx="0">
                  <c:v>Inte alls delaktig</c:v>
                </c:pt>
              </c:strCache>
            </c:strRef>
          </c:tx>
          <c:spPr>
            <a:solidFill>
              <a:srgbClr val="C1646E"/>
            </a:solidFill>
          </c:spPr>
          <c:invertIfNegative val="0"/>
          <c:dLbls>
            <c:dLbl>
              <c:idx val="0"/>
              <c:tx>
                <c:rich>
                  <a:bodyPr wrap="none">
                    <a:spAutoFit/>
                  </a:bodyPr>
                  <a:lstStyle/>
                  <a:p>
                    <a:pPr>
                      <a:defRPr/>
                    </a:pPr>
                    <a:fld id="{A0B4B401-C040-401C-B559-757FA0E7062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DB03-4FC9-BB29-F096A835CCC2}"/>
                </c:ext>
              </c:extLst>
            </c:dLbl>
            <c:dLbl>
              <c:idx val="1"/>
              <c:tx>
                <c:rich>
                  <a:bodyPr wrap="none">
                    <a:spAutoFit/>
                  </a:bodyPr>
                  <a:lstStyle/>
                  <a:p>
                    <a:pPr>
                      <a:defRPr/>
                    </a:pPr>
                    <a:fld id="{F4634C37-B880-4D0F-B0A3-C02905604FA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DB03-4FC9-BB29-F096A835CC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(n=1 004)</c:v>
                </c:pt>
              </c:strCache>
            </c:strRef>
          </c:cat>
          <c:val>
            <c:numRef>
              <c:f>Sheet1!$F$2:$F$3</c:f>
              <c:numCache>
                <c:formatCode>[&lt;1.5]"";0</c:formatCode>
                <c:ptCount val="2"/>
                <c:pt idx="0">
                  <c:v>0.4</c:v>
                </c:pt>
                <c:pt idx="1">
                  <c:v>0.69721115537848599</c:v>
                </c:pt>
              </c:numCache>
            </c:numRef>
          </c:val>
          <c:extLst>
            <c:ext xmlns:c16="http://schemas.microsoft.com/office/drawing/2014/chart" uri="{C3380CC4-5D6E-409C-BE32-E72D297353CC}">
              <c16:uniqueId val="{0000000E-DB03-4FC9-BB29-F096A835CCC2}"/>
            </c:ext>
          </c:extLst>
        </c:ser>
        <c:dLbls>
          <c:showLegendKey val="0"/>
          <c:showVal val="0"/>
          <c:showCatName val="0"/>
          <c:showSerName val="0"/>
          <c:showPercent val="0"/>
          <c:showBubbleSize val="0"/>
        </c:dLbls>
        <c:gapWidth val="50"/>
        <c:overlap val="100"/>
        <c:axId val="1984788529"/>
        <c:axId val="1193379820"/>
      </c:barChart>
      <c:catAx>
        <c:axId val="198478852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193379820"/>
        <c:crosses val="autoZero"/>
        <c:auto val="0"/>
        <c:lblAlgn val="ctr"/>
        <c:lblOffset val="100"/>
        <c:noMultiLvlLbl val="0"/>
      </c:catAx>
      <c:valAx>
        <c:axId val="1193379820"/>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984788529"/>
        <c:crosses val="autoZero"/>
        <c:crossBetween val="between"/>
        <c:majorUnit val="0.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Hur delaktig är du i källsorteringen av avfall i ditt hushåll?</a:t>
            </a:r>
          </a:p>
        </c:rich>
      </c:tx>
      <c:overlay val="0"/>
    </c:title>
    <c:autoTitleDeleted val="0"/>
    <c:plotArea>
      <c:layout/>
      <c:barChart>
        <c:barDir val="bar"/>
        <c:grouping val="percentStacked"/>
        <c:varyColors val="0"/>
        <c:ser>
          <c:idx val="0"/>
          <c:order val="0"/>
          <c:tx>
            <c:strRef>
              <c:f>Sheet1!$B$1</c:f>
              <c:strCache>
                <c:ptCount val="1"/>
                <c:pt idx="0">
                  <c:v>Mycket delaktig</c:v>
                </c:pt>
              </c:strCache>
            </c:strRef>
          </c:tx>
          <c:spPr>
            <a:solidFill>
              <a:srgbClr val="75B990"/>
            </a:solidFill>
          </c:spPr>
          <c:invertIfNegative val="0"/>
          <c:dLbls>
            <c:dLbl>
              <c:idx val="0"/>
              <c:tx>
                <c:rich>
                  <a:bodyPr wrap="none">
                    <a:spAutoFit/>
                  </a:bodyPr>
                  <a:lstStyle/>
                  <a:p>
                    <a:pPr>
                      <a:defRPr/>
                    </a:pPr>
                    <a:fld id="{BFF2DA9B-7FAC-434F-ACBA-E552344FFCA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4475-479A-BE96-6CE7FCAB3347}"/>
                </c:ext>
              </c:extLst>
            </c:dLbl>
            <c:dLbl>
              <c:idx val="1"/>
              <c:tx>
                <c:rich>
                  <a:bodyPr wrap="none">
                    <a:spAutoFit/>
                  </a:bodyPr>
                  <a:lstStyle/>
                  <a:p>
                    <a:pPr>
                      <a:defRPr/>
                    </a:pPr>
                    <a:fld id="{2288C45A-6B67-4364-982D-0C1225BC826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4475-479A-BE96-6CE7FCAB3347}"/>
                </c:ext>
              </c:extLst>
            </c:dLbl>
            <c:dLbl>
              <c:idx val="2"/>
              <c:tx>
                <c:rich>
                  <a:bodyPr wrap="none">
                    <a:spAutoFit/>
                  </a:bodyPr>
                  <a:lstStyle/>
                  <a:p>
                    <a:pPr>
                      <a:defRPr/>
                    </a:pPr>
                    <a:fld id="{2B6FCF07-1924-47E6-8CE9-7DDB63746623}"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4475-479A-BE96-6CE7FCAB3347}"/>
                </c:ext>
              </c:extLst>
            </c:dLbl>
            <c:dLbl>
              <c:idx val="3"/>
              <c:tx>
                <c:rich>
                  <a:bodyPr wrap="none">
                    <a:spAutoFit/>
                  </a:bodyPr>
                  <a:lstStyle/>
                  <a:p>
                    <a:pPr>
                      <a:defRPr/>
                    </a:pPr>
                    <a:fld id="{1418FEEB-450C-48A9-BDFA-99D302D7991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4475-479A-BE96-6CE7FCAB3347}"/>
                </c:ext>
              </c:extLst>
            </c:dLbl>
            <c:dLbl>
              <c:idx val="4"/>
              <c:tx>
                <c:rich>
                  <a:bodyPr wrap="none">
                    <a:spAutoFit/>
                  </a:bodyPr>
                  <a:lstStyle/>
                  <a:p>
                    <a:pPr>
                      <a:defRPr/>
                    </a:pPr>
                    <a:fld id="{9370BD63-E99A-4C8A-BF94-82F0727DF3B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4475-479A-BE96-6CE7FCAB3347}"/>
                </c:ext>
              </c:extLst>
            </c:dLbl>
            <c:dLbl>
              <c:idx val="5"/>
              <c:tx>
                <c:rich>
                  <a:bodyPr wrap="none">
                    <a:spAutoFit/>
                  </a:bodyPr>
                  <a:lstStyle/>
                  <a:p>
                    <a:pPr>
                      <a:defRPr/>
                    </a:pPr>
                    <a:fld id="{EC4DFDDC-6DB9-43AE-AA7D-90D6C79BE0E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4475-479A-BE96-6CE7FCAB3347}"/>
                </c:ext>
              </c:extLst>
            </c:dLbl>
            <c:dLbl>
              <c:idx val="6"/>
              <c:tx>
                <c:rich>
                  <a:bodyPr wrap="none">
                    <a:spAutoFit/>
                  </a:bodyPr>
                  <a:lstStyle/>
                  <a:p>
                    <a:pPr>
                      <a:defRPr/>
                    </a:pPr>
                    <a:fld id="{0681BD0A-5FE3-4ECD-AAD4-1D0B3CD4B1B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4475-479A-BE96-6CE7FCAB3347}"/>
                </c:ext>
              </c:extLst>
            </c:dLbl>
            <c:dLbl>
              <c:idx val="7"/>
              <c:tx>
                <c:rich>
                  <a:bodyPr wrap="none">
                    <a:spAutoFit/>
                  </a:bodyPr>
                  <a:lstStyle/>
                  <a:p>
                    <a:pPr>
                      <a:defRPr/>
                    </a:pPr>
                    <a:fld id="{BE2F3DF0-05C9-4772-9217-0479E6FA0F7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4475-479A-BE96-6CE7FCAB3347}"/>
                </c:ext>
              </c:extLst>
            </c:dLbl>
            <c:dLbl>
              <c:idx val="8"/>
              <c:tx>
                <c:rich>
                  <a:bodyPr wrap="none">
                    <a:spAutoFit/>
                  </a:bodyPr>
                  <a:lstStyle/>
                  <a:p>
                    <a:pPr>
                      <a:defRPr/>
                    </a:pPr>
                    <a:fld id="{B67619CF-6895-4C4E-9779-4968FAAD58F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4475-479A-BE96-6CE7FCAB3347}"/>
                </c:ext>
              </c:extLst>
            </c:dLbl>
            <c:dLbl>
              <c:idx val="9"/>
              <c:tx>
                <c:rich>
                  <a:bodyPr wrap="none">
                    <a:spAutoFit/>
                  </a:bodyPr>
                  <a:lstStyle/>
                  <a:p>
                    <a:pPr>
                      <a:defRPr/>
                    </a:pPr>
                    <a:fld id="{83D8BDB9-147F-445F-B9C5-E575985B586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4475-479A-BE96-6CE7FCAB3347}"/>
                </c:ext>
              </c:extLst>
            </c:dLbl>
            <c:dLbl>
              <c:idx val="10"/>
              <c:tx>
                <c:rich>
                  <a:bodyPr wrap="none">
                    <a:spAutoFit/>
                  </a:bodyPr>
                  <a:lstStyle/>
                  <a:p>
                    <a:pPr>
                      <a:defRPr/>
                    </a:pPr>
                    <a:fld id="{4863FB95-8A04-47FD-88DC-8E212EEC758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4475-479A-BE96-6CE7FCAB3347}"/>
                </c:ext>
              </c:extLst>
            </c:dLbl>
            <c:dLbl>
              <c:idx val="11"/>
              <c:tx>
                <c:rich>
                  <a:bodyPr wrap="none">
                    <a:spAutoFit/>
                  </a:bodyPr>
                  <a:lstStyle/>
                  <a:p>
                    <a:pPr>
                      <a:defRPr/>
                    </a:pPr>
                    <a:fld id="{79C15136-1321-4E69-A742-762BC298DB1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4475-479A-BE96-6CE7FCAB3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65+ år (n=211)</c:v>
                </c:pt>
                <c:pt idx="1">
                  <c:v>50-64 år (n=231)</c:v>
                </c:pt>
                <c:pt idx="2">
                  <c:v>40-49 år (n=178)</c:v>
                </c:pt>
                <c:pt idx="3">
                  <c:v>30-39 år (n=214)</c:v>
                </c:pt>
                <c:pt idx="4">
                  <c:v>18-29 år (n=169)</c:v>
                </c:pt>
              </c:strCache>
            </c:strRef>
          </c:cat>
          <c:val>
            <c:numRef>
              <c:f>Sheet1!$B$2:$B$6</c:f>
              <c:numCache>
                <c:formatCode>[&lt;1]"";0</c:formatCode>
                <c:ptCount val="5"/>
                <c:pt idx="0">
                  <c:v>89.523809523809504</c:v>
                </c:pt>
                <c:pt idx="1">
                  <c:v>81.385281385281402</c:v>
                </c:pt>
                <c:pt idx="2">
                  <c:v>79.661016949152597</c:v>
                </c:pt>
                <c:pt idx="3">
                  <c:v>65.727699530516503</c:v>
                </c:pt>
                <c:pt idx="4">
                  <c:v>50</c:v>
                </c:pt>
              </c:numCache>
            </c:numRef>
          </c:val>
          <c:extLst>
            <c:ext xmlns:c16="http://schemas.microsoft.com/office/drawing/2014/chart" uri="{C3380CC4-5D6E-409C-BE32-E72D297353CC}">
              <c16:uniqueId val="{0000000C-4475-479A-BE96-6CE7FCAB3347}"/>
            </c:ext>
          </c:extLst>
        </c:ser>
        <c:ser>
          <c:idx val="1"/>
          <c:order val="1"/>
          <c:tx>
            <c:strRef>
              <c:f>Sheet1!$C$1</c:f>
              <c:strCache>
                <c:ptCount val="1"/>
                <c:pt idx="0">
                  <c:v>Ganska delaktig</c:v>
                </c:pt>
              </c:strCache>
            </c:strRef>
          </c:tx>
          <c:spPr>
            <a:solidFill>
              <a:srgbClr val="ACD5BC"/>
            </a:solidFill>
          </c:spPr>
          <c:invertIfNegative val="0"/>
          <c:dLbls>
            <c:dLbl>
              <c:idx val="0"/>
              <c:tx>
                <c:rich>
                  <a:bodyPr wrap="none">
                    <a:spAutoFit/>
                  </a:bodyPr>
                  <a:lstStyle/>
                  <a:p>
                    <a:pPr>
                      <a:defRPr/>
                    </a:pPr>
                    <a:fld id="{F16B2EA3-0E7B-4047-826A-8709C11F1BD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4475-479A-BE96-6CE7FCAB3347}"/>
                </c:ext>
              </c:extLst>
            </c:dLbl>
            <c:dLbl>
              <c:idx val="1"/>
              <c:tx>
                <c:rich>
                  <a:bodyPr wrap="none">
                    <a:spAutoFit/>
                  </a:bodyPr>
                  <a:lstStyle/>
                  <a:p>
                    <a:pPr>
                      <a:defRPr/>
                    </a:pPr>
                    <a:fld id="{C18D2DA5-BD8A-40D6-A717-D967CFA9AC7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4475-479A-BE96-6CE7FCAB3347}"/>
                </c:ext>
              </c:extLst>
            </c:dLbl>
            <c:dLbl>
              <c:idx val="2"/>
              <c:tx>
                <c:rich>
                  <a:bodyPr wrap="none">
                    <a:spAutoFit/>
                  </a:bodyPr>
                  <a:lstStyle/>
                  <a:p>
                    <a:pPr>
                      <a:defRPr/>
                    </a:pPr>
                    <a:fld id="{ECA49759-A03F-49AD-8DA7-BE3521BE3AC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4475-479A-BE96-6CE7FCAB3347}"/>
                </c:ext>
              </c:extLst>
            </c:dLbl>
            <c:dLbl>
              <c:idx val="3"/>
              <c:tx>
                <c:rich>
                  <a:bodyPr wrap="none">
                    <a:spAutoFit/>
                  </a:bodyPr>
                  <a:lstStyle/>
                  <a:p>
                    <a:pPr>
                      <a:defRPr/>
                    </a:pPr>
                    <a:fld id="{DDB416AA-E1F0-456D-A2B3-BF6E78A9D37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4475-479A-BE96-6CE7FCAB3347}"/>
                </c:ext>
              </c:extLst>
            </c:dLbl>
            <c:dLbl>
              <c:idx val="4"/>
              <c:tx>
                <c:rich>
                  <a:bodyPr wrap="none">
                    <a:spAutoFit/>
                  </a:bodyPr>
                  <a:lstStyle/>
                  <a:p>
                    <a:pPr>
                      <a:defRPr/>
                    </a:pPr>
                    <a:fld id="{79C07FD2-80CD-4FC2-8AD1-DD5ECA3CCBF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4475-479A-BE96-6CE7FCAB3347}"/>
                </c:ext>
              </c:extLst>
            </c:dLbl>
            <c:dLbl>
              <c:idx val="5"/>
              <c:tx>
                <c:rich>
                  <a:bodyPr wrap="none">
                    <a:spAutoFit/>
                  </a:bodyPr>
                  <a:lstStyle/>
                  <a:p>
                    <a:pPr>
                      <a:defRPr/>
                    </a:pPr>
                    <a:fld id="{63D1EE40-4AAB-434F-A461-336E571A595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4475-479A-BE96-6CE7FCAB3347}"/>
                </c:ext>
              </c:extLst>
            </c:dLbl>
            <c:dLbl>
              <c:idx val="6"/>
              <c:tx>
                <c:rich>
                  <a:bodyPr wrap="none">
                    <a:spAutoFit/>
                  </a:bodyPr>
                  <a:lstStyle/>
                  <a:p>
                    <a:pPr>
                      <a:defRPr/>
                    </a:pPr>
                    <a:fld id="{AACA28D8-98F2-4F3D-8E62-7348D36FD469}"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3-4475-479A-BE96-6CE7FCAB3347}"/>
                </c:ext>
              </c:extLst>
            </c:dLbl>
            <c:dLbl>
              <c:idx val="7"/>
              <c:tx>
                <c:rich>
                  <a:bodyPr wrap="none">
                    <a:spAutoFit/>
                  </a:bodyPr>
                  <a:lstStyle/>
                  <a:p>
                    <a:pPr>
                      <a:defRPr/>
                    </a:pPr>
                    <a:fld id="{DC955A6F-2530-4D3D-8D17-FB47081F82D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4-4475-479A-BE96-6CE7FCAB3347}"/>
                </c:ext>
              </c:extLst>
            </c:dLbl>
            <c:dLbl>
              <c:idx val="8"/>
              <c:tx>
                <c:rich>
                  <a:bodyPr wrap="none">
                    <a:spAutoFit/>
                  </a:bodyPr>
                  <a:lstStyle/>
                  <a:p>
                    <a:pPr>
                      <a:defRPr/>
                    </a:pPr>
                    <a:fld id="{9293D849-4B1A-45E8-8BAE-E85CE43B0BA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4475-479A-BE96-6CE7FCAB3347}"/>
                </c:ext>
              </c:extLst>
            </c:dLbl>
            <c:dLbl>
              <c:idx val="9"/>
              <c:tx>
                <c:rich>
                  <a:bodyPr wrap="none">
                    <a:spAutoFit/>
                  </a:bodyPr>
                  <a:lstStyle/>
                  <a:p>
                    <a:pPr>
                      <a:defRPr/>
                    </a:pPr>
                    <a:fld id="{217F8E57-8863-4082-AE05-BAFFD91CA07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4475-479A-BE96-6CE7FCAB3347}"/>
                </c:ext>
              </c:extLst>
            </c:dLbl>
            <c:dLbl>
              <c:idx val="10"/>
              <c:tx>
                <c:rich>
                  <a:bodyPr wrap="none">
                    <a:spAutoFit/>
                  </a:bodyPr>
                  <a:lstStyle/>
                  <a:p>
                    <a:pPr>
                      <a:defRPr/>
                    </a:pPr>
                    <a:fld id="{58BC9B0C-E796-4CD6-860D-8F9069774BB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4475-479A-BE96-6CE7FCAB3347}"/>
                </c:ext>
              </c:extLst>
            </c:dLbl>
            <c:dLbl>
              <c:idx val="11"/>
              <c:tx>
                <c:rich>
                  <a:bodyPr wrap="none">
                    <a:spAutoFit/>
                  </a:bodyPr>
                  <a:lstStyle/>
                  <a:p>
                    <a:pPr>
                      <a:defRPr/>
                    </a:pPr>
                    <a:fld id="{1EA2C777-69C3-4D25-928B-64E00EA2083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8-4475-479A-BE96-6CE7FCAB3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65+ år (n=211)</c:v>
                </c:pt>
                <c:pt idx="1">
                  <c:v>50-64 år (n=231)</c:v>
                </c:pt>
                <c:pt idx="2">
                  <c:v>40-49 år (n=178)</c:v>
                </c:pt>
                <c:pt idx="3">
                  <c:v>30-39 år (n=214)</c:v>
                </c:pt>
                <c:pt idx="4">
                  <c:v>18-29 år (n=169)</c:v>
                </c:pt>
              </c:strCache>
            </c:strRef>
          </c:cat>
          <c:val>
            <c:numRef>
              <c:f>Sheet1!$C$2:$C$6</c:f>
              <c:numCache>
                <c:formatCode>[&lt;1]"";0</c:formatCode>
                <c:ptCount val="5"/>
                <c:pt idx="0">
                  <c:v>7.1428571428571397</c:v>
                </c:pt>
                <c:pt idx="1">
                  <c:v>15.5844155844156</c:v>
                </c:pt>
                <c:pt idx="2">
                  <c:v>12.994350282485801</c:v>
                </c:pt>
                <c:pt idx="3">
                  <c:v>23.004694835680699</c:v>
                </c:pt>
                <c:pt idx="4">
                  <c:v>30.3571428571429</c:v>
                </c:pt>
              </c:numCache>
            </c:numRef>
          </c:val>
          <c:extLst>
            <c:ext xmlns:c16="http://schemas.microsoft.com/office/drawing/2014/chart" uri="{C3380CC4-5D6E-409C-BE32-E72D297353CC}">
              <c16:uniqueId val="{00000019-4475-479A-BE96-6CE7FCAB3347}"/>
            </c:ext>
          </c:extLst>
        </c:ser>
        <c:ser>
          <c:idx val="2"/>
          <c:order val="2"/>
          <c:tx>
            <c:strRef>
              <c:f>Sheet1!$D$1</c:f>
              <c:strCache>
                <c:ptCount val="1"/>
                <c:pt idx="0">
                  <c:v>Varken eller</c:v>
                </c:pt>
              </c:strCache>
            </c:strRef>
          </c:tx>
          <c:spPr>
            <a:solidFill>
              <a:srgbClr val="F3DDAA"/>
            </a:solidFill>
          </c:spPr>
          <c:invertIfNegative val="0"/>
          <c:dLbls>
            <c:dLbl>
              <c:idx val="0"/>
              <c:tx>
                <c:rich>
                  <a:bodyPr wrap="none">
                    <a:spAutoFit/>
                  </a:bodyPr>
                  <a:lstStyle/>
                  <a:p>
                    <a:pPr>
                      <a:defRPr/>
                    </a:pPr>
                    <a:fld id="{1C50AD43-0590-44AC-9ACE-C8A227D00B5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A-4475-479A-BE96-6CE7FCAB3347}"/>
                </c:ext>
              </c:extLst>
            </c:dLbl>
            <c:dLbl>
              <c:idx val="1"/>
              <c:tx>
                <c:rich>
                  <a:bodyPr wrap="none">
                    <a:spAutoFit/>
                  </a:bodyPr>
                  <a:lstStyle/>
                  <a:p>
                    <a:pPr>
                      <a:defRPr/>
                    </a:pPr>
                    <a:fld id="{B6C09804-4133-4D3C-9063-E0F51F7EF99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B-4475-479A-BE96-6CE7FCAB3347}"/>
                </c:ext>
              </c:extLst>
            </c:dLbl>
            <c:dLbl>
              <c:idx val="2"/>
              <c:tx>
                <c:rich>
                  <a:bodyPr wrap="none">
                    <a:spAutoFit/>
                  </a:bodyPr>
                  <a:lstStyle/>
                  <a:p>
                    <a:pPr>
                      <a:defRPr/>
                    </a:pPr>
                    <a:fld id="{432D98CC-D199-4CC6-9D8B-5DBCA4770E0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C-4475-479A-BE96-6CE7FCAB3347}"/>
                </c:ext>
              </c:extLst>
            </c:dLbl>
            <c:dLbl>
              <c:idx val="3"/>
              <c:tx>
                <c:rich>
                  <a:bodyPr wrap="none">
                    <a:spAutoFit/>
                  </a:bodyPr>
                  <a:lstStyle/>
                  <a:p>
                    <a:pPr>
                      <a:defRPr/>
                    </a:pPr>
                    <a:fld id="{B6B6E354-1C2B-4885-B4FD-E69C8ECDB01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D-4475-479A-BE96-6CE7FCAB3347}"/>
                </c:ext>
              </c:extLst>
            </c:dLbl>
            <c:dLbl>
              <c:idx val="4"/>
              <c:tx>
                <c:rich>
                  <a:bodyPr wrap="none">
                    <a:spAutoFit/>
                  </a:bodyPr>
                  <a:lstStyle/>
                  <a:p>
                    <a:pPr>
                      <a:defRPr/>
                    </a:pPr>
                    <a:fld id="{80BC84A9-966C-432C-BCA2-F964FA50691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E-4475-479A-BE96-6CE7FCAB3347}"/>
                </c:ext>
              </c:extLst>
            </c:dLbl>
            <c:dLbl>
              <c:idx val="5"/>
              <c:tx>
                <c:rich>
                  <a:bodyPr wrap="none">
                    <a:spAutoFit/>
                  </a:bodyPr>
                  <a:lstStyle/>
                  <a:p>
                    <a:pPr>
                      <a:defRPr/>
                    </a:pPr>
                    <a:fld id="{29507D04-C8C9-43A0-BB3B-DBC76DC4D1C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F-4475-479A-BE96-6CE7FCAB3347}"/>
                </c:ext>
              </c:extLst>
            </c:dLbl>
            <c:dLbl>
              <c:idx val="6"/>
              <c:tx>
                <c:rich>
                  <a:bodyPr wrap="none">
                    <a:spAutoFit/>
                  </a:bodyPr>
                  <a:lstStyle/>
                  <a:p>
                    <a:pPr>
                      <a:defRPr/>
                    </a:pPr>
                    <a:fld id="{21C79217-AEE2-43C4-BEEC-4BAFE294345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0-4475-479A-BE96-6CE7FCAB3347}"/>
                </c:ext>
              </c:extLst>
            </c:dLbl>
            <c:dLbl>
              <c:idx val="7"/>
              <c:tx>
                <c:rich>
                  <a:bodyPr wrap="none">
                    <a:spAutoFit/>
                  </a:bodyPr>
                  <a:lstStyle/>
                  <a:p>
                    <a:pPr>
                      <a:defRPr/>
                    </a:pPr>
                    <a:fld id="{D6C6FA5F-52F7-4A97-AAC0-846FAC405AB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1-4475-479A-BE96-6CE7FCAB3347}"/>
                </c:ext>
              </c:extLst>
            </c:dLbl>
            <c:dLbl>
              <c:idx val="8"/>
              <c:tx>
                <c:rich>
                  <a:bodyPr wrap="none">
                    <a:spAutoFit/>
                  </a:bodyPr>
                  <a:lstStyle/>
                  <a:p>
                    <a:pPr>
                      <a:defRPr/>
                    </a:pPr>
                    <a:fld id="{693AF113-7A5A-45BD-A6A2-9E25AD25CF6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2-4475-479A-BE96-6CE7FCAB3347}"/>
                </c:ext>
              </c:extLst>
            </c:dLbl>
            <c:dLbl>
              <c:idx val="9"/>
              <c:tx>
                <c:rich>
                  <a:bodyPr wrap="none">
                    <a:spAutoFit/>
                  </a:bodyPr>
                  <a:lstStyle/>
                  <a:p>
                    <a:pPr>
                      <a:defRPr/>
                    </a:pPr>
                    <a:fld id="{B7A9A493-981A-482D-8EBC-B55B2D02D327}"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3-4475-479A-BE96-6CE7FCAB3347}"/>
                </c:ext>
              </c:extLst>
            </c:dLbl>
            <c:dLbl>
              <c:idx val="10"/>
              <c:tx>
                <c:rich>
                  <a:bodyPr wrap="none">
                    <a:spAutoFit/>
                  </a:bodyPr>
                  <a:lstStyle/>
                  <a:p>
                    <a:pPr>
                      <a:defRPr/>
                    </a:pPr>
                    <a:fld id="{F8F0D392-29AD-461C-AC53-B2B5B6E76A3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4-4475-479A-BE96-6CE7FCAB3347}"/>
                </c:ext>
              </c:extLst>
            </c:dLbl>
            <c:dLbl>
              <c:idx val="11"/>
              <c:tx>
                <c:rich>
                  <a:bodyPr wrap="none">
                    <a:spAutoFit/>
                  </a:bodyPr>
                  <a:lstStyle/>
                  <a:p>
                    <a:pPr>
                      <a:defRPr/>
                    </a:pPr>
                    <a:fld id="{144954F8-FFB9-4D30-9D5B-7538E344BD8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5-4475-479A-BE96-6CE7FCAB3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65+ år (n=211)</c:v>
                </c:pt>
                <c:pt idx="1">
                  <c:v>50-64 år (n=231)</c:v>
                </c:pt>
                <c:pt idx="2">
                  <c:v>40-49 år (n=178)</c:v>
                </c:pt>
                <c:pt idx="3">
                  <c:v>30-39 år (n=214)</c:v>
                </c:pt>
                <c:pt idx="4">
                  <c:v>18-29 år (n=169)</c:v>
                </c:pt>
              </c:strCache>
            </c:strRef>
          </c:cat>
          <c:val>
            <c:numRef>
              <c:f>Sheet1!$D$2:$D$6</c:f>
              <c:numCache>
                <c:formatCode>[&lt;1]"";0</c:formatCode>
                <c:ptCount val="5"/>
                <c:pt idx="0">
                  <c:v>1.4285714285714299</c:v>
                </c:pt>
                <c:pt idx="1">
                  <c:v>2.16450216450216</c:v>
                </c:pt>
                <c:pt idx="2">
                  <c:v>3.9548022598870101</c:v>
                </c:pt>
                <c:pt idx="3">
                  <c:v>8.92018779342723</c:v>
                </c:pt>
                <c:pt idx="4">
                  <c:v>7.7380952380952399</c:v>
                </c:pt>
              </c:numCache>
            </c:numRef>
          </c:val>
          <c:extLst>
            <c:ext xmlns:c16="http://schemas.microsoft.com/office/drawing/2014/chart" uri="{C3380CC4-5D6E-409C-BE32-E72D297353CC}">
              <c16:uniqueId val="{00000026-4475-479A-BE96-6CE7FCAB3347}"/>
            </c:ext>
          </c:extLst>
        </c:ser>
        <c:ser>
          <c:idx val="3"/>
          <c:order val="3"/>
          <c:tx>
            <c:strRef>
              <c:f>Sheet1!$E$1</c:f>
              <c:strCache>
                <c:ptCount val="1"/>
                <c:pt idx="0">
                  <c:v>Inte särskilt delaktig</c:v>
                </c:pt>
              </c:strCache>
            </c:strRef>
          </c:tx>
          <c:spPr>
            <a:solidFill>
              <a:srgbClr val="DAA2A8"/>
            </a:solidFill>
          </c:spPr>
          <c:invertIfNegative val="0"/>
          <c:dLbls>
            <c:dLbl>
              <c:idx val="0"/>
              <c:tx>
                <c:rich>
                  <a:bodyPr wrap="none">
                    <a:spAutoFit/>
                  </a:bodyPr>
                  <a:lstStyle/>
                  <a:p>
                    <a:pPr>
                      <a:defRPr/>
                    </a:pPr>
                    <a:fld id="{C1B610D8-D1AD-4F38-843F-0C329465D2B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7-4475-479A-BE96-6CE7FCAB3347}"/>
                </c:ext>
              </c:extLst>
            </c:dLbl>
            <c:dLbl>
              <c:idx val="1"/>
              <c:tx>
                <c:rich>
                  <a:bodyPr wrap="none">
                    <a:spAutoFit/>
                  </a:bodyPr>
                  <a:lstStyle/>
                  <a:p>
                    <a:pPr>
                      <a:defRPr/>
                    </a:pPr>
                    <a:fld id="{43EF2326-7897-427C-B413-5E7B7F8105C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8-4475-479A-BE96-6CE7FCAB3347}"/>
                </c:ext>
              </c:extLst>
            </c:dLbl>
            <c:dLbl>
              <c:idx val="2"/>
              <c:tx>
                <c:rich>
                  <a:bodyPr wrap="none">
                    <a:spAutoFit/>
                  </a:bodyPr>
                  <a:lstStyle/>
                  <a:p>
                    <a:pPr>
                      <a:defRPr/>
                    </a:pPr>
                    <a:fld id="{17D4D0C7-2904-4F83-841F-455ABFB999A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9-4475-479A-BE96-6CE7FCAB3347}"/>
                </c:ext>
              </c:extLst>
            </c:dLbl>
            <c:dLbl>
              <c:idx val="3"/>
              <c:tx>
                <c:rich>
                  <a:bodyPr wrap="none">
                    <a:spAutoFit/>
                  </a:bodyPr>
                  <a:lstStyle/>
                  <a:p>
                    <a:pPr>
                      <a:defRPr/>
                    </a:pPr>
                    <a:fld id="{49B77B55-BDE6-4162-BF46-C8170398D30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A-4475-479A-BE96-6CE7FCAB3347}"/>
                </c:ext>
              </c:extLst>
            </c:dLbl>
            <c:dLbl>
              <c:idx val="4"/>
              <c:tx>
                <c:rich>
                  <a:bodyPr wrap="none">
                    <a:spAutoFit/>
                  </a:bodyPr>
                  <a:lstStyle/>
                  <a:p>
                    <a:pPr>
                      <a:defRPr/>
                    </a:pPr>
                    <a:fld id="{39FE6619-6285-477F-BE55-A7B53817A216}"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B-4475-479A-BE96-6CE7FCAB3347}"/>
                </c:ext>
              </c:extLst>
            </c:dLbl>
            <c:dLbl>
              <c:idx val="5"/>
              <c:tx>
                <c:rich>
                  <a:bodyPr wrap="none">
                    <a:spAutoFit/>
                  </a:bodyPr>
                  <a:lstStyle/>
                  <a:p>
                    <a:pPr>
                      <a:defRPr/>
                    </a:pPr>
                    <a:fld id="{05737FF8-0132-4DFF-9D1E-8D7182DB193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C-4475-479A-BE96-6CE7FCAB3347}"/>
                </c:ext>
              </c:extLst>
            </c:dLbl>
            <c:dLbl>
              <c:idx val="6"/>
              <c:tx>
                <c:rich>
                  <a:bodyPr wrap="none">
                    <a:spAutoFit/>
                  </a:bodyPr>
                  <a:lstStyle/>
                  <a:p>
                    <a:pPr>
                      <a:defRPr/>
                    </a:pPr>
                    <a:fld id="{D13250E6-6722-48BE-B27F-6144CD1BBDF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D-4475-479A-BE96-6CE7FCAB3347}"/>
                </c:ext>
              </c:extLst>
            </c:dLbl>
            <c:dLbl>
              <c:idx val="7"/>
              <c:tx>
                <c:rich>
                  <a:bodyPr wrap="none">
                    <a:spAutoFit/>
                  </a:bodyPr>
                  <a:lstStyle/>
                  <a:p>
                    <a:pPr>
                      <a:defRPr/>
                    </a:pPr>
                    <a:fld id="{F2B20530-5874-4C11-8351-B309BCE787D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E-4475-479A-BE96-6CE7FCAB3347}"/>
                </c:ext>
              </c:extLst>
            </c:dLbl>
            <c:dLbl>
              <c:idx val="8"/>
              <c:tx>
                <c:rich>
                  <a:bodyPr wrap="none">
                    <a:spAutoFit/>
                  </a:bodyPr>
                  <a:lstStyle/>
                  <a:p>
                    <a:pPr>
                      <a:defRPr/>
                    </a:pPr>
                    <a:fld id="{FFE36E92-F34B-4674-965F-96E56F93456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F-4475-479A-BE96-6CE7FCAB3347}"/>
                </c:ext>
              </c:extLst>
            </c:dLbl>
            <c:dLbl>
              <c:idx val="9"/>
              <c:tx>
                <c:rich>
                  <a:bodyPr wrap="none">
                    <a:spAutoFit/>
                  </a:bodyPr>
                  <a:lstStyle/>
                  <a:p>
                    <a:pPr>
                      <a:defRPr/>
                    </a:pPr>
                    <a:fld id="{7DC3CD68-9810-48F5-BDC6-CAE106C89F4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0-4475-479A-BE96-6CE7FCAB3347}"/>
                </c:ext>
              </c:extLst>
            </c:dLbl>
            <c:dLbl>
              <c:idx val="10"/>
              <c:tx>
                <c:rich>
                  <a:bodyPr wrap="none">
                    <a:spAutoFit/>
                  </a:bodyPr>
                  <a:lstStyle/>
                  <a:p>
                    <a:pPr>
                      <a:defRPr/>
                    </a:pPr>
                    <a:fld id="{5B4DF500-8031-4F51-A42C-EE38B9FAC61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1-4475-479A-BE96-6CE7FCAB3347}"/>
                </c:ext>
              </c:extLst>
            </c:dLbl>
            <c:dLbl>
              <c:idx val="11"/>
              <c:tx>
                <c:rich>
                  <a:bodyPr wrap="none">
                    <a:spAutoFit/>
                  </a:bodyPr>
                  <a:lstStyle/>
                  <a:p>
                    <a:pPr>
                      <a:defRPr/>
                    </a:pPr>
                    <a:fld id="{2259E5FA-0627-48DD-B50A-E5A134EC3B1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2-4475-479A-BE96-6CE7FCAB3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65+ år (n=211)</c:v>
                </c:pt>
                <c:pt idx="1">
                  <c:v>50-64 år (n=231)</c:v>
                </c:pt>
                <c:pt idx="2">
                  <c:v>40-49 år (n=178)</c:v>
                </c:pt>
                <c:pt idx="3">
                  <c:v>30-39 år (n=214)</c:v>
                </c:pt>
                <c:pt idx="4">
                  <c:v>18-29 år (n=169)</c:v>
                </c:pt>
              </c:strCache>
            </c:strRef>
          </c:cat>
          <c:val>
            <c:numRef>
              <c:f>Sheet1!$E$2:$E$6</c:f>
              <c:numCache>
                <c:formatCode>[&lt;1]"";0</c:formatCode>
                <c:ptCount val="5"/>
                <c:pt idx="0">
                  <c:v>1.4285714285714299</c:v>
                </c:pt>
                <c:pt idx="1">
                  <c:v>0.43290043290043301</c:v>
                </c:pt>
                <c:pt idx="2">
                  <c:v>3.3898305084745801</c:v>
                </c:pt>
                <c:pt idx="3">
                  <c:v>1.8779342723004699</c:v>
                </c:pt>
                <c:pt idx="4">
                  <c:v>9.5238095238095308</c:v>
                </c:pt>
              </c:numCache>
            </c:numRef>
          </c:val>
          <c:extLst>
            <c:ext xmlns:c16="http://schemas.microsoft.com/office/drawing/2014/chart" uri="{C3380CC4-5D6E-409C-BE32-E72D297353CC}">
              <c16:uniqueId val="{00000033-4475-479A-BE96-6CE7FCAB3347}"/>
            </c:ext>
          </c:extLst>
        </c:ser>
        <c:ser>
          <c:idx val="4"/>
          <c:order val="4"/>
          <c:tx>
            <c:strRef>
              <c:f>Sheet1!$F$1</c:f>
              <c:strCache>
                <c:ptCount val="1"/>
                <c:pt idx="0">
                  <c:v>Inte alls delaktig</c:v>
                </c:pt>
              </c:strCache>
            </c:strRef>
          </c:tx>
          <c:spPr>
            <a:solidFill>
              <a:srgbClr val="C1646E"/>
            </a:solidFill>
          </c:spPr>
          <c:invertIfNegative val="0"/>
          <c:dLbls>
            <c:dLbl>
              <c:idx val="0"/>
              <c:tx>
                <c:rich>
                  <a:bodyPr wrap="none">
                    <a:spAutoFit/>
                  </a:bodyPr>
                  <a:lstStyle/>
                  <a:p>
                    <a:pPr>
                      <a:defRPr/>
                    </a:pPr>
                    <a:fld id="{370A6365-9DE1-4945-AFDA-5198ECD1120D}"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4-4475-479A-BE96-6CE7FCAB3347}"/>
                </c:ext>
              </c:extLst>
            </c:dLbl>
            <c:dLbl>
              <c:idx val="1"/>
              <c:tx>
                <c:rich>
                  <a:bodyPr wrap="none">
                    <a:spAutoFit/>
                  </a:bodyPr>
                  <a:lstStyle/>
                  <a:p>
                    <a:pPr>
                      <a:defRPr/>
                    </a:pPr>
                    <a:fld id="{C2FDEC4B-BCB1-4D4D-BE27-D27AFF3C3DC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5-4475-479A-BE96-6CE7FCAB3347}"/>
                </c:ext>
              </c:extLst>
            </c:dLbl>
            <c:dLbl>
              <c:idx val="2"/>
              <c:tx>
                <c:rich>
                  <a:bodyPr wrap="none">
                    <a:spAutoFit/>
                  </a:bodyPr>
                  <a:lstStyle/>
                  <a:p>
                    <a:pPr>
                      <a:defRPr/>
                    </a:pPr>
                    <a:fld id="{9BA720CE-FA27-4007-9885-F69718DA5CE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6-4475-479A-BE96-6CE7FCAB3347}"/>
                </c:ext>
              </c:extLst>
            </c:dLbl>
            <c:dLbl>
              <c:idx val="3"/>
              <c:tx>
                <c:rich>
                  <a:bodyPr wrap="none">
                    <a:spAutoFit/>
                  </a:bodyPr>
                  <a:lstStyle/>
                  <a:p>
                    <a:pPr>
                      <a:defRPr/>
                    </a:pPr>
                    <a:fld id="{37AF8C6B-3C23-4258-B782-F0233BD4C8D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7-4475-479A-BE96-6CE7FCAB3347}"/>
                </c:ext>
              </c:extLst>
            </c:dLbl>
            <c:dLbl>
              <c:idx val="4"/>
              <c:tx>
                <c:rich>
                  <a:bodyPr wrap="none">
                    <a:spAutoFit/>
                  </a:bodyPr>
                  <a:lstStyle/>
                  <a:p>
                    <a:pPr>
                      <a:defRPr/>
                    </a:pPr>
                    <a:fld id="{77AAB3A7-7B9A-4DC4-9E06-2A3B1F2FF6C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8-4475-479A-BE96-6CE7FCAB3347}"/>
                </c:ext>
              </c:extLst>
            </c:dLbl>
            <c:dLbl>
              <c:idx val="5"/>
              <c:tx>
                <c:rich>
                  <a:bodyPr wrap="none">
                    <a:spAutoFit/>
                  </a:bodyPr>
                  <a:lstStyle/>
                  <a:p>
                    <a:pPr>
                      <a:defRPr/>
                    </a:pPr>
                    <a:fld id="{33189299-C693-47E1-A691-F1C6BFA257F1}"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9-4475-479A-BE96-6CE7FCAB3347}"/>
                </c:ext>
              </c:extLst>
            </c:dLbl>
            <c:dLbl>
              <c:idx val="6"/>
              <c:tx>
                <c:rich>
                  <a:bodyPr wrap="none">
                    <a:spAutoFit/>
                  </a:bodyPr>
                  <a:lstStyle/>
                  <a:p>
                    <a:pPr>
                      <a:defRPr/>
                    </a:pPr>
                    <a:fld id="{A5057D1F-4BA2-4462-9E52-C316438C467B}"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A-4475-479A-BE96-6CE7FCAB3347}"/>
                </c:ext>
              </c:extLst>
            </c:dLbl>
            <c:dLbl>
              <c:idx val="7"/>
              <c:tx>
                <c:rich>
                  <a:bodyPr wrap="none">
                    <a:spAutoFit/>
                  </a:bodyPr>
                  <a:lstStyle/>
                  <a:p>
                    <a:pPr>
                      <a:defRPr/>
                    </a:pPr>
                    <a:fld id="{7E5B8FC9-96CE-4884-9F02-F2C20285E71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B-4475-479A-BE96-6CE7FCAB3347}"/>
                </c:ext>
              </c:extLst>
            </c:dLbl>
            <c:dLbl>
              <c:idx val="8"/>
              <c:tx>
                <c:rich>
                  <a:bodyPr wrap="none">
                    <a:spAutoFit/>
                  </a:bodyPr>
                  <a:lstStyle/>
                  <a:p>
                    <a:pPr>
                      <a:defRPr/>
                    </a:pPr>
                    <a:fld id="{004A5326-EAD7-45BB-82D3-5ABCD2DFC2E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C-4475-479A-BE96-6CE7FCAB3347}"/>
                </c:ext>
              </c:extLst>
            </c:dLbl>
            <c:dLbl>
              <c:idx val="9"/>
              <c:tx>
                <c:rich>
                  <a:bodyPr wrap="none">
                    <a:spAutoFit/>
                  </a:bodyPr>
                  <a:lstStyle/>
                  <a:p>
                    <a:pPr>
                      <a:defRPr/>
                    </a:pPr>
                    <a:fld id="{FBCA17B2-579E-4C7C-A8B3-85858308ABC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D-4475-479A-BE96-6CE7FCAB3347}"/>
                </c:ext>
              </c:extLst>
            </c:dLbl>
            <c:dLbl>
              <c:idx val="10"/>
              <c:tx>
                <c:rich>
                  <a:bodyPr wrap="none">
                    <a:spAutoFit/>
                  </a:bodyPr>
                  <a:lstStyle/>
                  <a:p>
                    <a:pPr>
                      <a:defRPr/>
                    </a:pPr>
                    <a:fld id="{5AA15339-8E23-432D-A34B-47E1877B5ED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E-4475-479A-BE96-6CE7FCAB3347}"/>
                </c:ext>
              </c:extLst>
            </c:dLbl>
            <c:dLbl>
              <c:idx val="11"/>
              <c:tx>
                <c:rich>
                  <a:bodyPr wrap="none">
                    <a:spAutoFit/>
                  </a:bodyPr>
                  <a:lstStyle/>
                  <a:p>
                    <a:pPr>
                      <a:defRPr/>
                    </a:pPr>
                    <a:fld id="{2EBF3E32-8E05-47BB-9E37-04E63667E828}"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F-4475-479A-BE96-6CE7FCAB33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65+ år (n=211)</c:v>
                </c:pt>
                <c:pt idx="1">
                  <c:v>50-64 år (n=231)</c:v>
                </c:pt>
                <c:pt idx="2">
                  <c:v>40-49 år (n=178)</c:v>
                </c:pt>
                <c:pt idx="3">
                  <c:v>30-39 år (n=214)</c:v>
                </c:pt>
                <c:pt idx="4">
                  <c:v>18-29 år (n=169)</c:v>
                </c:pt>
              </c:strCache>
            </c:strRef>
          </c:cat>
          <c:val>
            <c:numRef>
              <c:f>Sheet1!$F$2:$F$6</c:f>
              <c:numCache>
                <c:formatCode>[&lt;1]"";0</c:formatCode>
                <c:ptCount val="5"/>
                <c:pt idx="0">
                  <c:v>0.476190476190477</c:v>
                </c:pt>
                <c:pt idx="1">
                  <c:v>0.43290043290043301</c:v>
                </c:pt>
                <c:pt idx="2">
                  <c:v>0</c:v>
                </c:pt>
                <c:pt idx="3">
                  <c:v>0.46948356807511699</c:v>
                </c:pt>
                <c:pt idx="4">
                  <c:v>2.38095238095238</c:v>
                </c:pt>
              </c:numCache>
            </c:numRef>
          </c:val>
          <c:extLst>
            <c:ext xmlns:c16="http://schemas.microsoft.com/office/drawing/2014/chart" uri="{C3380CC4-5D6E-409C-BE32-E72D297353CC}">
              <c16:uniqueId val="{00000040-4475-479A-BE96-6CE7FCAB3347}"/>
            </c:ext>
          </c:extLst>
        </c:ser>
        <c:dLbls>
          <c:showLegendKey val="0"/>
          <c:showVal val="0"/>
          <c:showCatName val="0"/>
          <c:showSerName val="0"/>
          <c:showPercent val="0"/>
          <c:showBubbleSize val="0"/>
        </c:dLbls>
        <c:gapWidth val="25"/>
        <c:overlap val="100"/>
        <c:axId val="482041171"/>
        <c:axId val="2056687391"/>
      </c:barChart>
      <c:catAx>
        <c:axId val="48204117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056687391"/>
        <c:crosses val="autoZero"/>
        <c:auto val="0"/>
        <c:lblAlgn val="ctr"/>
        <c:lblOffset val="100"/>
        <c:noMultiLvlLbl val="0"/>
      </c:catAx>
      <c:valAx>
        <c:axId val="2056687391"/>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482041171"/>
        <c:crosses val="autoZero"/>
        <c:crossBetween val="between"/>
        <c:majorUnit val="0.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Varför källsorterar du dina förpackningar?</a:t>
            </a:r>
          </a:p>
        </c:rich>
      </c:tx>
      <c:overlay val="0"/>
    </c:title>
    <c:autoTitleDeleted val="0"/>
    <c:plotArea>
      <c:layout/>
      <c:barChart>
        <c:barDir val="bar"/>
        <c:grouping val="clustered"/>
        <c:varyColors val="0"/>
        <c:ser>
          <c:idx val="0"/>
          <c:order val="0"/>
          <c:tx>
            <c:strRef>
              <c:f>Sheet1!$B$1</c:f>
              <c:strCache>
                <c:ptCount val="1"/>
                <c:pt idx="0">
                  <c:v>2024 (n=993)</c:v>
                </c:pt>
              </c:strCache>
            </c:strRef>
          </c:tx>
          <c:spPr>
            <a:solidFill>
              <a:srgbClr val="C1646E"/>
            </a:solidFill>
          </c:spPr>
          <c:invertIfNegative val="0"/>
          <c:dLbls>
            <c:dLbl>
              <c:idx val="0"/>
              <c:tx>
                <c:rich>
                  <a:bodyPr wrap="none">
                    <a:spAutoFit/>
                  </a:bodyPr>
                  <a:lstStyle/>
                  <a:p>
                    <a:pPr>
                      <a:defRPr/>
                    </a:pPr>
                    <a:fld id="{1AE59048-E3C9-4086-B757-FFDA2571AFE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8752-4C94-8D5F-2387322A0B9A}"/>
                </c:ext>
              </c:extLst>
            </c:dLbl>
            <c:dLbl>
              <c:idx val="1"/>
              <c:tx>
                <c:rich>
                  <a:bodyPr wrap="none">
                    <a:spAutoFit/>
                  </a:bodyPr>
                  <a:lstStyle/>
                  <a:p>
                    <a:pPr>
                      <a:defRPr/>
                    </a:pPr>
                    <a:fld id="{2FB738A0-863E-4B5E-8DBD-9B0433B56FD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8752-4C94-8D5F-2387322A0B9A}"/>
                </c:ext>
              </c:extLst>
            </c:dLbl>
            <c:dLbl>
              <c:idx val="2"/>
              <c:tx>
                <c:rich>
                  <a:bodyPr wrap="none">
                    <a:spAutoFit/>
                  </a:bodyPr>
                  <a:lstStyle/>
                  <a:p>
                    <a:pPr>
                      <a:defRPr/>
                    </a:pPr>
                    <a:fld id="{D773917A-4A1C-466B-B341-54C4CC39D40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8752-4C94-8D5F-2387322A0B9A}"/>
                </c:ext>
              </c:extLst>
            </c:dLbl>
            <c:dLbl>
              <c:idx val="3"/>
              <c:tx>
                <c:rich>
                  <a:bodyPr wrap="none">
                    <a:spAutoFit/>
                  </a:bodyPr>
                  <a:lstStyle/>
                  <a:p>
                    <a:pPr>
                      <a:defRPr/>
                    </a:pPr>
                    <a:fld id="{E88E7D17-1843-4BA2-91F3-6FC10E57352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8752-4C94-8D5F-2387322A0B9A}"/>
                </c:ext>
              </c:extLst>
            </c:dLbl>
            <c:dLbl>
              <c:idx val="4"/>
              <c:tx>
                <c:rich>
                  <a:bodyPr wrap="none">
                    <a:spAutoFit/>
                  </a:bodyPr>
                  <a:lstStyle/>
                  <a:p>
                    <a:pPr>
                      <a:defRPr/>
                    </a:pPr>
                    <a:fld id="{7059A3DD-B0B2-49C9-985C-B07C177C7DA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8752-4C94-8D5F-2387322A0B9A}"/>
                </c:ext>
              </c:extLst>
            </c:dLbl>
            <c:dLbl>
              <c:idx val="5"/>
              <c:tx>
                <c:rich>
                  <a:bodyPr wrap="none">
                    <a:spAutoFit/>
                  </a:bodyPr>
                  <a:lstStyle/>
                  <a:p>
                    <a:pPr>
                      <a:defRPr/>
                    </a:pPr>
                    <a:fld id="{C933957C-8A4B-403D-AFC1-A05FF6E527F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8752-4C94-8D5F-2387322A0B9A}"/>
                </c:ext>
              </c:extLst>
            </c:dLbl>
            <c:dLbl>
              <c:idx val="6"/>
              <c:tx>
                <c:rich>
                  <a:bodyPr wrap="none">
                    <a:spAutoFit/>
                  </a:bodyPr>
                  <a:lstStyle/>
                  <a:p>
                    <a:pPr>
                      <a:defRPr/>
                    </a:pPr>
                    <a:fld id="{713176FF-60D8-48FA-A7ED-A8B8BC4F399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8752-4C94-8D5F-2387322A0B9A}"/>
                </c:ext>
              </c:extLst>
            </c:dLbl>
            <c:dLbl>
              <c:idx val="7"/>
              <c:tx>
                <c:rich>
                  <a:bodyPr wrap="none">
                    <a:spAutoFit/>
                  </a:bodyPr>
                  <a:lstStyle/>
                  <a:p>
                    <a:pPr>
                      <a:defRPr/>
                    </a:pPr>
                    <a:fld id="{2B06A383-F5C0-4858-9F6C-82A61AB4D48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8752-4C94-8D5F-2387322A0B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Vet ej</c:v>
                </c:pt>
                <c:pt idx="1">
                  <c:v>Annat</c:v>
                </c:pt>
                <c:pt idx="2">
                  <c:v>För att motverka en högre avfallstaxa</c:v>
                </c:pt>
                <c:pt idx="3">
                  <c:v>För att vara en bra förebild</c:v>
                </c:pt>
                <c:pt idx="4">
                  <c:v>För att det blir mindre vanliga hushållssopor</c:v>
                </c:pt>
                <c:pt idx="5">
                  <c:v>För att man har skyldighet att göra det</c:v>
                </c:pt>
                <c:pt idx="6">
                  <c:v>För att det känns bra/det är rätt sak att göra</c:v>
                </c:pt>
                <c:pt idx="7">
                  <c:v>För att bidra till en bättre miljö</c:v>
                </c:pt>
              </c:strCache>
            </c:strRef>
          </c:cat>
          <c:val>
            <c:numRef>
              <c:f>Sheet1!$B$2:$B$9</c:f>
              <c:numCache>
                <c:formatCode>0</c:formatCode>
                <c:ptCount val="8"/>
                <c:pt idx="0">
                  <c:v>0.90634441087613304</c:v>
                </c:pt>
                <c:pt idx="1">
                  <c:v>1.8126888217522701</c:v>
                </c:pt>
                <c:pt idx="2">
                  <c:v>15.307150050352501</c:v>
                </c:pt>
                <c:pt idx="3">
                  <c:v>21.651560926485399</c:v>
                </c:pt>
                <c:pt idx="4">
                  <c:v>39.577039274924502</c:v>
                </c:pt>
                <c:pt idx="5">
                  <c:v>39.677744209466297</c:v>
                </c:pt>
                <c:pt idx="6">
                  <c:v>63.746223564954697</c:v>
                </c:pt>
                <c:pt idx="7">
                  <c:v>68.277945619335398</c:v>
                </c:pt>
              </c:numCache>
            </c:numRef>
          </c:val>
          <c:extLst>
            <c:ext xmlns:c16="http://schemas.microsoft.com/office/drawing/2014/chart" uri="{C3380CC4-5D6E-409C-BE32-E72D297353CC}">
              <c16:uniqueId val="{00000008-8752-4C94-8D5F-2387322A0B9A}"/>
            </c:ext>
          </c:extLst>
        </c:ser>
        <c:ser>
          <c:idx val="1"/>
          <c:order val="1"/>
          <c:tx>
            <c:strRef>
              <c:f>Sheet1!$C$1</c:f>
              <c:strCache>
                <c:ptCount val="1"/>
                <c:pt idx="0">
                  <c:v>2025 (n=993)</c:v>
                </c:pt>
              </c:strCache>
            </c:strRef>
          </c:tx>
          <c:spPr>
            <a:solidFill>
              <a:srgbClr val="624764"/>
            </a:solidFill>
          </c:spPr>
          <c:invertIfNegative val="0"/>
          <c:dLbls>
            <c:dLbl>
              <c:idx val="0"/>
              <c:tx>
                <c:rich>
                  <a:bodyPr wrap="none">
                    <a:spAutoFit/>
                  </a:bodyPr>
                  <a:lstStyle/>
                  <a:p>
                    <a:pPr>
                      <a:defRPr/>
                    </a:pPr>
                    <a:fld id="{8C48AAFA-DB00-4CC3-ACCC-5FF1FB56C64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8752-4C94-8D5F-2387322A0B9A}"/>
                </c:ext>
              </c:extLst>
            </c:dLbl>
            <c:dLbl>
              <c:idx val="1"/>
              <c:tx>
                <c:rich>
                  <a:bodyPr wrap="none">
                    <a:spAutoFit/>
                  </a:bodyPr>
                  <a:lstStyle/>
                  <a:p>
                    <a:pPr>
                      <a:defRPr/>
                    </a:pPr>
                    <a:fld id="{7B2A4203-693E-44D4-9D73-BD9B8793F84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8752-4C94-8D5F-2387322A0B9A}"/>
                </c:ext>
              </c:extLst>
            </c:dLbl>
            <c:dLbl>
              <c:idx val="2"/>
              <c:tx>
                <c:rich>
                  <a:bodyPr wrap="none">
                    <a:spAutoFit/>
                  </a:bodyPr>
                  <a:lstStyle/>
                  <a:p>
                    <a:pPr>
                      <a:defRPr/>
                    </a:pPr>
                    <a:fld id="{6E9BAF99-D79B-4C80-A458-F94B8F36BF6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8752-4C94-8D5F-2387322A0B9A}"/>
                </c:ext>
              </c:extLst>
            </c:dLbl>
            <c:dLbl>
              <c:idx val="3"/>
              <c:tx>
                <c:rich>
                  <a:bodyPr wrap="none">
                    <a:spAutoFit/>
                  </a:bodyPr>
                  <a:lstStyle/>
                  <a:p>
                    <a:pPr>
                      <a:defRPr/>
                    </a:pPr>
                    <a:fld id="{E1B5FB9F-5DF0-4B17-A5EE-B751AF8AD10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8752-4C94-8D5F-2387322A0B9A}"/>
                </c:ext>
              </c:extLst>
            </c:dLbl>
            <c:dLbl>
              <c:idx val="4"/>
              <c:tx>
                <c:rich>
                  <a:bodyPr wrap="none">
                    <a:spAutoFit/>
                  </a:bodyPr>
                  <a:lstStyle/>
                  <a:p>
                    <a:pPr>
                      <a:defRPr/>
                    </a:pPr>
                    <a:fld id="{F28686F2-5968-4AE4-95EA-41C59DBE94A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8752-4C94-8D5F-2387322A0B9A}"/>
                </c:ext>
              </c:extLst>
            </c:dLbl>
            <c:dLbl>
              <c:idx val="5"/>
              <c:tx>
                <c:rich>
                  <a:bodyPr wrap="none">
                    <a:spAutoFit/>
                  </a:bodyPr>
                  <a:lstStyle/>
                  <a:p>
                    <a:pPr>
                      <a:defRPr/>
                    </a:pPr>
                    <a:fld id="{F41AA4D8-B1B1-4384-9732-5D42B264C67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8752-4C94-8D5F-2387322A0B9A}"/>
                </c:ext>
              </c:extLst>
            </c:dLbl>
            <c:dLbl>
              <c:idx val="6"/>
              <c:tx>
                <c:rich>
                  <a:bodyPr wrap="none">
                    <a:spAutoFit/>
                  </a:bodyPr>
                  <a:lstStyle/>
                  <a:p>
                    <a:pPr>
                      <a:defRPr/>
                    </a:pPr>
                    <a:fld id="{6F4D23D4-4B32-40A8-BB72-838D29D3974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8752-4C94-8D5F-2387322A0B9A}"/>
                </c:ext>
              </c:extLst>
            </c:dLbl>
            <c:dLbl>
              <c:idx val="7"/>
              <c:tx>
                <c:rich>
                  <a:bodyPr wrap="none">
                    <a:spAutoFit/>
                  </a:bodyPr>
                  <a:lstStyle/>
                  <a:p>
                    <a:pPr>
                      <a:defRPr/>
                    </a:pPr>
                    <a:fld id="{C4B94142-8719-432D-9596-06C1F029813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8752-4C94-8D5F-2387322A0B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Vet ej</c:v>
                </c:pt>
                <c:pt idx="1">
                  <c:v>Annat</c:v>
                </c:pt>
                <c:pt idx="2">
                  <c:v>För att motverka en högre avfallstaxa</c:v>
                </c:pt>
                <c:pt idx="3">
                  <c:v>För att vara en bra förebild</c:v>
                </c:pt>
                <c:pt idx="4">
                  <c:v>För att det blir mindre vanliga hushållssopor</c:v>
                </c:pt>
                <c:pt idx="5">
                  <c:v>För att man har skyldighet att göra det</c:v>
                </c:pt>
                <c:pt idx="6">
                  <c:v>För att det känns bra/det är rätt sak att göra</c:v>
                </c:pt>
                <c:pt idx="7">
                  <c:v>För att bidra till en bättre miljö</c:v>
                </c:pt>
              </c:strCache>
            </c:strRef>
          </c:cat>
          <c:val>
            <c:numRef>
              <c:f>Sheet1!$C$2:$C$9</c:f>
              <c:numCache>
                <c:formatCode>0</c:formatCode>
                <c:ptCount val="8"/>
                <c:pt idx="0">
                  <c:v>1.2084592145015101</c:v>
                </c:pt>
                <c:pt idx="1">
                  <c:v>0.80563947633433997</c:v>
                </c:pt>
                <c:pt idx="2">
                  <c:v>16.717019133937601</c:v>
                </c:pt>
                <c:pt idx="3">
                  <c:v>22.860020140986901</c:v>
                </c:pt>
                <c:pt idx="4">
                  <c:v>36.555891238670696</c:v>
                </c:pt>
                <c:pt idx="5">
                  <c:v>41.792547834843901</c:v>
                </c:pt>
                <c:pt idx="6">
                  <c:v>63.242698892245699</c:v>
                </c:pt>
                <c:pt idx="7">
                  <c:v>66.968781470292001</c:v>
                </c:pt>
              </c:numCache>
            </c:numRef>
          </c:val>
          <c:extLst>
            <c:ext xmlns:c16="http://schemas.microsoft.com/office/drawing/2014/chart" uri="{C3380CC4-5D6E-409C-BE32-E72D297353CC}">
              <c16:uniqueId val="{00000011-8752-4C94-8D5F-2387322A0B9A}"/>
            </c:ext>
          </c:extLst>
        </c:ser>
        <c:dLbls>
          <c:showLegendKey val="0"/>
          <c:showVal val="0"/>
          <c:showCatName val="0"/>
          <c:showSerName val="0"/>
          <c:showPercent val="0"/>
          <c:showBubbleSize val="0"/>
        </c:dLbls>
        <c:gapWidth val="50"/>
        <c:overlap val="-16"/>
        <c:axId val="1998267903"/>
        <c:axId val="1670915035"/>
      </c:barChart>
      <c:catAx>
        <c:axId val="1998267903"/>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670915035"/>
        <c:crosses val="autoZero"/>
        <c:auto val="0"/>
        <c:lblAlgn val="ctr"/>
        <c:lblOffset val="100"/>
        <c:noMultiLvlLbl val="0"/>
      </c:catAx>
      <c:valAx>
        <c:axId val="1670915035"/>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998267903"/>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b="1" i="0" u="none" strike="noStrike" kern="1200" baseline="0" dirty="0">
                <a:solidFill>
                  <a:srgbClr val="000000"/>
                </a:solidFill>
                <a:latin typeface="arial"/>
              </a:rPr>
              <a:t>Varför källsorterar du dina förpackningar?</a:t>
            </a:r>
          </a:p>
        </c:rich>
      </c:tx>
      <c:overlay val="0"/>
    </c:title>
    <c:autoTitleDeleted val="0"/>
    <c:plotArea>
      <c:layout/>
      <c:barChart>
        <c:barDir val="col"/>
        <c:grouping val="clustered"/>
        <c:varyColors val="0"/>
        <c:ser>
          <c:idx val="0"/>
          <c:order val="0"/>
          <c:tx>
            <c:strRef>
              <c:f>Sheet1!$B$1</c:f>
              <c:strCache>
                <c:ptCount val="1"/>
                <c:pt idx="0">
                  <c:v>18-29 år (n=164)</c:v>
                </c:pt>
              </c:strCache>
            </c:strRef>
          </c:tx>
          <c:spPr>
            <a:solidFill>
              <a:srgbClr val="624764"/>
            </a:solidFill>
          </c:spPr>
          <c:invertIfNegative val="0"/>
          <c:dLbls>
            <c:dLbl>
              <c:idx val="0"/>
              <c:tx>
                <c:rich>
                  <a:bodyPr wrap="none">
                    <a:spAutoFit/>
                  </a:bodyPr>
                  <a:lstStyle/>
                  <a:p>
                    <a:pPr>
                      <a:defRPr/>
                    </a:pPr>
                    <a:fld id="{C5A223B4-D83A-4AAB-936E-EC17474E455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E9E3-4F42-9C26-284D99E83395}"/>
                </c:ext>
              </c:extLst>
            </c:dLbl>
            <c:dLbl>
              <c:idx val="1"/>
              <c:tx>
                <c:rich>
                  <a:bodyPr wrap="none">
                    <a:spAutoFit/>
                  </a:bodyPr>
                  <a:lstStyle/>
                  <a:p>
                    <a:pPr>
                      <a:defRPr/>
                    </a:pPr>
                    <a:fld id="{7D72A302-CCA5-494C-BEA8-91F5D96DECA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E9E3-4F42-9C26-284D99E83395}"/>
                </c:ext>
              </c:extLst>
            </c:dLbl>
            <c:dLbl>
              <c:idx val="2"/>
              <c:tx>
                <c:rich>
                  <a:bodyPr wrap="none">
                    <a:spAutoFit/>
                  </a:bodyPr>
                  <a:lstStyle/>
                  <a:p>
                    <a:pPr>
                      <a:defRPr/>
                    </a:pPr>
                    <a:fld id="{53C772A8-E636-4750-9D29-E4B4623F121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E9E3-4F42-9C26-284D99E83395}"/>
                </c:ext>
              </c:extLst>
            </c:dLbl>
            <c:dLbl>
              <c:idx val="3"/>
              <c:tx>
                <c:rich>
                  <a:bodyPr wrap="none">
                    <a:spAutoFit/>
                  </a:bodyPr>
                  <a:lstStyle/>
                  <a:p>
                    <a:pPr>
                      <a:defRPr/>
                    </a:pPr>
                    <a:fld id="{B5F88A8F-1D5C-496B-9B01-2A012FAA770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E9E3-4F42-9C26-284D99E83395}"/>
                </c:ext>
              </c:extLst>
            </c:dLbl>
            <c:dLbl>
              <c:idx val="4"/>
              <c:tx>
                <c:rich>
                  <a:bodyPr wrap="none">
                    <a:spAutoFit/>
                  </a:bodyPr>
                  <a:lstStyle/>
                  <a:p>
                    <a:pPr>
                      <a:defRPr/>
                    </a:pPr>
                    <a:fld id="{6F07A3B4-0BF4-4366-8E28-C1F897AC07E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E9E3-4F42-9C26-284D99E83395}"/>
                </c:ext>
              </c:extLst>
            </c:dLbl>
            <c:dLbl>
              <c:idx val="5"/>
              <c:tx>
                <c:rich>
                  <a:bodyPr wrap="none">
                    <a:spAutoFit/>
                  </a:bodyPr>
                  <a:lstStyle/>
                  <a:p>
                    <a:pPr>
                      <a:defRPr/>
                    </a:pPr>
                    <a:fld id="{F5878C79-EFBD-4BDA-8242-5E1631840C4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E9E3-4F42-9C26-284D99E83395}"/>
                </c:ext>
              </c:extLst>
            </c:dLbl>
            <c:dLbl>
              <c:idx val="6"/>
              <c:tx>
                <c:rich>
                  <a:bodyPr wrap="none">
                    <a:spAutoFit/>
                  </a:bodyPr>
                  <a:lstStyle/>
                  <a:p>
                    <a:pPr>
                      <a:defRPr/>
                    </a:pPr>
                    <a:fld id="{79190F2F-5E6D-4DB2-A2F1-AA2A03CA90E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E9E3-4F42-9C26-284D99E83395}"/>
                </c:ext>
              </c:extLst>
            </c:dLbl>
            <c:dLbl>
              <c:idx val="7"/>
              <c:tx>
                <c:rich>
                  <a:bodyPr wrap="none">
                    <a:spAutoFit/>
                  </a:bodyPr>
                  <a:lstStyle/>
                  <a:p>
                    <a:pPr>
                      <a:defRPr/>
                    </a:pPr>
                    <a:fld id="{459AF0A0-B5D3-4A02-9C07-7E9EBBF97DF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9E3-4F42-9C26-284D99E833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För att bidra till en bättre miljö</c:v>
                </c:pt>
                <c:pt idx="1">
                  <c:v>För att det känns bra/det är rätt sak att göra</c:v>
                </c:pt>
                <c:pt idx="2">
                  <c:v>För att man har skyldighet att göra det</c:v>
                </c:pt>
                <c:pt idx="3">
                  <c:v>För att det blir mindre vanliga hushållssopor</c:v>
                </c:pt>
                <c:pt idx="4">
                  <c:v>För att motverka en högre avfallstaxa</c:v>
                </c:pt>
                <c:pt idx="5">
                  <c:v>För att vara en bra förebild</c:v>
                </c:pt>
                <c:pt idx="6">
                  <c:v>Annat</c:v>
                </c:pt>
                <c:pt idx="7">
                  <c:v>Vet ej</c:v>
                </c:pt>
              </c:strCache>
            </c:strRef>
          </c:cat>
          <c:val>
            <c:numRef>
              <c:f>Sheet1!$B$2:$B$9</c:f>
              <c:numCache>
                <c:formatCode>0</c:formatCode>
                <c:ptCount val="8"/>
                <c:pt idx="0">
                  <c:v>57.9268292682927</c:v>
                </c:pt>
                <c:pt idx="1">
                  <c:v>54.268292682926798</c:v>
                </c:pt>
                <c:pt idx="2">
                  <c:v>40.853658536585399</c:v>
                </c:pt>
                <c:pt idx="3">
                  <c:v>28.048780487804901</c:v>
                </c:pt>
                <c:pt idx="4">
                  <c:v>18.902439024390201</c:v>
                </c:pt>
                <c:pt idx="5">
                  <c:v>17.0731707317073</c:v>
                </c:pt>
                <c:pt idx="6">
                  <c:v>1.2195121951219501</c:v>
                </c:pt>
                <c:pt idx="7">
                  <c:v>1.82926829268293</c:v>
                </c:pt>
              </c:numCache>
            </c:numRef>
          </c:val>
          <c:extLst>
            <c:ext xmlns:c16="http://schemas.microsoft.com/office/drawing/2014/chart" uri="{C3380CC4-5D6E-409C-BE32-E72D297353CC}">
              <c16:uniqueId val="{00000008-E9E3-4F42-9C26-284D99E83395}"/>
            </c:ext>
          </c:extLst>
        </c:ser>
        <c:ser>
          <c:idx val="1"/>
          <c:order val="1"/>
          <c:tx>
            <c:strRef>
              <c:f>Sheet1!$C$1</c:f>
              <c:strCache>
                <c:ptCount val="1"/>
                <c:pt idx="0">
                  <c:v>30-39 år (n=212)</c:v>
                </c:pt>
              </c:strCache>
            </c:strRef>
          </c:tx>
          <c:spPr>
            <a:solidFill>
              <a:srgbClr val="C1646E"/>
            </a:solidFill>
          </c:spPr>
          <c:invertIfNegative val="0"/>
          <c:dLbls>
            <c:dLbl>
              <c:idx val="0"/>
              <c:tx>
                <c:rich>
                  <a:bodyPr wrap="none">
                    <a:spAutoFit/>
                  </a:bodyPr>
                  <a:lstStyle/>
                  <a:p>
                    <a:pPr>
                      <a:defRPr/>
                    </a:pPr>
                    <a:fld id="{4624D423-0865-4B23-974F-6F1311D1B98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9E3-4F42-9C26-284D99E83395}"/>
                </c:ext>
              </c:extLst>
            </c:dLbl>
            <c:dLbl>
              <c:idx val="1"/>
              <c:tx>
                <c:rich>
                  <a:bodyPr wrap="none">
                    <a:spAutoFit/>
                  </a:bodyPr>
                  <a:lstStyle/>
                  <a:p>
                    <a:pPr>
                      <a:defRPr/>
                    </a:pPr>
                    <a:fld id="{894902E6-7004-47D9-ABD7-AB1EFFFFCC8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E9E3-4F42-9C26-284D99E83395}"/>
                </c:ext>
              </c:extLst>
            </c:dLbl>
            <c:dLbl>
              <c:idx val="2"/>
              <c:tx>
                <c:rich>
                  <a:bodyPr wrap="none">
                    <a:spAutoFit/>
                  </a:bodyPr>
                  <a:lstStyle/>
                  <a:p>
                    <a:pPr>
                      <a:defRPr/>
                    </a:pPr>
                    <a:fld id="{B84CC002-2CB2-4E92-BF7B-26AC698CA1F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E9E3-4F42-9C26-284D99E83395}"/>
                </c:ext>
              </c:extLst>
            </c:dLbl>
            <c:dLbl>
              <c:idx val="3"/>
              <c:tx>
                <c:rich>
                  <a:bodyPr wrap="none">
                    <a:spAutoFit/>
                  </a:bodyPr>
                  <a:lstStyle/>
                  <a:p>
                    <a:pPr>
                      <a:defRPr/>
                    </a:pPr>
                    <a:fld id="{98F00EA9-3850-47EB-A11F-F4265C56D61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E9E3-4F42-9C26-284D99E83395}"/>
                </c:ext>
              </c:extLst>
            </c:dLbl>
            <c:dLbl>
              <c:idx val="4"/>
              <c:tx>
                <c:rich>
                  <a:bodyPr wrap="none">
                    <a:spAutoFit/>
                  </a:bodyPr>
                  <a:lstStyle/>
                  <a:p>
                    <a:pPr>
                      <a:defRPr/>
                    </a:pPr>
                    <a:fld id="{3CC7937F-BCDF-4B86-B27B-3FB1C7BB8FC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E9E3-4F42-9C26-284D99E83395}"/>
                </c:ext>
              </c:extLst>
            </c:dLbl>
            <c:dLbl>
              <c:idx val="5"/>
              <c:tx>
                <c:rich>
                  <a:bodyPr wrap="none">
                    <a:spAutoFit/>
                  </a:bodyPr>
                  <a:lstStyle/>
                  <a:p>
                    <a:pPr>
                      <a:defRPr/>
                    </a:pPr>
                    <a:fld id="{4E8BBFEA-C6D2-45D1-A264-920B0ACDBB5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E9E3-4F42-9C26-284D99E83395}"/>
                </c:ext>
              </c:extLst>
            </c:dLbl>
            <c:dLbl>
              <c:idx val="6"/>
              <c:tx>
                <c:rich>
                  <a:bodyPr wrap="none">
                    <a:spAutoFit/>
                  </a:bodyPr>
                  <a:lstStyle/>
                  <a:p>
                    <a:pPr>
                      <a:defRPr/>
                    </a:pPr>
                    <a:fld id="{C9201381-536D-4479-A9C7-7B4139F5B3A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E9E3-4F42-9C26-284D99E83395}"/>
                </c:ext>
              </c:extLst>
            </c:dLbl>
            <c:dLbl>
              <c:idx val="7"/>
              <c:tx>
                <c:rich>
                  <a:bodyPr wrap="none">
                    <a:spAutoFit/>
                  </a:bodyPr>
                  <a:lstStyle/>
                  <a:p>
                    <a:pPr>
                      <a:defRPr/>
                    </a:pPr>
                    <a:fld id="{5F6D7E6E-B0BC-4315-9A18-94874F3D15B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E9E3-4F42-9C26-284D99E833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För att bidra till en bättre miljö</c:v>
                </c:pt>
                <c:pt idx="1">
                  <c:v>För att det känns bra/det är rätt sak att göra</c:v>
                </c:pt>
                <c:pt idx="2">
                  <c:v>För att man har skyldighet att göra det</c:v>
                </c:pt>
                <c:pt idx="3">
                  <c:v>För att det blir mindre vanliga hushållssopor</c:v>
                </c:pt>
                <c:pt idx="4">
                  <c:v>För att motverka en högre avfallstaxa</c:v>
                </c:pt>
                <c:pt idx="5">
                  <c:v>För att vara en bra förebild</c:v>
                </c:pt>
                <c:pt idx="6">
                  <c:v>Annat</c:v>
                </c:pt>
                <c:pt idx="7">
                  <c:v>Vet ej</c:v>
                </c:pt>
              </c:strCache>
            </c:strRef>
          </c:cat>
          <c:val>
            <c:numRef>
              <c:f>Sheet1!$C$2:$C$9</c:f>
              <c:numCache>
                <c:formatCode>0</c:formatCode>
                <c:ptCount val="8"/>
                <c:pt idx="0">
                  <c:v>65.094339622641499</c:v>
                </c:pt>
                <c:pt idx="1">
                  <c:v>59.4339622641509</c:v>
                </c:pt>
                <c:pt idx="2">
                  <c:v>44.811320754717002</c:v>
                </c:pt>
                <c:pt idx="3">
                  <c:v>31.132075471698101</c:v>
                </c:pt>
                <c:pt idx="4">
                  <c:v>15.094339622641501</c:v>
                </c:pt>
                <c:pt idx="5">
                  <c:v>19.811320754716998</c:v>
                </c:pt>
                <c:pt idx="6">
                  <c:v>0</c:v>
                </c:pt>
                <c:pt idx="7">
                  <c:v>0.94339622641509402</c:v>
                </c:pt>
              </c:numCache>
            </c:numRef>
          </c:val>
          <c:extLst>
            <c:ext xmlns:c16="http://schemas.microsoft.com/office/drawing/2014/chart" uri="{C3380CC4-5D6E-409C-BE32-E72D297353CC}">
              <c16:uniqueId val="{00000011-E9E3-4F42-9C26-284D99E83395}"/>
            </c:ext>
          </c:extLst>
        </c:ser>
        <c:ser>
          <c:idx val="2"/>
          <c:order val="2"/>
          <c:tx>
            <c:strRef>
              <c:f>Sheet1!$D$1</c:f>
              <c:strCache>
                <c:ptCount val="1"/>
                <c:pt idx="0">
                  <c:v>40-49 år (n=178)</c:v>
                </c:pt>
              </c:strCache>
            </c:strRef>
          </c:tx>
          <c:spPr>
            <a:solidFill>
              <a:srgbClr val="EBBC71"/>
            </a:solidFill>
          </c:spPr>
          <c:invertIfNegative val="0"/>
          <c:dLbls>
            <c:dLbl>
              <c:idx val="0"/>
              <c:tx>
                <c:rich>
                  <a:bodyPr wrap="none">
                    <a:spAutoFit/>
                  </a:bodyPr>
                  <a:lstStyle/>
                  <a:p>
                    <a:pPr>
                      <a:defRPr/>
                    </a:pPr>
                    <a:fld id="{3A688E4B-F2FC-4643-B954-946FD094E62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2-E9E3-4F42-9C26-284D99E83395}"/>
                </c:ext>
              </c:extLst>
            </c:dLbl>
            <c:dLbl>
              <c:idx val="1"/>
              <c:tx>
                <c:rich>
                  <a:bodyPr wrap="none">
                    <a:spAutoFit/>
                  </a:bodyPr>
                  <a:lstStyle/>
                  <a:p>
                    <a:pPr>
                      <a:defRPr/>
                    </a:pPr>
                    <a:fld id="{38F4E8DE-3D5E-4E70-A3B3-7FBCD502616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3-E9E3-4F42-9C26-284D99E83395}"/>
                </c:ext>
              </c:extLst>
            </c:dLbl>
            <c:dLbl>
              <c:idx val="2"/>
              <c:tx>
                <c:rich>
                  <a:bodyPr wrap="none">
                    <a:spAutoFit/>
                  </a:bodyPr>
                  <a:lstStyle/>
                  <a:p>
                    <a:pPr>
                      <a:defRPr/>
                    </a:pPr>
                    <a:fld id="{6E3A5676-9575-442B-AA81-85952D352C0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4-E9E3-4F42-9C26-284D99E83395}"/>
                </c:ext>
              </c:extLst>
            </c:dLbl>
            <c:dLbl>
              <c:idx val="3"/>
              <c:tx>
                <c:rich>
                  <a:bodyPr wrap="none">
                    <a:spAutoFit/>
                  </a:bodyPr>
                  <a:lstStyle/>
                  <a:p>
                    <a:pPr>
                      <a:defRPr/>
                    </a:pPr>
                    <a:fld id="{1DA76538-F676-4E40-8EF2-DBE6F6B227B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E9E3-4F42-9C26-284D99E83395}"/>
                </c:ext>
              </c:extLst>
            </c:dLbl>
            <c:dLbl>
              <c:idx val="4"/>
              <c:tx>
                <c:rich>
                  <a:bodyPr wrap="none">
                    <a:spAutoFit/>
                  </a:bodyPr>
                  <a:lstStyle/>
                  <a:p>
                    <a:pPr>
                      <a:defRPr/>
                    </a:pPr>
                    <a:fld id="{4EDC7033-C845-443A-968E-7E0128CC26D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E9E3-4F42-9C26-284D99E83395}"/>
                </c:ext>
              </c:extLst>
            </c:dLbl>
            <c:dLbl>
              <c:idx val="5"/>
              <c:tx>
                <c:rich>
                  <a:bodyPr wrap="none">
                    <a:spAutoFit/>
                  </a:bodyPr>
                  <a:lstStyle/>
                  <a:p>
                    <a:pPr>
                      <a:defRPr/>
                    </a:pPr>
                    <a:fld id="{EB5CDA33-F270-4D82-B912-3931CE46508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E9E3-4F42-9C26-284D99E83395}"/>
                </c:ext>
              </c:extLst>
            </c:dLbl>
            <c:dLbl>
              <c:idx val="6"/>
              <c:tx>
                <c:rich>
                  <a:bodyPr wrap="none">
                    <a:spAutoFit/>
                  </a:bodyPr>
                  <a:lstStyle/>
                  <a:p>
                    <a:pPr>
                      <a:defRPr/>
                    </a:pPr>
                    <a:fld id="{FBFE0C3B-96C2-452B-BFFB-6D076C36ED2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8-E9E3-4F42-9C26-284D99E83395}"/>
                </c:ext>
              </c:extLst>
            </c:dLbl>
            <c:dLbl>
              <c:idx val="7"/>
              <c:tx>
                <c:rich>
                  <a:bodyPr wrap="none">
                    <a:spAutoFit/>
                  </a:bodyPr>
                  <a:lstStyle/>
                  <a:p>
                    <a:pPr>
                      <a:defRPr/>
                    </a:pPr>
                    <a:fld id="{50E8F3D0-912B-4A3A-AA53-29E50A1C15A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9-E9E3-4F42-9C26-284D99E833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För att bidra till en bättre miljö</c:v>
                </c:pt>
                <c:pt idx="1">
                  <c:v>För att det känns bra/det är rätt sak att göra</c:v>
                </c:pt>
                <c:pt idx="2">
                  <c:v>För att man har skyldighet att göra det</c:v>
                </c:pt>
                <c:pt idx="3">
                  <c:v>För att det blir mindre vanliga hushållssopor</c:v>
                </c:pt>
                <c:pt idx="4">
                  <c:v>För att motverka en högre avfallstaxa</c:v>
                </c:pt>
                <c:pt idx="5">
                  <c:v>För att vara en bra förebild</c:v>
                </c:pt>
                <c:pt idx="6">
                  <c:v>Annat</c:v>
                </c:pt>
                <c:pt idx="7">
                  <c:v>Vet ej</c:v>
                </c:pt>
              </c:strCache>
            </c:strRef>
          </c:cat>
          <c:val>
            <c:numRef>
              <c:f>Sheet1!$D$2:$D$9</c:f>
              <c:numCache>
                <c:formatCode>0</c:formatCode>
                <c:ptCount val="8"/>
                <c:pt idx="0">
                  <c:v>67.977528089887599</c:v>
                </c:pt>
                <c:pt idx="1">
                  <c:v>62.921348314606703</c:v>
                </c:pt>
                <c:pt idx="2">
                  <c:v>35.955056179775298</c:v>
                </c:pt>
                <c:pt idx="3">
                  <c:v>32.5842696629214</c:v>
                </c:pt>
                <c:pt idx="4">
                  <c:v>14.044943820224701</c:v>
                </c:pt>
                <c:pt idx="5">
                  <c:v>23.595505617977501</c:v>
                </c:pt>
                <c:pt idx="6">
                  <c:v>0.56179775280898903</c:v>
                </c:pt>
                <c:pt idx="7">
                  <c:v>1.68539325842697</c:v>
                </c:pt>
              </c:numCache>
            </c:numRef>
          </c:val>
          <c:extLst>
            <c:ext xmlns:c16="http://schemas.microsoft.com/office/drawing/2014/chart" uri="{C3380CC4-5D6E-409C-BE32-E72D297353CC}">
              <c16:uniqueId val="{0000001A-E9E3-4F42-9C26-284D99E83395}"/>
            </c:ext>
          </c:extLst>
        </c:ser>
        <c:ser>
          <c:idx val="3"/>
          <c:order val="3"/>
          <c:tx>
            <c:strRef>
              <c:f>Sheet1!$E$1</c:f>
              <c:strCache>
                <c:ptCount val="1"/>
                <c:pt idx="0">
                  <c:v>50-64 år (n=230)</c:v>
                </c:pt>
              </c:strCache>
            </c:strRef>
          </c:tx>
          <c:spPr>
            <a:solidFill>
              <a:srgbClr val="92E7E2"/>
            </a:solidFill>
          </c:spPr>
          <c:invertIfNegative val="0"/>
          <c:dLbls>
            <c:dLbl>
              <c:idx val="0"/>
              <c:tx>
                <c:rich>
                  <a:bodyPr wrap="none">
                    <a:spAutoFit/>
                  </a:bodyPr>
                  <a:lstStyle/>
                  <a:p>
                    <a:pPr>
                      <a:defRPr/>
                    </a:pPr>
                    <a:fld id="{B7CF5B64-CCB6-4A55-B0F9-C72F128215A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B-E9E3-4F42-9C26-284D99E83395}"/>
                </c:ext>
              </c:extLst>
            </c:dLbl>
            <c:dLbl>
              <c:idx val="1"/>
              <c:tx>
                <c:rich>
                  <a:bodyPr wrap="none">
                    <a:spAutoFit/>
                  </a:bodyPr>
                  <a:lstStyle/>
                  <a:p>
                    <a:pPr>
                      <a:defRPr/>
                    </a:pPr>
                    <a:fld id="{5F7AC481-7509-45E3-8A8C-F3EABCF57A4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C-E9E3-4F42-9C26-284D99E83395}"/>
                </c:ext>
              </c:extLst>
            </c:dLbl>
            <c:dLbl>
              <c:idx val="2"/>
              <c:tx>
                <c:rich>
                  <a:bodyPr wrap="none">
                    <a:spAutoFit/>
                  </a:bodyPr>
                  <a:lstStyle/>
                  <a:p>
                    <a:pPr>
                      <a:defRPr/>
                    </a:pPr>
                    <a:fld id="{122DE1ED-1076-4C84-B0A6-CC9B9A65870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D-E9E3-4F42-9C26-284D99E83395}"/>
                </c:ext>
              </c:extLst>
            </c:dLbl>
            <c:dLbl>
              <c:idx val="3"/>
              <c:tx>
                <c:rich>
                  <a:bodyPr wrap="none">
                    <a:spAutoFit/>
                  </a:bodyPr>
                  <a:lstStyle/>
                  <a:p>
                    <a:pPr>
                      <a:defRPr/>
                    </a:pPr>
                    <a:fld id="{CF14BD36-9527-40F9-88AE-4F5B9F44276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E-E9E3-4F42-9C26-284D99E83395}"/>
                </c:ext>
              </c:extLst>
            </c:dLbl>
            <c:dLbl>
              <c:idx val="4"/>
              <c:tx>
                <c:rich>
                  <a:bodyPr wrap="none">
                    <a:spAutoFit/>
                  </a:bodyPr>
                  <a:lstStyle/>
                  <a:p>
                    <a:pPr>
                      <a:defRPr/>
                    </a:pPr>
                    <a:fld id="{1C58D1D7-48B2-4922-9C0C-47A5F071B27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F-E9E3-4F42-9C26-284D99E83395}"/>
                </c:ext>
              </c:extLst>
            </c:dLbl>
            <c:dLbl>
              <c:idx val="5"/>
              <c:tx>
                <c:rich>
                  <a:bodyPr wrap="none">
                    <a:spAutoFit/>
                  </a:bodyPr>
                  <a:lstStyle/>
                  <a:p>
                    <a:pPr>
                      <a:defRPr/>
                    </a:pPr>
                    <a:fld id="{D845E70B-7D10-4C86-BB84-7FD75BCA27A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0-E9E3-4F42-9C26-284D99E83395}"/>
                </c:ext>
              </c:extLst>
            </c:dLbl>
            <c:dLbl>
              <c:idx val="6"/>
              <c:tx>
                <c:rich>
                  <a:bodyPr wrap="none">
                    <a:spAutoFit/>
                  </a:bodyPr>
                  <a:lstStyle/>
                  <a:p>
                    <a:pPr>
                      <a:defRPr/>
                    </a:pPr>
                    <a:fld id="{609CD1A0-E531-42C3-9FAF-9391B1FD10D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1-E9E3-4F42-9C26-284D99E83395}"/>
                </c:ext>
              </c:extLst>
            </c:dLbl>
            <c:dLbl>
              <c:idx val="7"/>
              <c:tx>
                <c:rich>
                  <a:bodyPr wrap="none">
                    <a:spAutoFit/>
                  </a:bodyPr>
                  <a:lstStyle/>
                  <a:p>
                    <a:pPr>
                      <a:defRPr/>
                    </a:pPr>
                    <a:fld id="{AF7E836C-8426-498D-8CCE-B71EC99D09C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2-E9E3-4F42-9C26-284D99E833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För att bidra till en bättre miljö</c:v>
                </c:pt>
                <c:pt idx="1">
                  <c:v>För att det känns bra/det är rätt sak att göra</c:v>
                </c:pt>
                <c:pt idx="2">
                  <c:v>För att man har skyldighet att göra det</c:v>
                </c:pt>
                <c:pt idx="3">
                  <c:v>För att det blir mindre vanliga hushållssopor</c:v>
                </c:pt>
                <c:pt idx="4">
                  <c:v>För att motverka en högre avfallstaxa</c:v>
                </c:pt>
                <c:pt idx="5">
                  <c:v>För att vara en bra förebild</c:v>
                </c:pt>
                <c:pt idx="6">
                  <c:v>Annat</c:v>
                </c:pt>
                <c:pt idx="7">
                  <c:v>Vet ej</c:v>
                </c:pt>
              </c:strCache>
            </c:strRef>
          </c:cat>
          <c:val>
            <c:numRef>
              <c:f>Sheet1!$E$2:$E$9</c:f>
              <c:numCache>
                <c:formatCode>0</c:formatCode>
                <c:ptCount val="8"/>
                <c:pt idx="0">
                  <c:v>70.869565217391298</c:v>
                </c:pt>
                <c:pt idx="1">
                  <c:v>66.521739130434796</c:v>
                </c:pt>
                <c:pt idx="2">
                  <c:v>44.347826086956502</c:v>
                </c:pt>
                <c:pt idx="3">
                  <c:v>43.043478260869598</c:v>
                </c:pt>
                <c:pt idx="4">
                  <c:v>17.3913043478261</c:v>
                </c:pt>
                <c:pt idx="5">
                  <c:v>28.260869565217401</c:v>
                </c:pt>
                <c:pt idx="6">
                  <c:v>0.86956521739130399</c:v>
                </c:pt>
                <c:pt idx="7">
                  <c:v>0.434782608695652</c:v>
                </c:pt>
              </c:numCache>
            </c:numRef>
          </c:val>
          <c:extLst>
            <c:ext xmlns:c16="http://schemas.microsoft.com/office/drawing/2014/chart" uri="{C3380CC4-5D6E-409C-BE32-E72D297353CC}">
              <c16:uniqueId val="{00000023-E9E3-4F42-9C26-284D99E83395}"/>
            </c:ext>
          </c:extLst>
        </c:ser>
        <c:ser>
          <c:idx val="4"/>
          <c:order val="4"/>
          <c:tx>
            <c:strRef>
              <c:f>Sheet1!$F$1</c:f>
              <c:strCache>
                <c:ptCount val="1"/>
                <c:pt idx="0">
                  <c:v>65+ år (n=209)</c:v>
                </c:pt>
              </c:strCache>
            </c:strRef>
          </c:tx>
          <c:spPr>
            <a:solidFill>
              <a:srgbClr val="75B990"/>
            </a:solidFill>
          </c:spPr>
          <c:invertIfNegative val="0"/>
          <c:dLbls>
            <c:dLbl>
              <c:idx val="0"/>
              <c:tx>
                <c:rich>
                  <a:bodyPr wrap="none">
                    <a:spAutoFit/>
                  </a:bodyPr>
                  <a:lstStyle/>
                  <a:p>
                    <a:pPr>
                      <a:defRPr/>
                    </a:pPr>
                    <a:fld id="{D57CC446-27C6-4183-BDBD-FA52D4AFF73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4-E9E3-4F42-9C26-284D99E83395}"/>
                </c:ext>
              </c:extLst>
            </c:dLbl>
            <c:dLbl>
              <c:idx val="1"/>
              <c:tx>
                <c:rich>
                  <a:bodyPr wrap="none">
                    <a:spAutoFit/>
                  </a:bodyPr>
                  <a:lstStyle/>
                  <a:p>
                    <a:pPr>
                      <a:defRPr/>
                    </a:pPr>
                    <a:fld id="{2AFC09D4-A3F9-4DA3-9BD7-068C0C4E7CC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5-E9E3-4F42-9C26-284D99E83395}"/>
                </c:ext>
              </c:extLst>
            </c:dLbl>
            <c:dLbl>
              <c:idx val="2"/>
              <c:tx>
                <c:rich>
                  <a:bodyPr wrap="none">
                    <a:spAutoFit/>
                  </a:bodyPr>
                  <a:lstStyle/>
                  <a:p>
                    <a:pPr>
                      <a:defRPr/>
                    </a:pPr>
                    <a:fld id="{1C975A28-3D09-44A8-BF5E-D8CC7BC726F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6-E9E3-4F42-9C26-284D99E83395}"/>
                </c:ext>
              </c:extLst>
            </c:dLbl>
            <c:dLbl>
              <c:idx val="3"/>
              <c:tx>
                <c:rich>
                  <a:bodyPr wrap="none">
                    <a:spAutoFit/>
                  </a:bodyPr>
                  <a:lstStyle/>
                  <a:p>
                    <a:pPr>
                      <a:defRPr/>
                    </a:pPr>
                    <a:fld id="{9EFD7724-B3C0-433C-B218-56B4EAB84C2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7-E9E3-4F42-9C26-284D99E83395}"/>
                </c:ext>
              </c:extLst>
            </c:dLbl>
            <c:dLbl>
              <c:idx val="4"/>
              <c:tx>
                <c:rich>
                  <a:bodyPr wrap="none">
                    <a:spAutoFit/>
                  </a:bodyPr>
                  <a:lstStyle/>
                  <a:p>
                    <a:pPr>
                      <a:defRPr/>
                    </a:pPr>
                    <a:fld id="{AC5F3359-3C93-4BCD-811F-F79F0FB30E3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8-E9E3-4F42-9C26-284D99E83395}"/>
                </c:ext>
              </c:extLst>
            </c:dLbl>
            <c:dLbl>
              <c:idx val="5"/>
              <c:tx>
                <c:rich>
                  <a:bodyPr wrap="none">
                    <a:spAutoFit/>
                  </a:bodyPr>
                  <a:lstStyle/>
                  <a:p>
                    <a:pPr>
                      <a:defRPr/>
                    </a:pPr>
                    <a:fld id="{4CA3F386-EB83-4779-859C-C3CF443AC29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9-E9E3-4F42-9C26-284D99E83395}"/>
                </c:ext>
              </c:extLst>
            </c:dLbl>
            <c:dLbl>
              <c:idx val="6"/>
              <c:tx>
                <c:rich>
                  <a:bodyPr wrap="none">
                    <a:spAutoFit/>
                  </a:bodyPr>
                  <a:lstStyle/>
                  <a:p>
                    <a:pPr>
                      <a:defRPr/>
                    </a:pPr>
                    <a:fld id="{75E6AB77-7CFB-4075-A3F8-7FC886FE79D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A-E9E3-4F42-9C26-284D99E83395}"/>
                </c:ext>
              </c:extLst>
            </c:dLbl>
            <c:dLbl>
              <c:idx val="7"/>
              <c:tx>
                <c:rich>
                  <a:bodyPr wrap="none">
                    <a:spAutoFit/>
                  </a:bodyPr>
                  <a:lstStyle/>
                  <a:p>
                    <a:pPr>
                      <a:defRPr/>
                    </a:pPr>
                    <a:fld id="{7EE7C229-5CB7-43E0-86C8-1254D9533E7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B-E9E3-4F42-9C26-284D99E833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För att bidra till en bättre miljö</c:v>
                </c:pt>
                <c:pt idx="1">
                  <c:v>För att det känns bra/det är rätt sak att göra</c:v>
                </c:pt>
                <c:pt idx="2">
                  <c:v>För att man har skyldighet att göra det</c:v>
                </c:pt>
                <c:pt idx="3">
                  <c:v>För att det blir mindre vanliga hushållssopor</c:v>
                </c:pt>
                <c:pt idx="4">
                  <c:v>För att motverka en högre avfallstaxa</c:v>
                </c:pt>
                <c:pt idx="5">
                  <c:v>För att vara en bra förebild</c:v>
                </c:pt>
                <c:pt idx="6">
                  <c:v>Annat</c:v>
                </c:pt>
                <c:pt idx="7">
                  <c:v>Vet ej</c:v>
                </c:pt>
              </c:strCache>
            </c:strRef>
          </c:cat>
          <c:val>
            <c:numRef>
              <c:f>Sheet1!$F$2:$F$9</c:f>
              <c:numCache>
                <c:formatCode>0</c:formatCode>
                <c:ptCount val="8"/>
                <c:pt idx="0">
                  <c:v>70.813397129186598</c:v>
                </c:pt>
                <c:pt idx="1">
                  <c:v>70.813397129186598</c:v>
                </c:pt>
                <c:pt idx="2">
                  <c:v>41.626794258373202</c:v>
                </c:pt>
                <c:pt idx="3">
                  <c:v>44.976076555023901</c:v>
                </c:pt>
                <c:pt idx="4">
                  <c:v>18.181818181818201</c:v>
                </c:pt>
                <c:pt idx="5">
                  <c:v>23.923444976076599</c:v>
                </c:pt>
                <c:pt idx="6">
                  <c:v>1.4354066985645899</c:v>
                </c:pt>
                <c:pt idx="7">
                  <c:v>1.4354066985645899</c:v>
                </c:pt>
              </c:numCache>
            </c:numRef>
          </c:val>
          <c:extLst>
            <c:ext xmlns:c16="http://schemas.microsoft.com/office/drawing/2014/chart" uri="{C3380CC4-5D6E-409C-BE32-E72D297353CC}">
              <c16:uniqueId val="{0000002C-E9E3-4F42-9C26-284D99E83395}"/>
            </c:ext>
          </c:extLst>
        </c:ser>
        <c:dLbls>
          <c:showLegendKey val="0"/>
          <c:showVal val="0"/>
          <c:showCatName val="0"/>
          <c:showSerName val="0"/>
          <c:showPercent val="0"/>
          <c:showBubbleSize val="0"/>
        </c:dLbls>
        <c:gapWidth val="75"/>
        <c:overlap val="-16"/>
        <c:axId val="1176386775"/>
        <c:axId val="235778048"/>
      </c:barChart>
      <c:catAx>
        <c:axId val="1176386775"/>
        <c:scaling>
          <c:orientation val="minMax"/>
        </c:scaling>
        <c:delete val="0"/>
        <c:axPos val="b"/>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35778048"/>
        <c:crosses val="autoZero"/>
        <c:auto val="0"/>
        <c:lblAlgn val="ctr"/>
        <c:lblOffset val="100"/>
        <c:noMultiLvlLbl val="0"/>
      </c:catAx>
      <c:valAx>
        <c:axId val="235778048"/>
        <c:scaling>
          <c:orientation val="minMax"/>
          <c:max val="100"/>
          <c:min val="0"/>
        </c:scaling>
        <c:delete val="0"/>
        <c:axPos val="l"/>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176386775"/>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Hur lätt eller svårt är det att veta hur du ska källsortera förpackningar?</a:t>
            </a:r>
          </a:p>
        </c:rich>
      </c:tx>
      <c:overlay val="0"/>
    </c:title>
    <c:autoTitleDeleted val="0"/>
    <c:plotArea>
      <c:layout/>
      <c:barChart>
        <c:barDir val="bar"/>
        <c:grouping val="percentStacked"/>
        <c:varyColors val="0"/>
        <c:ser>
          <c:idx val="0"/>
          <c:order val="0"/>
          <c:tx>
            <c:strRef>
              <c:f>Sheet1!$B$1</c:f>
              <c:strCache>
                <c:ptCount val="1"/>
                <c:pt idx="0">
                  <c:v>Mycket lätt</c:v>
                </c:pt>
              </c:strCache>
            </c:strRef>
          </c:tx>
          <c:spPr>
            <a:solidFill>
              <a:srgbClr val="75B990"/>
            </a:solidFill>
          </c:spPr>
          <c:invertIfNegative val="0"/>
          <c:dLbls>
            <c:dLbl>
              <c:idx val="0"/>
              <c:tx>
                <c:rich>
                  <a:bodyPr wrap="none">
                    <a:spAutoFit/>
                  </a:bodyPr>
                  <a:lstStyle/>
                  <a:p>
                    <a:pPr>
                      <a:defRPr/>
                    </a:pPr>
                    <a:fld id="{23D4EB8E-DBD2-4513-9028-87ABF0B1588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0606-4E9E-9BFA-DEFBE4848C4D}"/>
                </c:ext>
              </c:extLst>
            </c:dLbl>
            <c:dLbl>
              <c:idx val="1"/>
              <c:tx>
                <c:rich>
                  <a:bodyPr wrap="none">
                    <a:spAutoFit/>
                  </a:bodyPr>
                  <a:lstStyle/>
                  <a:p>
                    <a:pPr>
                      <a:defRPr/>
                    </a:pPr>
                    <a:fld id="{CCBF24C4-E181-434D-9843-F892A0A4BB1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0606-4E9E-9BFA-DEFBE4848C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(n=997)</c:v>
                </c:pt>
              </c:strCache>
            </c:strRef>
          </c:cat>
          <c:val>
            <c:numRef>
              <c:f>Sheet1!$B$2:$B$3</c:f>
              <c:numCache>
                <c:formatCode>[&lt;1.5]"";0</c:formatCode>
                <c:ptCount val="2"/>
                <c:pt idx="0">
                  <c:v>33.299999999999997</c:v>
                </c:pt>
                <c:pt idx="1">
                  <c:v>33.802816901408498</c:v>
                </c:pt>
              </c:numCache>
            </c:numRef>
          </c:val>
          <c:extLst>
            <c:ext xmlns:c16="http://schemas.microsoft.com/office/drawing/2014/chart" uri="{C3380CC4-5D6E-409C-BE32-E72D297353CC}">
              <c16:uniqueId val="{00000002-0606-4E9E-9BFA-DEFBE4848C4D}"/>
            </c:ext>
          </c:extLst>
        </c:ser>
        <c:ser>
          <c:idx val="1"/>
          <c:order val="1"/>
          <c:tx>
            <c:strRef>
              <c:f>Sheet1!$C$1</c:f>
              <c:strCache>
                <c:ptCount val="1"/>
                <c:pt idx="0">
                  <c:v>Ganska lätt</c:v>
                </c:pt>
              </c:strCache>
            </c:strRef>
          </c:tx>
          <c:spPr>
            <a:solidFill>
              <a:srgbClr val="ACD5BC"/>
            </a:solidFill>
          </c:spPr>
          <c:invertIfNegative val="0"/>
          <c:dLbls>
            <c:dLbl>
              <c:idx val="0"/>
              <c:tx>
                <c:rich>
                  <a:bodyPr wrap="none">
                    <a:spAutoFit/>
                  </a:bodyPr>
                  <a:lstStyle/>
                  <a:p>
                    <a:pPr>
                      <a:defRPr/>
                    </a:pPr>
                    <a:fld id="{BC84AC2F-920A-47D0-8B49-ED708A8A3850}"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0606-4E9E-9BFA-DEFBE4848C4D}"/>
                </c:ext>
              </c:extLst>
            </c:dLbl>
            <c:dLbl>
              <c:idx val="1"/>
              <c:tx>
                <c:rich>
                  <a:bodyPr wrap="none">
                    <a:spAutoFit/>
                  </a:bodyPr>
                  <a:lstStyle/>
                  <a:p>
                    <a:pPr>
                      <a:defRPr/>
                    </a:pPr>
                    <a:fld id="{83434013-3754-4AB5-A7DD-17ECE0F9927C}"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0606-4E9E-9BFA-DEFBE4848C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(n=997)</c:v>
                </c:pt>
              </c:strCache>
            </c:strRef>
          </c:cat>
          <c:val>
            <c:numRef>
              <c:f>Sheet1!$C$2:$C$3</c:f>
              <c:numCache>
                <c:formatCode>[&lt;1.5]"";0</c:formatCode>
                <c:ptCount val="2"/>
                <c:pt idx="0">
                  <c:v>44.2</c:v>
                </c:pt>
                <c:pt idx="1">
                  <c:v>45.573440643863201</c:v>
                </c:pt>
              </c:numCache>
            </c:numRef>
          </c:val>
          <c:extLst>
            <c:ext xmlns:c16="http://schemas.microsoft.com/office/drawing/2014/chart" uri="{C3380CC4-5D6E-409C-BE32-E72D297353CC}">
              <c16:uniqueId val="{00000005-0606-4E9E-9BFA-DEFBE4848C4D}"/>
            </c:ext>
          </c:extLst>
        </c:ser>
        <c:ser>
          <c:idx val="2"/>
          <c:order val="2"/>
          <c:tx>
            <c:strRef>
              <c:f>Sheet1!$D$1</c:f>
              <c:strCache>
                <c:ptCount val="1"/>
                <c:pt idx="0">
                  <c:v>Varken eller</c:v>
                </c:pt>
              </c:strCache>
            </c:strRef>
          </c:tx>
          <c:spPr>
            <a:solidFill>
              <a:srgbClr val="F3DDAA"/>
            </a:solidFill>
          </c:spPr>
          <c:invertIfNegative val="0"/>
          <c:dLbls>
            <c:dLbl>
              <c:idx val="0"/>
              <c:tx>
                <c:rich>
                  <a:bodyPr wrap="none">
                    <a:spAutoFit/>
                  </a:bodyPr>
                  <a:lstStyle/>
                  <a:p>
                    <a:pPr>
                      <a:defRPr/>
                    </a:pPr>
                    <a:fld id="{764ECDB4-D791-4326-8A10-F4471A8944AF}"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0606-4E9E-9BFA-DEFBE4848C4D}"/>
                </c:ext>
              </c:extLst>
            </c:dLbl>
            <c:dLbl>
              <c:idx val="1"/>
              <c:tx>
                <c:rich>
                  <a:bodyPr wrap="none">
                    <a:spAutoFit/>
                  </a:bodyPr>
                  <a:lstStyle/>
                  <a:p>
                    <a:pPr>
                      <a:defRPr/>
                    </a:pPr>
                    <a:fld id="{D3DDBE77-073D-4FCD-956F-7AEC03402805}"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0606-4E9E-9BFA-DEFBE4848C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(n=997)</c:v>
                </c:pt>
              </c:strCache>
            </c:strRef>
          </c:cat>
          <c:val>
            <c:numRef>
              <c:f>Sheet1!$D$2:$D$3</c:f>
              <c:numCache>
                <c:formatCode>[&lt;1.5]"";0</c:formatCode>
                <c:ptCount val="2"/>
                <c:pt idx="0">
                  <c:v>14.6</c:v>
                </c:pt>
                <c:pt idx="1">
                  <c:v>13.3802816901408</c:v>
                </c:pt>
              </c:numCache>
            </c:numRef>
          </c:val>
          <c:extLst>
            <c:ext xmlns:c16="http://schemas.microsoft.com/office/drawing/2014/chart" uri="{C3380CC4-5D6E-409C-BE32-E72D297353CC}">
              <c16:uniqueId val="{00000008-0606-4E9E-9BFA-DEFBE4848C4D}"/>
            </c:ext>
          </c:extLst>
        </c:ser>
        <c:ser>
          <c:idx val="3"/>
          <c:order val="3"/>
          <c:tx>
            <c:strRef>
              <c:f>Sheet1!$E$1</c:f>
              <c:strCache>
                <c:ptCount val="1"/>
                <c:pt idx="0">
                  <c:v>Ganska svårt</c:v>
                </c:pt>
              </c:strCache>
            </c:strRef>
          </c:tx>
          <c:spPr>
            <a:solidFill>
              <a:srgbClr val="DAA2A8"/>
            </a:solidFill>
          </c:spPr>
          <c:invertIfNegative val="0"/>
          <c:dLbls>
            <c:dLbl>
              <c:idx val="0"/>
              <c:tx>
                <c:rich>
                  <a:bodyPr wrap="none">
                    <a:spAutoFit/>
                  </a:bodyPr>
                  <a:lstStyle/>
                  <a:p>
                    <a:pPr>
                      <a:defRPr/>
                    </a:pPr>
                    <a:fld id="{6201B905-858F-469F-BC70-CB739540FF2A}"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0606-4E9E-9BFA-DEFBE4848C4D}"/>
                </c:ext>
              </c:extLst>
            </c:dLbl>
            <c:dLbl>
              <c:idx val="1"/>
              <c:tx>
                <c:rich>
                  <a:bodyPr wrap="none">
                    <a:spAutoFit/>
                  </a:bodyPr>
                  <a:lstStyle/>
                  <a:p>
                    <a:pPr>
                      <a:defRPr/>
                    </a:pPr>
                    <a:fld id="{629672BA-33C4-4C4A-8DB0-2BF012D9C472}"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0606-4E9E-9BFA-DEFBE4848C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(n=997)</c:v>
                </c:pt>
              </c:strCache>
            </c:strRef>
          </c:cat>
          <c:val>
            <c:numRef>
              <c:f>Sheet1!$E$2:$E$3</c:f>
              <c:numCache>
                <c:formatCode>[&lt;1.5]"";0</c:formatCode>
                <c:ptCount val="2"/>
                <c:pt idx="0">
                  <c:v>6.7</c:v>
                </c:pt>
                <c:pt idx="1">
                  <c:v>6.4386317907444699</c:v>
                </c:pt>
              </c:numCache>
            </c:numRef>
          </c:val>
          <c:extLst>
            <c:ext xmlns:c16="http://schemas.microsoft.com/office/drawing/2014/chart" uri="{C3380CC4-5D6E-409C-BE32-E72D297353CC}">
              <c16:uniqueId val="{0000000B-0606-4E9E-9BFA-DEFBE4848C4D}"/>
            </c:ext>
          </c:extLst>
        </c:ser>
        <c:ser>
          <c:idx val="4"/>
          <c:order val="4"/>
          <c:tx>
            <c:strRef>
              <c:f>Sheet1!$F$1</c:f>
              <c:strCache>
                <c:ptCount val="1"/>
                <c:pt idx="0">
                  <c:v>Mycket svårt</c:v>
                </c:pt>
              </c:strCache>
            </c:strRef>
          </c:tx>
          <c:spPr>
            <a:solidFill>
              <a:srgbClr val="C1646E"/>
            </a:solidFill>
          </c:spPr>
          <c:invertIfNegative val="0"/>
          <c:dLbls>
            <c:dLbl>
              <c:idx val="0"/>
              <c:tx>
                <c:rich>
                  <a:bodyPr wrap="none">
                    <a:spAutoFit/>
                  </a:bodyPr>
                  <a:lstStyle/>
                  <a:p>
                    <a:pPr>
                      <a:defRPr/>
                    </a:pPr>
                    <a:fld id="{BB9E0C72-59E8-4578-8021-4770F1D2A654}"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0606-4E9E-9BFA-DEFBE4848C4D}"/>
                </c:ext>
              </c:extLst>
            </c:dLbl>
            <c:dLbl>
              <c:idx val="1"/>
              <c:tx>
                <c:rich>
                  <a:bodyPr wrap="none">
                    <a:spAutoFit/>
                  </a:bodyPr>
                  <a:lstStyle/>
                  <a:p>
                    <a:pPr>
                      <a:defRPr/>
                    </a:pPr>
                    <a:fld id="{31164564-39C7-482E-AA60-76A2365C062E}" type="VALUE">
                      <a:rPr lang="en-US" sz="788">
                        <a:solidFill>
                          <a:srgbClr val="000000"/>
                        </a:solidFill>
                        <a:latin typeface="arial"/>
                      </a:rPr>
                      <a:pPr>
                        <a:defRPr/>
                      </a:pPr>
                      <a:t>[VÄRDE]</a:t>
                    </a:fld>
                    <a:endParaRPr lang="sv-SE"/>
                  </a:p>
                </c:rich>
              </c:tx>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0606-4E9E-9BFA-DEFBE4848C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2024 (n=1 000)</c:v>
                </c:pt>
                <c:pt idx="1">
                  <c:v>2025 (n=997)</c:v>
                </c:pt>
              </c:strCache>
            </c:strRef>
          </c:cat>
          <c:val>
            <c:numRef>
              <c:f>Sheet1!$F$2:$F$3</c:f>
              <c:numCache>
                <c:formatCode>[&lt;1.5]"";0</c:formatCode>
                <c:ptCount val="2"/>
                <c:pt idx="0">
                  <c:v>0.7</c:v>
                </c:pt>
                <c:pt idx="1">
                  <c:v>0.80482897384305896</c:v>
                </c:pt>
              </c:numCache>
            </c:numRef>
          </c:val>
          <c:extLst>
            <c:ext xmlns:c16="http://schemas.microsoft.com/office/drawing/2014/chart" uri="{C3380CC4-5D6E-409C-BE32-E72D297353CC}">
              <c16:uniqueId val="{0000000E-0606-4E9E-9BFA-DEFBE4848C4D}"/>
            </c:ext>
          </c:extLst>
        </c:ser>
        <c:dLbls>
          <c:showLegendKey val="0"/>
          <c:showVal val="0"/>
          <c:showCatName val="0"/>
          <c:showSerName val="0"/>
          <c:showPercent val="0"/>
          <c:showBubbleSize val="0"/>
        </c:dLbls>
        <c:gapWidth val="50"/>
        <c:overlap val="100"/>
        <c:axId val="2102899696"/>
        <c:axId val="232574361"/>
      </c:barChart>
      <c:catAx>
        <c:axId val="2102899696"/>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32574361"/>
        <c:crosses val="autoZero"/>
        <c:auto val="0"/>
        <c:lblAlgn val="ctr"/>
        <c:lblOffset val="100"/>
        <c:noMultiLvlLbl val="0"/>
      </c:catAx>
      <c:valAx>
        <c:axId val="232574361"/>
        <c:scaling>
          <c:orientation val="minMax"/>
          <c:max val="1"/>
          <c:min val="0"/>
        </c:scaling>
        <c:delete val="0"/>
        <c:axPos val="b"/>
        <c:numFmt formatCode="0%"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102899696"/>
        <c:crosses val="autoZero"/>
        <c:crossBetween val="between"/>
        <c:majorUnit val="0.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smtId="4294967295">
                <a:solidFill>
                  <a:srgbClr val="212121"/>
                </a:solidFill>
                <a:latin typeface="arial"/>
                <a:ea typeface="+mn-ea"/>
                <a:cs typeface="+mn-cs"/>
              </a:defRPr>
            </a:pPr>
            <a:r>
              <a:rPr lang="sv-SE" sz="1000" dirty="0">
                <a:solidFill>
                  <a:srgbClr val="000000"/>
                </a:solidFill>
                <a:latin typeface="arial"/>
              </a:rPr>
              <a:t>Vilken typ av förpackning tycker du är svårast att källsortera?</a:t>
            </a:r>
          </a:p>
        </c:rich>
      </c:tx>
      <c:overlay val="0"/>
    </c:title>
    <c:autoTitleDeleted val="0"/>
    <c:plotArea>
      <c:layout/>
      <c:barChart>
        <c:barDir val="bar"/>
        <c:grouping val="clustered"/>
        <c:varyColors val="0"/>
        <c:ser>
          <c:idx val="0"/>
          <c:order val="0"/>
          <c:tx>
            <c:strRef>
              <c:f>Sheet1!$B$1</c:f>
              <c:strCache>
                <c:ptCount val="1"/>
                <c:pt idx="0">
                  <c:v>2024 (n=74)</c:v>
                </c:pt>
              </c:strCache>
            </c:strRef>
          </c:tx>
          <c:spPr>
            <a:solidFill>
              <a:srgbClr val="C1646E"/>
            </a:solidFill>
          </c:spPr>
          <c:invertIfNegative val="0"/>
          <c:dLbls>
            <c:dLbl>
              <c:idx val="0"/>
              <c:tx>
                <c:rich>
                  <a:bodyPr wrap="none">
                    <a:spAutoFit/>
                  </a:bodyPr>
                  <a:lstStyle/>
                  <a:p>
                    <a:pPr>
                      <a:defRPr/>
                    </a:pPr>
                    <a:fld id="{1B21F079-C9CA-4C29-8A0A-6AD7D2AD59E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B4C1-41DA-B08F-EEC3F88F2606}"/>
                </c:ext>
              </c:extLst>
            </c:dLbl>
            <c:dLbl>
              <c:idx val="1"/>
              <c:tx>
                <c:rich>
                  <a:bodyPr wrap="none">
                    <a:spAutoFit/>
                  </a:bodyPr>
                  <a:lstStyle/>
                  <a:p>
                    <a:pPr>
                      <a:defRPr/>
                    </a:pPr>
                    <a:fld id="{BA72D1A8-9A60-48DF-BCA5-81AE318DB2B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B4C1-41DA-B08F-EEC3F88F2606}"/>
                </c:ext>
              </c:extLst>
            </c:dLbl>
            <c:dLbl>
              <c:idx val="2"/>
              <c:tx>
                <c:rich>
                  <a:bodyPr wrap="none">
                    <a:spAutoFit/>
                  </a:bodyPr>
                  <a:lstStyle/>
                  <a:p>
                    <a:pPr>
                      <a:defRPr/>
                    </a:pPr>
                    <a:fld id="{28D4F8B5-A976-4DED-B5FC-6F9D403CDB0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B4C1-41DA-B08F-EEC3F88F2606}"/>
                </c:ext>
              </c:extLst>
            </c:dLbl>
            <c:dLbl>
              <c:idx val="3"/>
              <c:tx>
                <c:rich>
                  <a:bodyPr wrap="none">
                    <a:spAutoFit/>
                  </a:bodyPr>
                  <a:lstStyle/>
                  <a:p>
                    <a:pPr>
                      <a:defRPr/>
                    </a:pPr>
                    <a:fld id="{7B5BE50A-C1DE-4B8E-B295-B6065FAEA05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B4C1-41DA-B08F-EEC3F88F2606}"/>
                </c:ext>
              </c:extLst>
            </c:dLbl>
            <c:dLbl>
              <c:idx val="4"/>
              <c:tx>
                <c:rich>
                  <a:bodyPr wrap="none">
                    <a:spAutoFit/>
                  </a:bodyPr>
                  <a:lstStyle/>
                  <a:p>
                    <a:pPr>
                      <a:defRPr/>
                    </a:pPr>
                    <a:fld id="{04C3ADCD-F6E0-465A-AC66-5FC0216A3B9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B4C1-41DA-B08F-EEC3F88F2606}"/>
                </c:ext>
              </c:extLst>
            </c:dLbl>
            <c:dLbl>
              <c:idx val="5"/>
              <c:tx>
                <c:rich>
                  <a:bodyPr wrap="none">
                    <a:spAutoFit/>
                  </a:bodyPr>
                  <a:lstStyle/>
                  <a:p>
                    <a:pPr>
                      <a:defRPr/>
                    </a:pPr>
                    <a:fld id="{1D5D1741-51FB-41D3-9E14-4983EFB9349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B4C1-41DA-B08F-EEC3F88F26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Ingen</c:v>
                </c:pt>
                <c:pt idx="1">
                  <c:v>Glasförpackningar</c:v>
                </c:pt>
                <c:pt idx="2">
                  <c:v>Pappersförpackningar</c:v>
                </c:pt>
                <c:pt idx="3">
                  <c:v>Plastförpackningar</c:v>
                </c:pt>
                <c:pt idx="4">
                  <c:v>Metallförpackningar</c:v>
                </c:pt>
                <c:pt idx="5">
                  <c:v>Förpackningar av flera materialslag</c:v>
                </c:pt>
              </c:strCache>
            </c:strRef>
          </c:cat>
          <c:val>
            <c:numRef>
              <c:f>Sheet1!$B$2:$B$7</c:f>
              <c:numCache>
                <c:formatCode>0</c:formatCode>
                <c:ptCount val="6"/>
                <c:pt idx="0">
                  <c:v>2.7027027027027</c:v>
                </c:pt>
                <c:pt idx="1">
                  <c:v>14.8648648648649</c:v>
                </c:pt>
                <c:pt idx="2">
                  <c:v>1.35135135135135</c:v>
                </c:pt>
                <c:pt idx="3">
                  <c:v>9.4594594594594597</c:v>
                </c:pt>
                <c:pt idx="4">
                  <c:v>14.8648648648649</c:v>
                </c:pt>
                <c:pt idx="5">
                  <c:v>56.756756756756801</c:v>
                </c:pt>
              </c:numCache>
            </c:numRef>
          </c:val>
          <c:extLst>
            <c:ext xmlns:c16="http://schemas.microsoft.com/office/drawing/2014/chart" uri="{C3380CC4-5D6E-409C-BE32-E72D297353CC}">
              <c16:uniqueId val="{00000006-B4C1-41DA-B08F-EEC3F88F2606}"/>
            </c:ext>
          </c:extLst>
        </c:ser>
        <c:ser>
          <c:idx val="1"/>
          <c:order val="1"/>
          <c:tx>
            <c:strRef>
              <c:f>Sheet1!$C$1</c:f>
              <c:strCache>
                <c:ptCount val="1"/>
                <c:pt idx="0">
                  <c:v>2025 (n=72)</c:v>
                </c:pt>
              </c:strCache>
            </c:strRef>
          </c:tx>
          <c:spPr>
            <a:solidFill>
              <a:srgbClr val="624764"/>
            </a:solidFill>
          </c:spPr>
          <c:invertIfNegative val="0"/>
          <c:dLbls>
            <c:dLbl>
              <c:idx val="0"/>
              <c:tx>
                <c:rich>
                  <a:bodyPr wrap="none">
                    <a:spAutoFit/>
                  </a:bodyPr>
                  <a:lstStyle/>
                  <a:p>
                    <a:pPr>
                      <a:defRPr/>
                    </a:pPr>
                    <a:fld id="{297900F3-32FC-44C5-9F64-CF688941197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B4C1-41DA-B08F-EEC3F88F2606}"/>
                </c:ext>
              </c:extLst>
            </c:dLbl>
            <c:dLbl>
              <c:idx val="1"/>
              <c:tx>
                <c:rich>
                  <a:bodyPr wrap="none">
                    <a:spAutoFit/>
                  </a:bodyPr>
                  <a:lstStyle/>
                  <a:p>
                    <a:pPr>
                      <a:defRPr/>
                    </a:pPr>
                    <a:fld id="{4A209E9C-D766-4583-8B51-2E1D525E9A5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B4C1-41DA-B08F-EEC3F88F2606}"/>
                </c:ext>
              </c:extLst>
            </c:dLbl>
            <c:dLbl>
              <c:idx val="2"/>
              <c:tx>
                <c:rich>
                  <a:bodyPr wrap="none">
                    <a:spAutoFit/>
                  </a:bodyPr>
                  <a:lstStyle/>
                  <a:p>
                    <a:pPr>
                      <a:defRPr/>
                    </a:pPr>
                    <a:fld id="{8780F229-394C-43DE-B491-5F9F69C0836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B4C1-41DA-B08F-EEC3F88F2606}"/>
                </c:ext>
              </c:extLst>
            </c:dLbl>
            <c:dLbl>
              <c:idx val="3"/>
              <c:tx>
                <c:rich>
                  <a:bodyPr wrap="none">
                    <a:spAutoFit/>
                  </a:bodyPr>
                  <a:lstStyle/>
                  <a:p>
                    <a:pPr>
                      <a:defRPr/>
                    </a:pPr>
                    <a:fld id="{92425379-3BB1-412F-9D21-88F5BB694C5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B4C1-41DA-B08F-EEC3F88F2606}"/>
                </c:ext>
              </c:extLst>
            </c:dLbl>
            <c:dLbl>
              <c:idx val="4"/>
              <c:tx>
                <c:rich>
                  <a:bodyPr wrap="none">
                    <a:spAutoFit/>
                  </a:bodyPr>
                  <a:lstStyle/>
                  <a:p>
                    <a:pPr>
                      <a:defRPr/>
                    </a:pPr>
                    <a:fld id="{5516E6CD-F2A9-490F-AC1E-9AF0C9FB2FE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B4C1-41DA-B08F-EEC3F88F2606}"/>
                </c:ext>
              </c:extLst>
            </c:dLbl>
            <c:dLbl>
              <c:idx val="5"/>
              <c:tx>
                <c:rich>
                  <a:bodyPr wrap="none">
                    <a:spAutoFit/>
                  </a:bodyPr>
                  <a:lstStyle/>
                  <a:p>
                    <a:pPr>
                      <a:defRPr/>
                    </a:pPr>
                    <a:fld id="{5B203AC5-6E60-4533-8F85-8EFC76A04E0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B4C1-41DA-B08F-EEC3F88F26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Ingen</c:v>
                </c:pt>
                <c:pt idx="1">
                  <c:v>Glasförpackningar</c:v>
                </c:pt>
                <c:pt idx="2">
                  <c:v>Pappersförpackningar</c:v>
                </c:pt>
                <c:pt idx="3">
                  <c:v>Plastförpackningar</c:v>
                </c:pt>
                <c:pt idx="4">
                  <c:v>Metallförpackningar</c:v>
                </c:pt>
                <c:pt idx="5">
                  <c:v>Förpackningar av flera materialslag</c:v>
                </c:pt>
              </c:strCache>
            </c:strRef>
          </c:cat>
          <c:val>
            <c:numRef>
              <c:f>Sheet1!$C$2:$C$7</c:f>
              <c:numCache>
                <c:formatCode>0</c:formatCode>
                <c:ptCount val="6"/>
                <c:pt idx="0">
                  <c:v>1.3888888888888899</c:v>
                </c:pt>
                <c:pt idx="1">
                  <c:v>8.3333333333333304</c:v>
                </c:pt>
                <c:pt idx="2">
                  <c:v>11.1111111111111</c:v>
                </c:pt>
                <c:pt idx="3">
                  <c:v>13.8888888888889</c:v>
                </c:pt>
                <c:pt idx="4">
                  <c:v>18.0555555555556</c:v>
                </c:pt>
                <c:pt idx="5">
                  <c:v>47.2222222222222</c:v>
                </c:pt>
              </c:numCache>
            </c:numRef>
          </c:val>
          <c:extLst>
            <c:ext xmlns:c16="http://schemas.microsoft.com/office/drawing/2014/chart" uri="{C3380CC4-5D6E-409C-BE32-E72D297353CC}">
              <c16:uniqueId val="{0000000D-B4C1-41DA-B08F-EEC3F88F2606}"/>
            </c:ext>
          </c:extLst>
        </c:ser>
        <c:dLbls>
          <c:showLegendKey val="0"/>
          <c:showVal val="0"/>
          <c:showCatName val="0"/>
          <c:showSerName val="0"/>
          <c:showPercent val="0"/>
          <c:showBubbleSize val="0"/>
        </c:dLbls>
        <c:gapWidth val="50"/>
        <c:overlap val="-16"/>
        <c:axId val="1858789411"/>
        <c:axId val="2073267188"/>
      </c:barChart>
      <c:catAx>
        <c:axId val="185878941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2073267188"/>
        <c:crosses val="autoZero"/>
        <c:auto val="0"/>
        <c:lblAlgn val="ctr"/>
        <c:lblOffset val="100"/>
        <c:noMultiLvlLbl val="0"/>
      </c:catAx>
      <c:valAx>
        <c:axId val="2073267188"/>
        <c:scaling>
          <c:orientation val="minMax"/>
          <c:max val="100"/>
          <c:min val="0"/>
        </c:scaling>
        <c:delete val="0"/>
        <c:axPos val="b"/>
        <c:numFmt formatCode="General\%" sourceLinked="0"/>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858789411"/>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5564E8-2DAA-9D4A-8CA9-52BC9ADC754C}" type="datetimeFigureOut">
              <a:rPr lang="sv-SE" smtClean="0"/>
              <a:t>2025-03-18</a:t>
            </a:fld>
            <a:endParaRPr lang="sv-SE" dirty="0"/>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B0C59C-18BC-024C-A299-A865F2532DEB}" type="slidenum">
              <a:rPr lang="sv-SE" smtClean="0"/>
              <a:t>‹#›</a:t>
            </a:fld>
            <a:endParaRPr lang="sv-SE" dirty="0"/>
          </a:p>
        </p:txBody>
      </p:sp>
    </p:spTree>
    <p:extLst>
      <p:ext uri="{BB962C8B-B14F-4D97-AF65-F5344CB8AC3E}">
        <p14:creationId xmlns:p14="http://schemas.microsoft.com/office/powerpoint/2010/main" val="1916710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5F231-4156-C04E-BE2B-1C8D650CB271}" type="datetimeFigureOut">
              <a:rPr lang="sv-SE" smtClean="0"/>
              <a:t>2025-03-18</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3EFBC-DFEB-4449-86E5-2B2FB3796C6F}" type="slidenum">
              <a:rPr lang="sv-SE" smtClean="0"/>
              <a:t>‹#›</a:t>
            </a:fld>
            <a:endParaRPr lang="sv-SE" dirty="0"/>
          </a:p>
        </p:txBody>
      </p:sp>
    </p:spTree>
    <p:extLst>
      <p:ext uri="{BB962C8B-B14F-4D97-AF65-F5344CB8AC3E}">
        <p14:creationId xmlns:p14="http://schemas.microsoft.com/office/powerpoint/2010/main" val="31651478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0</a:t>
            </a:fld>
            <a:endParaRPr lang="sv-SE" dirty="0"/>
          </a:p>
        </p:txBody>
      </p:sp>
    </p:spTree>
    <p:extLst>
      <p:ext uri="{BB962C8B-B14F-4D97-AF65-F5344CB8AC3E}">
        <p14:creationId xmlns:p14="http://schemas.microsoft.com/office/powerpoint/2010/main" val="116781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9</a:t>
            </a:fld>
            <a:endParaRPr lang="sv-SE" dirty="0"/>
          </a:p>
        </p:txBody>
      </p:sp>
    </p:spTree>
    <p:extLst>
      <p:ext uri="{BB962C8B-B14F-4D97-AF65-F5344CB8AC3E}">
        <p14:creationId xmlns:p14="http://schemas.microsoft.com/office/powerpoint/2010/main" val="236931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10</a:t>
            </a:fld>
            <a:endParaRPr lang="sv-SE" dirty="0"/>
          </a:p>
        </p:txBody>
      </p:sp>
    </p:spTree>
    <p:extLst>
      <p:ext uri="{BB962C8B-B14F-4D97-AF65-F5344CB8AC3E}">
        <p14:creationId xmlns:p14="http://schemas.microsoft.com/office/powerpoint/2010/main" val="179341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11</a:t>
            </a:fld>
            <a:endParaRPr lang="sv-SE" dirty="0"/>
          </a:p>
        </p:txBody>
      </p:sp>
    </p:spTree>
    <p:extLst>
      <p:ext uri="{BB962C8B-B14F-4D97-AF65-F5344CB8AC3E}">
        <p14:creationId xmlns:p14="http://schemas.microsoft.com/office/powerpoint/2010/main" val="406797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12</a:t>
            </a:fld>
            <a:endParaRPr lang="sv-SE" dirty="0"/>
          </a:p>
        </p:txBody>
      </p:sp>
    </p:spTree>
    <p:extLst>
      <p:ext uri="{BB962C8B-B14F-4D97-AF65-F5344CB8AC3E}">
        <p14:creationId xmlns:p14="http://schemas.microsoft.com/office/powerpoint/2010/main" val="6126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13</a:t>
            </a:fld>
            <a:endParaRPr lang="sv-SE" dirty="0"/>
          </a:p>
        </p:txBody>
      </p:sp>
    </p:spTree>
    <p:extLst>
      <p:ext uri="{BB962C8B-B14F-4D97-AF65-F5344CB8AC3E}">
        <p14:creationId xmlns:p14="http://schemas.microsoft.com/office/powerpoint/2010/main" val="106102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14</a:t>
            </a:fld>
            <a:endParaRPr lang="sv-SE" dirty="0"/>
          </a:p>
        </p:txBody>
      </p:sp>
    </p:spTree>
    <p:extLst>
      <p:ext uri="{BB962C8B-B14F-4D97-AF65-F5344CB8AC3E}">
        <p14:creationId xmlns:p14="http://schemas.microsoft.com/office/powerpoint/2010/main" val="404372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15</a:t>
            </a:fld>
            <a:endParaRPr lang="sv-SE" dirty="0"/>
          </a:p>
        </p:txBody>
      </p:sp>
    </p:spTree>
    <p:extLst>
      <p:ext uri="{BB962C8B-B14F-4D97-AF65-F5344CB8AC3E}">
        <p14:creationId xmlns:p14="http://schemas.microsoft.com/office/powerpoint/2010/main" val="376679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16</a:t>
            </a:fld>
            <a:endParaRPr lang="sv-SE" dirty="0"/>
          </a:p>
        </p:txBody>
      </p:sp>
    </p:spTree>
    <p:extLst>
      <p:ext uri="{BB962C8B-B14F-4D97-AF65-F5344CB8AC3E}">
        <p14:creationId xmlns:p14="http://schemas.microsoft.com/office/powerpoint/2010/main" val="103067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17</a:t>
            </a:fld>
            <a:endParaRPr lang="sv-SE" dirty="0"/>
          </a:p>
        </p:txBody>
      </p:sp>
    </p:spTree>
    <p:extLst>
      <p:ext uri="{BB962C8B-B14F-4D97-AF65-F5344CB8AC3E}">
        <p14:creationId xmlns:p14="http://schemas.microsoft.com/office/powerpoint/2010/main" val="61413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18</a:t>
            </a:fld>
            <a:endParaRPr lang="sv-SE" dirty="0"/>
          </a:p>
        </p:txBody>
      </p:sp>
    </p:spTree>
    <p:extLst>
      <p:ext uri="{BB962C8B-B14F-4D97-AF65-F5344CB8AC3E}">
        <p14:creationId xmlns:p14="http://schemas.microsoft.com/office/powerpoint/2010/main" val="328113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a:t>
            </a:fld>
            <a:endParaRPr lang="sv-SE" dirty="0"/>
          </a:p>
        </p:txBody>
      </p:sp>
    </p:spTree>
    <p:extLst>
      <p:ext uri="{BB962C8B-B14F-4D97-AF65-F5344CB8AC3E}">
        <p14:creationId xmlns:p14="http://schemas.microsoft.com/office/powerpoint/2010/main" val="172144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19</a:t>
            </a:fld>
            <a:endParaRPr lang="sv-SE" dirty="0"/>
          </a:p>
        </p:txBody>
      </p:sp>
    </p:spTree>
    <p:extLst>
      <p:ext uri="{BB962C8B-B14F-4D97-AF65-F5344CB8AC3E}">
        <p14:creationId xmlns:p14="http://schemas.microsoft.com/office/powerpoint/2010/main" val="188238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20</a:t>
            </a:fld>
            <a:endParaRPr lang="sv-SE" dirty="0"/>
          </a:p>
        </p:txBody>
      </p:sp>
    </p:spTree>
    <p:extLst>
      <p:ext uri="{BB962C8B-B14F-4D97-AF65-F5344CB8AC3E}">
        <p14:creationId xmlns:p14="http://schemas.microsoft.com/office/powerpoint/2010/main" val="408930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21</a:t>
            </a:fld>
            <a:endParaRPr lang="sv-SE" dirty="0"/>
          </a:p>
        </p:txBody>
      </p:sp>
    </p:spTree>
    <p:extLst>
      <p:ext uri="{BB962C8B-B14F-4D97-AF65-F5344CB8AC3E}">
        <p14:creationId xmlns:p14="http://schemas.microsoft.com/office/powerpoint/2010/main" val="2629683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22</a:t>
            </a:fld>
            <a:endParaRPr lang="sv-SE" dirty="0"/>
          </a:p>
        </p:txBody>
      </p:sp>
    </p:spTree>
    <p:extLst>
      <p:ext uri="{BB962C8B-B14F-4D97-AF65-F5344CB8AC3E}">
        <p14:creationId xmlns:p14="http://schemas.microsoft.com/office/powerpoint/2010/main" val="181630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23</a:t>
            </a:fld>
            <a:endParaRPr lang="sv-SE" dirty="0"/>
          </a:p>
        </p:txBody>
      </p:sp>
    </p:spTree>
    <p:extLst>
      <p:ext uri="{BB962C8B-B14F-4D97-AF65-F5344CB8AC3E}">
        <p14:creationId xmlns:p14="http://schemas.microsoft.com/office/powerpoint/2010/main" val="3971179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24</a:t>
            </a:fld>
            <a:endParaRPr lang="sv-SE" dirty="0"/>
          </a:p>
        </p:txBody>
      </p:sp>
    </p:spTree>
    <p:extLst>
      <p:ext uri="{BB962C8B-B14F-4D97-AF65-F5344CB8AC3E}">
        <p14:creationId xmlns:p14="http://schemas.microsoft.com/office/powerpoint/2010/main" val="908339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25</a:t>
            </a:fld>
            <a:endParaRPr lang="sv-SE" dirty="0"/>
          </a:p>
        </p:txBody>
      </p:sp>
    </p:spTree>
    <p:extLst>
      <p:ext uri="{BB962C8B-B14F-4D97-AF65-F5344CB8AC3E}">
        <p14:creationId xmlns:p14="http://schemas.microsoft.com/office/powerpoint/2010/main" val="3771363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26</a:t>
            </a:fld>
            <a:endParaRPr lang="sv-SE" dirty="0"/>
          </a:p>
        </p:txBody>
      </p:sp>
    </p:spTree>
    <p:extLst>
      <p:ext uri="{BB962C8B-B14F-4D97-AF65-F5344CB8AC3E}">
        <p14:creationId xmlns:p14="http://schemas.microsoft.com/office/powerpoint/2010/main" val="1208483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27</a:t>
            </a:fld>
            <a:endParaRPr lang="sv-SE" dirty="0"/>
          </a:p>
        </p:txBody>
      </p:sp>
    </p:spTree>
    <p:extLst>
      <p:ext uri="{BB962C8B-B14F-4D97-AF65-F5344CB8AC3E}">
        <p14:creationId xmlns:p14="http://schemas.microsoft.com/office/powerpoint/2010/main" val="268163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28</a:t>
            </a:fld>
            <a:endParaRPr lang="sv-SE" dirty="0"/>
          </a:p>
        </p:txBody>
      </p:sp>
    </p:spTree>
    <p:extLst>
      <p:ext uri="{BB962C8B-B14F-4D97-AF65-F5344CB8AC3E}">
        <p14:creationId xmlns:p14="http://schemas.microsoft.com/office/powerpoint/2010/main" val="344116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a:t>
            </a:fld>
            <a:endParaRPr lang="sv-SE" dirty="0"/>
          </a:p>
        </p:txBody>
      </p:sp>
    </p:spTree>
    <p:extLst>
      <p:ext uri="{BB962C8B-B14F-4D97-AF65-F5344CB8AC3E}">
        <p14:creationId xmlns:p14="http://schemas.microsoft.com/office/powerpoint/2010/main" val="378333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29</a:t>
            </a:fld>
            <a:endParaRPr lang="sv-SE" dirty="0"/>
          </a:p>
        </p:txBody>
      </p:sp>
    </p:spTree>
    <p:extLst>
      <p:ext uri="{BB962C8B-B14F-4D97-AF65-F5344CB8AC3E}">
        <p14:creationId xmlns:p14="http://schemas.microsoft.com/office/powerpoint/2010/main" val="2595257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30</a:t>
            </a:fld>
            <a:endParaRPr lang="sv-SE" dirty="0"/>
          </a:p>
        </p:txBody>
      </p:sp>
    </p:spTree>
    <p:extLst>
      <p:ext uri="{BB962C8B-B14F-4D97-AF65-F5344CB8AC3E}">
        <p14:creationId xmlns:p14="http://schemas.microsoft.com/office/powerpoint/2010/main" val="1130053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31</a:t>
            </a:fld>
            <a:endParaRPr lang="sv-SE" dirty="0"/>
          </a:p>
        </p:txBody>
      </p:sp>
    </p:spTree>
    <p:extLst>
      <p:ext uri="{BB962C8B-B14F-4D97-AF65-F5344CB8AC3E}">
        <p14:creationId xmlns:p14="http://schemas.microsoft.com/office/powerpoint/2010/main" val="2839849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32</a:t>
            </a:fld>
            <a:endParaRPr lang="sv-SE" dirty="0"/>
          </a:p>
        </p:txBody>
      </p:sp>
    </p:spTree>
    <p:extLst>
      <p:ext uri="{BB962C8B-B14F-4D97-AF65-F5344CB8AC3E}">
        <p14:creationId xmlns:p14="http://schemas.microsoft.com/office/powerpoint/2010/main" val="9321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3</a:t>
            </a:fld>
            <a:endParaRPr lang="sv-SE" dirty="0"/>
          </a:p>
        </p:txBody>
      </p:sp>
    </p:spTree>
    <p:extLst>
      <p:ext uri="{BB962C8B-B14F-4D97-AF65-F5344CB8AC3E}">
        <p14:creationId xmlns:p14="http://schemas.microsoft.com/office/powerpoint/2010/main" val="368673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8BB1-4BD4-21C1-685B-14E0BF2FF7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1AFE37C-8448-6417-C02D-27465E7F4F2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48F7BF-9BE4-41AD-9F80-6E81A26812B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36ACA72-6872-4B92-E160-EACECB463E97}"/>
              </a:ext>
            </a:extLst>
          </p:cNvPr>
          <p:cNvSpPr>
            <a:spLocks noGrp="1"/>
          </p:cNvSpPr>
          <p:nvPr>
            <p:ph type="sldNum" sz="quarter" idx="5"/>
          </p:nvPr>
        </p:nvSpPr>
        <p:spPr/>
        <p:txBody>
          <a:bodyPr/>
          <a:lstStyle/>
          <a:p>
            <a:fld id="{2063EFBC-DFEB-4449-86E5-2B2FB3796C6F}" type="slidenum">
              <a:rPr lang="sv-SE" smtClean="0"/>
              <a:t>4</a:t>
            </a:fld>
            <a:endParaRPr lang="sv-SE" dirty="0"/>
          </a:p>
        </p:txBody>
      </p:sp>
    </p:spTree>
    <p:extLst>
      <p:ext uri="{BB962C8B-B14F-4D97-AF65-F5344CB8AC3E}">
        <p14:creationId xmlns:p14="http://schemas.microsoft.com/office/powerpoint/2010/main" val="314272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5</a:t>
            </a:fld>
            <a:endParaRPr lang="sv-SE" dirty="0"/>
          </a:p>
        </p:txBody>
      </p:sp>
    </p:spTree>
    <p:extLst>
      <p:ext uri="{BB962C8B-B14F-4D97-AF65-F5344CB8AC3E}">
        <p14:creationId xmlns:p14="http://schemas.microsoft.com/office/powerpoint/2010/main" val="302734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6</a:t>
            </a:fld>
            <a:endParaRPr lang="sv-SE" dirty="0"/>
          </a:p>
        </p:txBody>
      </p:sp>
    </p:spTree>
    <p:extLst>
      <p:ext uri="{BB962C8B-B14F-4D97-AF65-F5344CB8AC3E}">
        <p14:creationId xmlns:p14="http://schemas.microsoft.com/office/powerpoint/2010/main" val="293451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7</a:t>
            </a:fld>
            <a:endParaRPr lang="sv-SE" dirty="0"/>
          </a:p>
        </p:txBody>
      </p:sp>
    </p:spTree>
    <p:extLst>
      <p:ext uri="{BB962C8B-B14F-4D97-AF65-F5344CB8AC3E}">
        <p14:creationId xmlns:p14="http://schemas.microsoft.com/office/powerpoint/2010/main" val="232511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063EFBC-DFEB-4449-86E5-2B2FB3796C6F}" type="slidenum">
              <a:rPr lang="sv-SE" smtClean="0"/>
              <a:t>8</a:t>
            </a:fld>
            <a:endParaRPr lang="sv-SE" dirty="0"/>
          </a:p>
        </p:txBody>
      </p:sp>
    </p:spTree>
    <p:extLst>
      <p:ext uri="{BB962C8B-B14F-4D97-AF65-F5344CB8AC3E}">
        <p14:creationId xmlns:p14="http://schemas.microsoft.com/office/powerpoint/2010/main" val="402181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a rappor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Bild 1">
            <a:extLst>
              <a:ext uri="{FF2B5EF4-FFF2-40B4-BE49-F238E27FC236}">
                <a16:creationId xmlns:a16="http://schemas.microsoft.com/office/drawing/2014/main" id="{9D46DF42-0B31-40B3-A118-2C53455F1F7C}"/>
              </a:ext>
            </a:extLst>
          </p:cNvPr>
          <p:cNvSpPr>
            <a:spLocks noGrp="1"/>
          </p:cNvSpPr>
          <p:nvPr>
            <p:ph type="pic" sz="quarter" idx="10" hasCustomPrompt="1"/>
          </p:nvPr>
        </p:nvSpPr>
        <p:spPr>
          <a:xfrm>
            <a:off x="0" y="0"/>
            <a:ext cx="9144000" cy="5143500"/>
          </a:xfrm>
        </p:spPr>
        <p:txBody>
          <a:bodyPr>
            <a:noAutofit/>
          </a:bodyPr>
          <a:lstStyle>
            <a:lvl1pPr>
              <a:defRPr/>
            </a:lvl1pPr>
          </a:lstStyle>
          <a:p>
            <a:r>
              <a:rPr lang="sv-SE" dirty="0"/>
              <a:t>Klicka på ikonen för att lägga till en bild i Fotografisk stil 2 (inverterat O – centrerat)</a:t>
            </a:r>
          </a:p>
        </p:txBody>
      </p:sp>
      <p:sp>
        <p:nvSpPr>
          <p:cNvPr id="13" name="Underrubrik 1"/>
          <p:cNvSpPr>
            <a:spLocks noGrp="1"/>
          </p:cNvSpPr>
          <p:nvPr>
            <p:ph type="body" idx="1" hasCustomPrompt="1"/>
          </p:nvPr>
        </p:nvSpPr>
        <p:spPr>
          <a:xfrm>
            <a:off x="2438400" y="3009900"/>
            <a:ext cx="4265744" cy="375285"/>
          </a:xfrm>
          <a:prstGeom prst="rect">
            <a:avLst/>
          </a:prstGeom>
        </p:spPr>
        <p:txBody>
          <a:bodyPr anchor="t">
            <a:noAutofit/>
          </a:bodyPr>
          <a:lstStyle>
            <a:lvl1pPr marL="0" indent="0" algn="ctr">
              <a:lnSpc>
                <a:spcPct val="110000"/>
              </a:lnSpc>
              <a:spcBef>
                <a:spcPts val="200"/>
              </a:spcBef>
              <a:spcAft>
                <a:spcPts val="0"/>
              </a:spcAft>
              <a:buNone/>
              <a:defRPr lang="sv-SE" sz="800" b="1" kern="0" cap="all" spc="200" baseline="0" dirty="0" smtClean="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a:t>
            </a:r>
            <a:br>
              <a:rPr lang="sv-SE" dirty="0"/>
            </a:br>
            <a:r>
              <a:rPr lang="sv-SE" dirty="0"/>
              <a:t>format på bakgrundstexten</a:t>
            </a:r>
          </a:p>
        </p:txBody>
      </p:sp>
      <p:sp>
        <p:nvSpPr>
          <p:cNvPr id="12" name="Rubrik"/>
          <p:cNvSpPr>
            <a:spLocks noGrp="1"/>
          </p:cNvSpPr>
          <p:nvPr>
            <p:ph type="title"/>
          </p:nvPr>
        </p:nvSpPr>
        <p:spPr>
          <a:xfrm>
            <a:off x="2439127" y="2105420"/>
            <a:ext cx="4265744" cy="726235"/>
          </a:xfrm>
          <a:prstGeom prst="rect">
            <a:avLst/>
          </a:prstGeom>
        </p:spPr>
        <p:txBody>
          <a:bodyPr anchor="b">
            <a:noAutofit/>
          </a:bodyPr>
          <a:lstStyle>
            <a:lvl1pPr marL="0" indent="0" algn="ctr" defTabSz="457200" rtl="0" eaLnBrk="1" fontAlgn="base" hangingPunct="1">
              <a:spcBef>
                <a:spcPts val="1000"/>
              </a:spcBef>
              <a:spcAft>
                <a:spcPts val="1000"/>
              </a:spcAft>
              <a:buFont typeface="Arial" charset="0"/>
              <a:buNone/>
              <a:defRPr lang="sv-SE" sz="3200" spc="0" baseline="0" dirty="0">
                <a:solidFill>
                  <a:schemeClr val="tx1"/>
                </a:solidFill>
              </a:defRPr>
            </a:lvl1pPr>
          </a:lstStyle>
          <a:p>
            <a:r>
              <a:rPr lang="sv-SE"/>
              <a:t>Klicka här för att ändra mall för rubrikformat</a:t>
            </a:r>
            <a:endParaRPr lang="sv-SE" dirty="0"/>
          </a:p>
        </p:txBody>
      </p:sp>
      <p:sp>
        <p:nvSpPr>
          <p:cNvPr id="2" name="Logo">
            <a:extLst>
              <a:ext uri="{FF2B5EF4-FFF2-40B4-BE49-F238E27FC236}">
                <a16:creationId xmlns:a16="http://schemas.microsoft.com/office/drawing/2014/main" id="{9C483370-AA74-AFB6-3FA3-FE90C911765F}"/>
              </a:ext>
            </a:extLst>
          </p:cNvPr>
          <p:cNvSpPr>
            <a:spLocks noGrp="1"/>
          </p:cNvSpPr>
          <p:nvPr>
            <p:ph type="pic" sz="quarter" idx="24" hasCustomPrompt="1"/>
          </p:nvPr>
        </p:nvSpPr>
        <p:spPr>
          <a:xfrm>
            <a:off x="3747374" y="3804617"/>
            <a:ext cx="1648800" cy="550800"/>
          </a:xfrm>
          <a:prstGeom prst="rect">
            <a:avLst/>
          </a:prstGeom>
        </p:spPr>
        <p:txBody>
          <a:bodyPr anchor="t"/>
          <a:lstStyle>
            <a:lvl1pPr algn="l">
              <a:defRPr/>
            </a:lvl1pPr>
          </a:lstStyle>
          <a:p>
            <a:r>
              <a:rPr lang="sv-SE" dirty="0"/>
              <a:t>Plats för logotyp</a:t>
            </a:r>
          </a:p>
        </p:txBody>
      </p:sp>
    </p:spTree>
    <p:extLst>
      <p:ext uri="{BB962C8B-B14F-4D97-AF65-F5344CB8AC3E}">
        <p14:creationId xmlns:p14="http://schemas.microsoft.com/office/powerpoint/2010/main" val="216948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dningsrubrik, 1 ruta">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5A9B0F1C-1742-FF43-2976-517D28386C18}"/>
              </a:ext>
            </a:extLst>
          </p:cNvPr>
          <p:cNvSpPr>
            <a:spLocks noGrp="1"/>
          </p:cNvSpPr>
          <p:nvPr>
            <p:ph type="title" hasCustomPrompt="1"/>
          </p:nvPr>
        </p:nvSpPr>
        <p:spPr>
          <a:xfrm>
            <a:off x="43180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6" name="Underrubrik 1">
            <a:extLst>
              <a:ext uri="{FF2B5EF4-FFF2-40B4-BE49-F238E27FC236}">
                <a16:creationId xmlns:a16="http://schemas.microsoft.com/office/drawing/2014/main" id="{68FE2034-08BF-8522-B0D1-26FF7170AC0A}"/>
              </a:ext>
            </a:extLst>
          </p:cNvPr>
          <p:cNvSpPr>
            <a:spLocks noGrp="1"/>
          </p:cNvSpPr>
          <p:nvPr>
            <p:ph type="body" sz="quarter" idx="29" hasCustomPrompt="1"/>
          </p:nvPr>
        </p:nvSpPr>
        <p:spPr>
          <a:xfrm>
            <a:off x="419100" y="673100"/>
            <a:ext cx="6530975" cy="784225"/>
          </a:xfrm>
        </p:spPr>
        <p:txBody>
          <a:bodyPr vert="horz" lIns="91440" tIns="45720" rIns="91440" bIns="45720" rtlCol="0" anchor="t">
            <a:noAutofit/>
          </a:bodyPr>
          <a:lstStyle>
            <a:lvl1pPr>
              <a:defRPr lang="sv-SE" sz="2200" dirty="0" smtClean="0">
                <a:solidFill>
                  <a:schemeClr val="accent1"/>
                </a:solidFill>
                <a:latin typeface="+mj-lt"/>
                <a:ea typeface="+mj-ea"/>
                <a:cs typeface="Roboto Slab Light"/>
              </a:defRPr>
            </a:lvl1pPr>
            <a:lvl2pPr>
              <a:defRPr lang="sv-SE" dirty="0" smtClean="0"/>
            </a:lvl2pPr>
            <a:lvl3pPr>
              <a:defRPr lang="sv-SE" dirty="0" smtClean="0"/>
            </a:lvl3pPr>
            <a:lvl4pPr>
              <a:defRPr lang="sv-SE" dirty="0" smtClean="0"/>
            </a:lvl4pPr>
            <a:lvl5pPr>
              <a:defRPr lang="sv-SE" dirty="0"/>
            </a:lvl5pPr>
          </a:lstStyle>
          <a:p>
            <a:pPr lvl="0"/>
            <a:r>
              <a:rPr lang="sv-SE" dirty="0"/>
              <a:t>Tidningsrubrik</a:t>
            </a:r>
            <a:br>
              <a:rPr lang="sv-SE" dirty="0"/>
            </a:br>
            <a:r>
              <a:rPr lang="sv-SE" dirty="0"/>
              <a:t>2 rader</a:t>
            </a:r>
          </a:p>
        </p:txBody>
      </p:sp>
      <p:sp>
        <p:nvSpPr>
          <p:cNvPr id="7" name="Text 1">
            <a:extLst>
              <a:ext uri="{FF2B5EF4-FFF2-40B4-BE49-F238E27FC236}">
                <a16:creationId xmlns:a16="http://schemas.microsoft.com/office/drawing/2014/main" id="{D9104BB8-195B-4C37-B77C-0E5DFB4CFE60}"/>
              </a:ext>
            </a:extLst>
          </p:cNvPr>
          <p:cNvSpPr>
            <a:spLocks noGrp="1"/>
          </p:cNvSpPr>
          <p:nvPr>
            <p:ph sz="quarter" idx="18" hasCustomPrompt="1"/>
          </p:nvPr>
        </p:nvSpPr>
        <p:spPr>
          <a:xfrm>
            <a:off x="431800" y="1575603"/>
            <a:ext cx="6570002" cy="3148796"/>
          </a:xfrm>
        </p:spPr>
        <p:txBody>
          <a:bodyPr/>
          <a:lstStyle>
            <a:lvl4pPr>
              <a:defRPr/>
            </a:lvl4pPr>
            <a:lvl5pPr>
              <a:defRPr/>
            </a:lvl5pPr>
          </a:lstStyle>
          <a:p>
            <a:pPr lvl="0"/>
            <a:r>
              <a:rPr lang="sv-SE" dirty="0"/>
              <a:t>Tabell/figur/text</a:t>
            </a:r>
          </a:p>
        </p:txBody>
      </p:sp>
      <p:sp>
        <p:nvSpPr>
          <p:cNvPr id="5" name="Sidfot">
            <a:extLst>
              <a:ext uri="{FF2B5EF4-FFF2-40B4-BE49-F238E27FC236}">
                <a16:creationId xmlns:a16="http://schemas.microsoft.com/office/drawing/2014/main" id="{1C1E8E9B-083D-4EB9-8DC8-F8E79734B134}"/>
              </a:ext>
            </a:extLst>
          </p:cNvPr>
          <p:cNvSpPr>
            <a:spLocks noGrp="1"/>
          </p:cNvSpPr>
          <p:nvPr>
            <p:ph type="ftr" sz="quarter" idx="24"/>
          </p:nvPr>
        </p:nvSpPr>
        <p:spPr/>
        <p:txBody>
          <a:bodyPr>
            <a:noAutofit/>
          </a:bodyPr>
          <a:lstStyle/>
          <a:p>
            <a:endParaRPr lang="sv-SE" dirty="0"/>
          </a:p>
        </p:txBody>
      </p:sp>
      <p:sp>
        <p:nvSpPr>
          <p:cNvPr id="14" name="Bildnummer">
            <a:extLst>
              <a:ext uri="{FF2B5EF4-FFF2-40B4-BE49-F238E27FC236}">
                <a16:creationId xmlns:a16="http://schemas.microsoft.com/office/drawing/2014/main" id="{D86ACE80-384F-4B1D-AE65-EB8AE4EDBBF0}"/>
              </a:ext>
            </a:extLst>
          </p:cNvPr>
          <p:cNvSpPr>
            <a:spLocks noGrp="1"/>
          </p:cNvSpPr>
          <p:nvPr>
            <p:ph type="sldNum" sz="quarter" idx="25"/>
          </p:nvPr>
        </p:nvSpPr>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392714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dningsrubrik 2 rutor">
    <p:spTree>
      <p:nvGrpSpPr>
        <p:cNvPr id="1" name=""/>
        <p:cNvGrpSpPr/>
        <p:nvPr/>
      </p:nvGrpSpPr>
      <p:grpSpPr>
        <a:xfrm>
          <a:off x="0" y="0"/>
          <a:ext cx="0" cy="0"/>
          <a:chOff x="0" y="0"/>
          <a:chExt cx="0" cy="0"/>
        </a:xfrm>
      </p:grpSpPr>
      <p:sp>
        <p:nvSpPr>
          <p:cNvPr id="8" name="Rubrik">
            <a:extLst>
              <a:ext uri="{FF2B5EF4-FFF2-40B4-BE49-F238E27FC236}">
                <a16:creationId xmlns:a16="http://schemas.microsoft.com/office/drawing/2014/main" id="{27F1C8C8-6CED-4CC7-89EC-E13F41F2B478}"/>
              </a:ext>
            </a:extLst>
          </p:cNvPr>
          <p:cNvSpPr>
            <a:spLocks noGrp="1"/>
          </p:cNvSpPr>
          <p:nvPr>
            <p:ph type="title" hasCustomPrompt="1"/>
          </p:nvPr>
        </p:nvSpPr>
        <p:spPr>
          <a:xfrm>
            <a:off x="43815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3" name="Underrubrik 1">
            <a:extLst>
              <a:ext uri="{FF2B5EF4-FFF2-40B4-BE49-F238E27FC236}">
                <a16:creationId xmlns:a16="http://schemas.microsoft.com/office/drawing/2014/main" id="{6D7D0319-8EC4-9C84-93CA-0ECD74DB1101}"/>
              </a:ext>
            </a:extLst>
          </p:cNvPr>
          <p:cNvSpPr>
            <a:spLocks noGrp="1"/>
          </p:cNvSpPr>
          <p:nvPr>
            <p:ph type="body" sz="quarter" idx="29" hasCustomPrompt="1"/>
          </p:nvPr>
        </p:nvSpPr>
        <p:spPr>
          <a:xfrm>
            <a:off x="419100" y="673100"/>
            <a:ext cx="6530975" cy="784225"/>
          </a:xfrm>
        </p:spPr>
        <p:txBody>
          <a:bodyPr vert="horz" lIns="91440" tIns="45720" rIns="91440" bIns="45720" rtlCol="0" anchor="t">
            <a:noAutofit/>
          </a:bodyPr>
          <a:lstStyle>
            <a:lvl1pPr>
              <a:defRPr lang="sv-SE" sz="2200" dirty="0" smtClean="0">
                <a:solidFill>
                  <a:schemeClr val="accent1"/>
                </a:solidFill>
                <a:latin typeface="+mj-lt"/>
                <a:ea typeface="+mj-ea"/>
                <a:cs typeface="Roboto Slab Light"/>
              </a:defRPr>
            </a:lvl1pPr>
            <a:lvl2pPr>
              <a:defRPr lang="sv-SE" dirty="0" smtClean="0"/>
            </a:lvl2pPr>
            <a:lvl3pPr>
              <a:defRPr lang="sv-SE" dirty="0" smtClean="0"/>
            </a:lvl3pPr>
            <a:lvl4pPr>
              <a:defRPr lang="sv-SE" dirty="0" smtClean="0"/>
            </a:lvl4pPr>
            <a:lvl5pPr>
              <a:defRPr lang="sv-SE" dirty="0"/>
            </a:lvl5pPr>
          </a:lstStyle>
          <a:p>
            <a:pPr lvl="0"/>
            <a:r>
              <a:rPr lang="sv-SE" dirty="0"/>
              <a:t>Tidningsrubrik</a:t>
            </a:r>
            <a:br>
              <a:rPr lang="sv-SE" dirty="0"/>
            </a:br>
            <a:r>
              <a:rPr lang="sv-SE" dirty="0"/>
              <a:t>2 rader</a:t>
            </a:r>
          </a:p>
        </p:txBody>
      </p:sp>
      <p:sp>
        <p:nvSpPr>
          <p:cNvPr id="9" name="Text 1">
            <a:extLst>
              <a:ext uri="{FF2B5EF4-FFF2-40B4-BE49-F238E27FC236}">
                <a16:creationId xmlns:a16="http://schemas.microsoft.com/office/drawing/2014/main" id="{7CE0F654-606D-4BCD-B15F-702A6823C5ED}"/>
              </a:ext>
            </a:extLst>
          </p:cNvPr>
          <p:cNvSpPr>
            <a:spLocks noGrp="1"/>
          </p:cNvSpPr>
          <p:nvPr>
            <p:ph sz="quarter" idx="18" hasCustomPrompt="1"/>
          </p:nvPr>
        </p:nvSpPr>
        <p:spPr>
          <a:xfrm>
            <a:off x="431798" y="1575602"/>
            <a:ext cx="3966323" cy="2983699"/>
          </a:xfrm>
        </p:spPr>
        <p:txBody>
          <a:bodyPr/>
          <a:lstStyle>
            <a:lvl4pPr>
              <a:defRPr/>
            </a:lvl4pPr>
            <a:lvl5pPr>
              <a:defRPr/>
            </a:lvl5pPr>
          </a:lstStyle>
          <a:p>
            <a:pPr lvl="0"/>
            <a:r>
              <a:rPr lang="sv-SE" dirty="0"/>
              <a:t>Tabell/figur/text</a:t>
            </a:r>
          </a:p>
        </p:txBody>
      </p:sp>
      <p:sp>
        <p:nvSpPr>
          <p:cNvPr id="7" name="Text 2">
            <a:extLst>
              <a:ext uri="{FF2B5EF4-FFF2-40B4-BE49-F238E27FC236}">
                <a16:creationId xmlns:a16="http://schemas.microsoft.com/office/drawing/2014/main" id="{1E2865D5-2772-4FC6-B85C-C7B64DB2ABCB}"/>
              </a:ext>
            </a:extLst>
          </p:cNvPr>
          <p:cNvSpPr>
            <a:spLocks noGrp="1"/>
          </p:cNvSpPr>
          <p:nvPr>
            <p:ph sz="quarter" idx="19" hasCustomPrompt="1"/>
          </p:nvPr>
        </p:nvSpPr>
        <p:spPr>
          <a:xfrm>
            <a:off x="4683049" y="1575601"/>
            <a:ext cx="3966323" cy="2983699"/>
          </a:xfrm>
        </p:spPr>
        <p:txBody>
          <a:bodyPr/>
          <a:lstStyle/>
          <a:p>
            <a:pPr lvl="0"/>
            <a:r>
              <a:rPr lang="sv-SE" dirty="0"/>
              <a:t>Tabell/figur/text</a:t>
            </a:r>
          </a:p>
        </p:txBody>
      </p:sp>
      <p:sp>
        <p:nvSpPr>
          <p:cNvPr id="4" name="Sidfot">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dirty="0"/>
          </a:p>
        </p:txBody>
      </p:sp>
      <p:sp>
        <p:nvSpPr>
          <p:cNvPr id="5" name="Bildnummer">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1166836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dningsrubrik 3 rutor">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2550C742-702D-6FA6-3B3E-F7D244B6ADB0}"/>
              </a:ext>
            </a:extLst>
          </p:cNvPr>
          <p:cNvSpPr>
            <a:spLocks noGrp="1"/>
          </p:cNvSpPr>
          <p:nvPr>
            <p:ph type="title" hasCustomPrompt="1"/>
          </p:nvPr>
        </p:nvSpPr>
        <p:spPr>
          <a:xfrm>
            <a:off x="43815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7" name="Underrubrik 1">
            <a:extLst>
              <a:ext uri="{FF2B5EF4-FFF2-40B4-BE49-F238E27FC236}">
                <a16:creationId xmlns:a16="http://schemas.microsoft.com/office/drawing/2014/main" id="{BCEC3ABF-B21A-B380-EA6C-F1510998A253}"/>
              </a:ext>
            </a:extLst>
          </p:cNvPr>
          <p:cNvSpPr>
            <a:spLocks noGrp="1"/>
          </p:cNvSpPr>
          <p:nvPr>
            <p:ph type="body" sz="quarter" idx="31" hasCustomPrompt="1"/>
          </p:nvPr>
        </p:nvSpPr>
        <p:spPr>
          <a:xfrm>
            <a:off x="419100" y="673100"/>
            <a:ext cx="6530975" cy="784225"/>
          </a:xfrm>
        </p:spPr>
        <p:txBody>
          <a:bodyPr vert="horz" lIns="91440" tIns="45720" rIns="91440" bIns="45720" rtlCol="0" anchor="t">
            <a:noAutofit/>
          </a:bodyPr>
          <a:lstStyle>
            <a:lvl1pPr>
              <a:defRPr lang="sv-SE" sz="2200" dirty="0" smtClean="0">
                <a:solidFill>
                  <a:schemeClr val="accent1"/>
                </a:solidFill>
                <a:latin typeface="+mj-lt"/>
                <a:ea typeface="+mj-ea"/>
                <a:cs typeface="Roboto Slab Light"/>
              </a:defRPr>
            </a:lvl1pPr>
            <a:lvl2pPr>
              <a:defRPr lang="sv-SE" dirty="0" smtClean="0"/>
            </a:lvl2pPr>
            <a:lvl3pPr>
              <a:defRPr lang="sv-SE" dirty="0" smtClean="0"/>
            </a:lvl3pPr>
            <a:lvl4pPr>
              <a:defRPr lang="sv-SE" dirty="0" smtClean="0"/>
            </a:lvl4pPr>
            <a:lvl5pPr>
              <a:defRPr lang="sv-SE" dirty="0"/>
            </a:lvl5pPr>
          </a:lstStyle>
          <a:p>
            <a:pPr lvl="0"/>
            <a:r>
              <a:rPr lang="sv-SE" dirty="0"/>
              <a:t>Tidningsrubrik</a:t>
            </a:r>
            <a:br>
              <a:rPr lang="sv-SE" dirty="0"/>
            </a:br>
            <a:r>
              <a:rPr lang="sv-SE" dirty="0"/>
              <a:t>2 rader</a:t>
            </a:r>
          </a:p>
        </p:txBody>
      </p:sp>
      <p:sp>
        <p:nvSpPr>
          <p:cNvPr id="9" name="Text 1">
            <a:extLst>
              <a:ext uri="{FF2B5EF4-FFF2-40B4-BE49-F238E27FC236}">
                <a16:creationId xmlns:a16="http://schemas.microsoft.com/office/drawing/2014/main" id="{F5C436C3-FD5E-49F4-94C4-2F90A12D58E8}"/>
              </a:ext>
            </a:extLst>
          </p:cNvPr>
          <p:cNvSpPr>
            <a:spLocks noGrp="1"/>
          </p:cNvSpPr>
          <p:nvPr>
            <p:ph sz="quarter" idx="18" hasCustomPrompt="1"/>
          </p:nvPr>
        </p:nvSpPr>
        <p:spPr>
          <a:xfrm>
            <a:off x="431799" y="1575603"/>
            <a:ext cx="2520000" cy="2983698"/>
          </a:xfrm>
        </p:spPr>
        <p:txBody>
          <a:bodyPr/>
          <a:lstStyle>
            <a:lvl4pPr>
              <a:defRPr/>
            </a:lvl4pPr>
            <a:lvl5pPr>
              <a:defRPr/>
            </a:lvl5pPr>
          </a:lstStyle>
          <a:p>
            <a:pPr lvl="0"/>
            <a:r>
              <a:rPr lang="sv-SE" dirty="0"/>
              <a:t>Tabell/figur/text</a:t>
            </a:r>
          </a:p>
        </p:txBody>
      </p:sp>
      <p:sp>
        <p:nvSpPr>
          <p:cNvPr id="4" name="Text 2">
            <a:extLst>
              <a:ext uri="{FF2B5EF4-FFF2-40B4-BE49-F238E27FC236}">
                <a16:creationId xmlns:a16="http://schemas.microsoft.com/office/drawing/2014/main" id="{6B0675DC-4358-AC36-B82A-2F0445E934EC}"/>
              </a:ext>
            </a:extLst>
          </p:cNvPr>
          <p:cNvSpPr>
            <a:spLocks noGrp="1"/>
          </p:cNvSpPr>
          <p:nvPr>
            <p:ph sz="quarter" idx="29" hasCustomPrompt="1"/>
          </p:nvPr>
        </p:nvSpPr>
        <p:spPr>
          <a:xfrm>
            <a:off x="3282479" y="1575603"/>
            <a:ext cx="2520000" cy="2983698"/>
          </a:xfrm>
        </p:spPr>
        <p:txBody>
          <a:bodyPr/>
          <a:lstStyle>
            <a:lvl4pPr>
              <a:defRPr/>
            </a:lvl4pPr>
            <a:lvl5pPr>
              <a:defRPr/>
            </a:lvl5pPr>
          </a:lstStyle>
          <a:p>
            <a:pPr lvl="0"/>
            <a:r>
              <a:rPr lang="sv-SE" dirty="0"/>
              <a:t>Tabell/figur/text</a:t>
            </a:r>
          </a:p>
        </p:txBody>
      </p:sp>
      <p:sp>
        <p:nvSpPr>
          <p:cNvPr id="6" name="Text 3">
            <a:extLst>
              <a:ext uri="{FF2B5EF4-FFF2-40B4-BE49-F238E27FC236}">
                <a16:creationId xmlns:a16="http://schemas.microsoft.com/office/drawing/2014/main" id="{516473DC-D63B-DEBD-E8AB-3A14D0F81614}"/>
              </a:ext>
            </a:extLst>
          </p:cNvPr>
          <p:cNvSpPr>
            <a:spLocks noGrp="1"/>
          </p:cNvSpPr>
          <p:nvPr>
            <p:ph sz="quarter" idx="30" hasCustomPrompt="1"/>
          </p:nvPr>
        </p:nvSpPr>
        <p:spPr>
          <a:xfrm>
            <a:off x="6133159" y="1575603"/>
            <a:ext cx="2520000" cy="2983698"/>
          </a:xfrm>
        </p:spPr>
        <p:txBody>
          <a:bodyPr/>
          <a:lstStyle>
            <a:lvl4pPr>
              <a:defRPr/>
            </a:lvl4pPr>
            <a:lvl5pPr>
              <a:defRPr/>
            </a:lvl5pPr>
          </a:lstStyle>
          <a:p>
            <a:pPr lvl="0"/>
            <a:r>
              <a:rPr lang="sv-SE" dirty="0"/>
              <a:t>Tabell/figur/text</a:t>
            </a:r>
          </a:p>
        </p:txBody>
      </p:sp>
      <p:sp>
        <p:nvSpPr>
          <p:cNvPr id="5" name="Sidfot">
            <a:extLst>
              <a:ext uri="{FF2B5EF4-FFF2-40B4-BE49-F238E27FC236}">
                <a16:creationId xmlns:a16="http://schemas.microsoft.com/office/drawing/2014/main" id="{FE11BFE9-4780-4286-A3E9-7ADCEBBE9F0D}"/>
              </a:ext>
            </a:extLst>
          </p:cNvPr>
          <p:cNvSpPr>
            <a:spLocks noGrp="1"/>
          </p:cNvSpPr>
          <p:nvPr>
            <p:ph type="ftr" sz="quarter" idx="23"/>
          </p:nvPr>
        </p:nvSpPr>
        <p:spPr/>
        <p:txBody>
          <a:bodyPr>
            <a:noAutofit/>
          </a:bodyPr>
          <a:lstStyle/>
          <a:p>
            <a:endParaRPr lang="sv-SE" dirty="0"/>
          </a:p>
        </p:txBody>
      </p:sp>
      <p:sp>
        <p:nvSpPr>
          <p:cNvPr id="8" name="Bildnummer">
            <a:extLst>
              <a:ext uri="{FF2B5EF4-FFF2-40B4-BE49-F238E27FC236}">
                <a16:creationId xmlns:a16="http://schemas.microsoft.com/office/drawing/2014/main" id="{CE68E06A-6E96-4E87-BDC0-7456BEDFF49D}"/>
              </a:ext>
            </a:extLst>
          </p:cNvPr>
          <p:cNvSpPr>
            <a:spLocks noGrp="1"/>
          </p:cNvSpPr>
          <p:nvPr>
            <p:ph type="sldNum" sz="quarter" idx="24"/>
          </p:nvPr>
        </p:nvSpPr>
        <p:spPr>
          <a:xfrm>
            <a:off x="7676534" y="4767263"/>
            <a:ext cx="976625" cy="274637"/>
          </a:xfrm>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357429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sida 1 (V)">
    <p:spTree>
      <p:nvGrpSpPr>
        <p:cNvPr id="1" name=""/>
        <p:cNvGrpSpPr/>
        <p:nvPr/>
      </p:nvGrpSpPr>
      <p:grpSpPr>
        <a:xfrm>
          <a:off x="0" y="0"/>
          <a:ext cx="0" cy="0"/>
          <a:chOff x="0" y="0"/>
          <a:chExt cx="0" cy="0"/>
        </a:xfrm>
      </p:grpSpPr>
      <p:sp>
        <p:nvSpPr>
          <p:cNvPr id="8" name="Rubrik">
            <a:extLst>
              <a:ext uri="{FF2B5EF4-FFF2-40B4-BE49-F238E27FC236}">
                <a16:creationId xmlns:a16="http://schemas.microsoft.com/office/drawing/2014/main" id="{27F1C8C8-6CED-4CC7-89EC-E13F41F2B478}"/>
              </a:ext>
            </a:extLst>
          </p:cNvPr>
          <p:cNvSpPr>
            <a:spLocks noGrp="1"/>
          </p:cNvSpPr>
          <p:nvPr>
            <p:ph type="title" hasCustomPrompt="1"/>
          </p:nvPr>
        </p:nvSpPr>
        <p:spPr>
          <a:xfrm>
            <a:off x="43815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2" name="Underrubrik 1">
            <a:extLst>
              <a:ext uri="{FF2B5EF4-FFF2-40B4-BE49-F238E27FC236}">
                <a16:creationId xmlns:a16="http://schemas.microsoft.com/office/drawing/2014/main" id="{415CB54B-4753-25F0-1EAB-838EF2ADF78D}"/>
              </a:ext>
            </a:extLst>
          </p:cNvPr>
          <p:cNvSpPr>
            <a:spLocks noGrp="1"/>
          </p:cNvSpPr>
          <p:nvPr>
            <p:ph type="body" sz="quarter" idx="29" hasCustomPrompt="1"/>
          </p:nvPr>
        </p:nvSpPr>
        <p:spPr>
          <a:xfrm>
            <a:off x="419100" y="673100"/>
            <a:ext cx="6530975" cy="784225"/>
          </a:xfrm>
        </p:spPr>
        <p:txBody>
          <a:bodyPr vert="horz" lIns="91440" tIns="45720" rIns="91440" bIns="45720" rtlCol="0" anchor="t">
            <a:noAutofit/>
          </a:bodyPr>
          <a:lstStyle>
            <a:lvl1pPr>
              <a:defRPr lang="sv-SE" sz="2200" dirty="0" smtClean="0">
                <a:solidFill>
                  <a:schemeClr val="accent1"/>
                </a:solidFill>
                <a:latin typeface="+mj-lt"/>
                <a:ea typeface="+mj-ea"/>
                <a:cs typeface="Roboto Slab Light"/>
              </a:defRPr>
            </a:lvl1pPr>
            <a:lvl2pPr>
              <a:defRPr lang="sv-SE" dirty="0" smtClean="0"/>
            </a:lvl2pPr>
            <a:lvl3pPr>
              <a:defRPr lang="sv-SE" dirty="0" smtClean="0"/>
            </a:lvl3pPr>
            <a:lvl4pPr>
              <a:defRPr lang="sv-SE" dirty="0" smtClean="0"/>
            </a:lvl4pPr>
            <a:lvl5pPr>
              <a:defRPr lang="sv-SE" dirty="0"/>
            </a:lvl5pPr>
          </a:lstStyle>
          <a:p>
            <a:pPr lvl="0"/>
            <a:r>
              <a:rPr lang="sv-SE" dirty="0"/>
              <a:t>Tidningsrubrik</a:t>
            </a:r>
            <a:br>
              <a:rPr lang="sv-SE" dirty="0"/>
            </a:br>
            <a:r>
              <a:rPr lang="sv-SE" dirty="0"/>
              <a:t>2 rader</a:t>
            </a:r>
          </a:p>
        </p:txBody>
      </p:sp>
      <p:sp>
        <p:nvSpPr>
          <p:cNvPr id="7" name="Text 1">
            <a:extLst>
              <a:ext uri="{FF2B5EF4-FFF2-40B4-BE49-F238E27FC236}">
                <a16:creationId xmlns:a16="http://schemas.microsoft.com/office/drawing/2014/main" id="{1E2865D5-2772-4FC6-B85C-C7B64DB2ABCB}"/>
              </a:ext>
            </a:extLst>
          </p:cNvPr>
          <p:cNvSpPr>
            <a:spLocks noGrp="1"/>
          </p:cNvSpPr>
          <p:nvPr>
            <p:ph sz="quarter" idx="19" hasCustomPrompt="1"/>
          </p:nvPr>
        </p:nvSpPr>
        <p:spPr>
          <a:xfrm>
            <a:off x="6102736" y="1923626"/>
            <a:ext cx="2546636" cy="2635674"/>
          </a:xfrm>
        </p:spPr>
        <p:txBody>
          <a:bodyPr/>
          <a:lstStyle>
            <a:lvl1pPr>
              <a:defRPr sz="1050"/>
            </a:lvl1pPr>
          </a:lstStyle>
          <a:p>
            <a:pPr lvl="0"/>
            <a:r>
              <a:rPr lang="sv-SE" dirty="0"/>
              <a:t>Tabell/figur/text</a:t>
            </a:r>
          </a:p>
        </p:txBody>
      </p:sp>
      <p:sp>
        <p:nvSpPr>
          <p:cNvPr id="3" name="Underrubrik 2">
            <a:extLst>
              <a:ext uri="{FF2B5EF4-FFF2-40B4-BE49-F238E27FC236}">
                <a16:creationId xmlns:a16="http://schemas.microsoft.com/office/drawing/2014/main" id="{CBFD6028-583B-9482-8868-3E98F3EF7323}"/>
              </a:ext>
            </a:extLst>
          </p:cNvPr>
          <p:cNvSpPr>
            <a:spLocks noGrp="1"/>
          </p:cNvSpPr>
          <p:nvPr>
            <p:ph type="body" sz="quarter" idx="14" hasCustomPrompt="1"/>
          </p:nvPr>
        </p:nvSpPr>
        <p:spPr>
          <a:xfrm>
            <a:off x="444500" y="1502626"/>
            <a:ext cx="5400676" cy="398798"/>
          </a:xfrm>
        </p:spPr>
        <p:txBody>
          <a:bodyPr vert="horz" lIns="91440" tIns="45720" rIns="91440" bIns="45720" rtlCol="0" anchor="b">
            <a:noAutofit/>
          </a:bodyPr>
          <a:lstStyle>
            <a:lvl1pPr>
              <a:defRPr lang="sv-SE" sz="1050" b="1" dirty="0"/>
            </a:lvl1pPr>
          </a:lstStyle>
          <a:p>
            <a:pPr lvl="0"/>
            <a:r>
              <a:rPr lang="sv-SE" dirty="0"/>
              <a:t>Frågeformulering/Diagramrubrik</a:t>
            </a:r>
          </a:p>
        </p:txBody>
      </p:sp>
      <p:sp>
        <p:nvSpPr>
          <p:cNvPr id="6" name="Figur 1">
            <a:extLst>
              <a:ext uri="{FF2B5EF4-FFF2-40B4-BE49-F238E27FC236}">
                <a16:creationId xmlns:a16="http://schemas.microsoft.com/office/drawing/2014/main" id="{27831AAD-61D7-DE7E-5676-8BA632A2AF38}"/>
              </a:ext>
            </a:extLst>
          </p:cNvPr>
          <p:cNvSpPr>
            <a:spLocks noGrp="1"/>
          </p:cNvSpPr>
          <p:nvPr>
            <p:ph sz="quarter" idx="31" hasCustomPrompt="1"/>
          </p:nvPr>
        </p:nvSpPr>
        <p:spPr>
          <a:xfrm>
            <a:off x="431799" y="1923626"/>
            <a:ext cx="5400675" cy="2635674"/>
          </a:xfrm>
        </p:spPr>
        <p:txBody>
          <a:bodyPr/>
          <a:lstStyle>
            <a:lvl1pPr>
              <a:defRPr sz="1050"/>
            </a:lvl1pPr>
          </a:lstStyle>
          <a:p>
            <a:pPr lvl="0"/>
            <a:r>
              <a:rPr lang="sv-SE" dirty="0"/>
              <a:t>Diagram/figur</a:t>
            </a:r>
          </a:p>
        </p:txBody>
      </p:sp>
      <p:sp>
        <p:nvSpPr>
          <p:cNvPr id="4" name="Sidfot">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lvl1pPr>
              <a:defRPr lang="sv-SE" dirty="0"/>
            </a:lvl1pPr>
          </a:lstStyle>
          <a:p>
            <a:endParaRPr lang="sv-SE" dirty="0"/>
          </a:p>
        </p:txBody>
      </p:sp>
      <p:sp>
        <p:nvSpPr>
          <p:cNvPr id="5" name="Bildnummer">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lvl1pPr>
              <a:defRPr lang="sv-SE" smtClean="0"/>
            </a:lvl1p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88907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sida 1 (H)">
    <p:spTree>
      <p:nvGrpSpPr>
        <p:cNvPr id="1" name=""/>
        <p:cNvGrpSpPr/>
        <p:nvPr/>
      </p:nvGrpSpPr>
      <p:grpSpPr>
        <a:xfrm>
          <a:off x="0" y="0"/>
          <a:ext cx="0" cy="0"/>
          <a:chOff x="0" y="0"/>
          <a:chExt cx="0" cy="0"/>
        </a:xfrm>
      </p:grpSpPr>
      <p:sp>
        <p:nvSpPr>
          <p:cNvPr id="8" name="Rubrik">
            <a:extLst>
              <a:ext uri="{FF2B5EF4-FFF2-40B4-BE49-F238E27FC236}">
                <a16:creationId xmlns:a16="http://schemas.microsoft.com/office/drawing/2014/main" id="{27F1C8C8-6CED-4CC7-89EC-E13F41F2B478}"/>
              </a:ext>
            </a:extLst>
          </p:cNvPr>
          <p:cNvSpPr>
            <a:spLocks noGrp="1"/>
          </p:cNvSpPr>
          <p:nvPr>
            <p:ph type="title" hasCustomPrompt="1"/>
          </p:nvPr>
        </p:nvSpPr>
        <p:spPr>
          <a:xfrm>
            <a:off x="43815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2" name="Underrubrik 1">
            <a:extLst>
              <a:ext uri="{FF2B5EF4-FFF2-40B4-BE49-F238E27FC236}">
                <a16:creationId xmlns:a16="http://schemas.microsoft.com/office/drawing/2014/main" id="{415CB54B-4753-25F0-1EAB-838EF2ADF78D}"/>
              </a:ext>
            </a:extLst>
          </p:cNvPr>
          <p:cNvSpPr>
            <a:spLocks noGrp="1"/>
          </p:cNvSpPr>
          <p:nvPr>
            <p:ph type="body" sz="quarter" idx="29" hasCustomPrompt="1"/>
          </p:nvPr>
        </p:nvSpPr>
        <p:spPr>
          <a:xfrm>
            <a:off x="419100" y="673100"/>
            <a:ext cx="6530975" cy="784225"/>
          </a:xfrm>
        </p:spPr>
        <p:txBody>
          <a:bodyPr vert="horz" lIns="91440" tIns="45720" rIns="91440" bIns="45720" rtlCol="0" anchor="t">
            <a:noAutofit/>
          </a:bodyPr>
          <a:lstStyle>
            <a:lvl1pPr>
              <a:defRPr lang="sv-SE" sz="2200" dirty="0" smtClean="0">
                <a:solidFill>
                  <a:schemeClr val="accent1"/>
                </a:solidFill>
                <a:latin typeface="+mj-lt"/>
                <a:ea typeface="+mj-ea"/>
                <a:cs typeface="Roboto Slab Light"/>
              </a:defRPr>
            </a:lvl1pPr>
            <a:lvl2pPr>
              <a:defRPr lang="sv-SE" dirty="0" smtClean="0"/>
            </a:lvl2pPr>
            <a:lvl3pPr>
              <a:defRPr lang="sv-SE" dirty="0" smtClean="0"/>
            </a:lvl3pPr>
            <a:lvl4pPr>
              <a:defRPr lang="sv-SE" dirty="0" smtClean="0"/>
            </a:lvl4pPr>
            <a:lvl5pPr>
              <a:defRPr lang="sv-SE" dirty="0"/>
            </a:lvl5pPr>
          </a:lstStyle>
          <a:p>
            <a:pPr lvl="0"/>
            <a:r>
              <a:rPr lang="sv-SE" dirty="0"/>
              <a:t>Tidningsrubrik</a:t>
            </a:r>
            <a:br>
              <a:rPr lang="sv-SE" dirty="0"/>
            </a:br>
            <a:r>
              <a:rPr lang="sv-SE" dirty="0"/>
              <a:t>2 rader</a:t>
            </a:r>
          </a:p>
        </p:txBody>
      </p:sp>
      <p:sp>
        <p:nvSpPr>
          <p:cNvPr id="7" name="Text 1">
            <a:extLst>
              <a:ext uri="{FF2B5EF4-FFF2-40B4-BE49-F238E27FC236}">
                <a16:creationId xmlns:a16="http://schemas.microsoft.com/office/drawing/2014/main" id="{1E2865D5-2772-4FC6-B85C-C7B64DB2ABCB}"/>
              </a:ext>
            </a:extLst>
          </p:cNvPr>
          <p:cNvSpPr>
            <a:spLocks noGrp="1"/>
          </p:cNvSpPr>
          <p:nvPr>
            <p:ph sz="quarter" idx="19" hasCustomPrompt="1"/>
          </p:nvPr>
        </p:nvSpPr>
        <p:spPr>
          <a:xfrm>
            <a:off x="438150" y="1923626"/>
            <a:ext cx="2546636" cy="2635674"/>
          </a:xfrm>
        </p:spPr>
        <p:txBody>
          <a:bodyPr/>
          <a:lstStyle>
            <a:lvl1pPr>
              <a:defRPr sz="1050"/>
            </a:lvl1pPr>
          </a:lstStyle>
          <a:p>
            <a:pPr lvl="0"/>
            <a:r>
              <a:rPr lang="sv-SE" dirty="0"/>
              <a:t>Tabell/figur/text</a:t>
            </a:r>
          </a:p>
        </p:txBody>
      </p:sp>
      <p:sp>
        <p:nvSpPr>
          <p:cNvPr id="3" name="Underrubrik 2">
            <a:extLst>
              <a:ext uri="{FF2B5EF4-FFF2-40B4-BE49-F238E27FC236}">
                <a16:creationId xmlns:a16="http://schemas.microsoft.com/office/drawing/2014/main" id="{CBFD6028-583B-9482-8868-3E98F3EF7323}"/>
              </a:ext>
            </a:extLst>
          </p:cNvPr>
          <p:cNvSpPr>
            <a:spLocks noGrp="1"/>
          </p:cNvSpPr>
          <p:nvPr>
            <p:ph type="body" sz="quarter" idx="14" hasCustomPrompt="1"/>
          </p:nvPr>
        </p:nvSpPr>
        <p:spPr>
          <a:xfrm>
            <a:off x="3248696" y="1502626"/>
            <a:ext cx="5400676" cy="398798"/>
          </a:xfrm>
        </p:spPr>
        <p:txBody>
          <a:bodyPr vert="horz" lIns="91440" tIns="45720" rIns="91440" bIns="45720" rtlCol="0" anchor="b">
            <a:noAutofit/>
          </a:bodyPr>
          <a:lstStyle>
            <a:lvl1pPr>
              <a:defRPr lang="sv-SE" sz="1050" b="1" dirty="0"/>
            </a:lvl1pPr>
          </a:lstStyle>
          <a:p>
            <a:pPr lvl="0"/>
            <a:r>
              <a:rPr lang="sv-SE" dirty="0"/>
              <a:t>Frågeformulering/Diagramrubrik</a:t>
            </a:r>
          </a:p>
        </p:txBody>
      </p:sp>
      <p:sp>
        <p:nvSpPr>
          <p:cNvPr id="6" name="Figur 1">
            <a:extLst>
              <a:ext uri="{FF2B5EF4-FFF2-40B4-BE49-F238E27FC236}">
                <a16:creationId xmlns:a16="http://schemas.microsoft.com/office/drawing/2014/main" id="{B2EC1310-2651-FD52-7FA3-4D27881DA631}"/>
              </a:ext>
            </a:extLst>
          </p:cNvPr>
          <p:cNvSpPr>
            <a:spLocks noGrp="1"/>
          </p:cNvSpPr>
          <p:nvPr>
            <p:ph sz="quarter" idx="31" hasCustomPrompt="1"/>
          </p:nvPr>
        </p:nvSpPr>
        <p:spPr>
          <a:xfrm>
            <a:off x="3248697" y="1923626"/>
            <a:ext cx="5400675" cy="2635674"/>
          </a:xfrm>
        </p:spPr>
        <p:txBody>
          <a:bodyPr/>
          <a:lstStyle>
            <a:lvl1pPr>
              <a:defRPr sz="1050"/>
            </a:lvl1pPr>
          </a:lstStyle>
          <a:p>
            <a:pPr lvl="0"/>
            <a:r>
              <a:rPr lang="sv-SE" dirty="0"/>
              <a:t>Diagram/figur</a:t>
            </a:r>
          </a:p>
        </p:txBody>
      </p:sp>
      <p:sp>
        <p:nvSpPr>
          <p:cNvPr id="4" name="Sidfot">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dirty="0"/>
          </a:p>
        </p:txBody>
      </p:sp>
      <p:sp>
        <p:nvSpPr>
          <p:cNvPr id="5" name="Bildnummer">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2392994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gramsida 2 (V)">
    <p:spTree>
      <p:nvGrpSpPr>
        <p:cNvPr id="1" name=""/>
        <p:cNvGrpSpPr/>
        <p:nvPr/>
      </p:nvGrpSpPr>
      <p:grpSpPr>
        <a:xfrm>
          <a:off x="0" y="0"/>
          <a:ext cx="0" cy="0"/>
          <a:chOff x="0" y="0"/>
          <a:chExt cx="0" cy="0"/>
        </a:xfrm>
      </p:grpSpPr>
      <p:sp>
        <p:nvSpPr>
          <p:cNvPr id="8" name="Rubrik">
            <a:extLst>
              <a:ext uri="{FF2B5EF4-FFF2-40B4-BE49-F238E27FC236}">
                <a16:creationId xmlns:a16="http://schemas.microsoft.com/office/drawing/2014/main" id="{27F1C8C8-6CED-4CC7-89EC-E13F41F2B478}"/>
              </a:ext>
            </a:extLst>
          </p:cNvPr>
          <p:cNvSpPr>
            <a:spLocks noGrp="1"/>
          </p:cNvSpPr>
          <p:nvPr>
            <p:ph type="title" hasCustomPrompt="1"/>
          </p:nvPr>
        </p:nvSpPr>
        <p:spPr>
          <a:xfrm>
            <a:off x="43815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3" name="Underrubrik 1">
            <a:extLst>
              <a:ext uri="{FF2B5EF4-FFF2-40B4-BE49-F238E27FC236}">
                <a16:creationId xmlns:a16="http://schemas.microsoft.com/office/drawing/2014/main" id="{6D7D0319-8EC4-9C84-93CA-0ECD74DB1101}"/>
              </a:ext>
            </a:extLst>
          </p:cNvPr>
          <p:cNvSpPr>
            <a:spLocks noGrp="1"/>
          </p:cNvSpPr>
          <p:nvPr>
            <p:ph type="body" sz="quarter" idx="29" hasCustomPrompt="1"/>
          </p:nvPr>
        </p:nvSpPr>
        <p:spPr>
          <a:xfrm>
            <a:off x="6102736" y="673100"/>
            <a:ext cx="2550423" cy="1155700"/>
          </a:xfrm>
        </p:spPr>
        <p:txBody>
          <a:bodyPr vert="horz" lIns="91440" tIns="45720" rIns="91440" bIns="45720" rtlCol="0" anchor="t">
            <a:noAutofit/>
          </a:bodyPr>
          <a:lstStyle>
            <a:lvl1pPr>
              <a:defRPr lang="sv-SE" sz="1600" kern="1200" baseline="0" dirty="0" smtClean="0">
                <a:solidFill>
                  <a:schemeClr val="accent1"/>
                </a:solidFill>
                <a:latin typeface="+mn-lt"/>
                <a:ea typeface="Roboto Bold" panose="02000000000000000000" pitchFamily="2" charset="0"/>
                <a:cs typeface="Roboto Bold" panose="02000000000000000000" pitchFamily="2" charset="0"/>
              </a:defRPr>
            </a:lvl1pPr>
            <a:lvl2pPr>
              <a:defRPr lang="sv-SE" dirty="0" smtClean="0"/>
            </a:lvl2pPr>
            <a:lvl3pPr>
              <a:defRPr lang="sv-SE" dirty="0" smtClean="0"/>
            </a:lvl3pPr>
            <a:lvl4pPr>
              <a:defRPr lang="sv-SE" dirty="0" smtClean="0"/>
            </a:lvl4pPr>
            <a:lvl5pPr>
              <a:defRPr lang="sv-SE" dirty="0"/>
            </a:lvl5pPr>
          </a:lstStyle>
          <a:p>
            <a:pPr lvl="0"/>
            <a:r>
              <a:rPr lang="sv-SE" dirty="0"/>
              <a:t>Kommentarsrubrik</a:t>
            </a:r>
          </a:p>
        </p:txBody>
      </p:sp>
      <p:sp>
        <p:nvSpPr>
          <p:cNvPr id="7" name="Text 1">
            <a:extLst>
              <a:ext uri="{FF2B5EF4-FFF2-40B4-BE49-F238E27FC236}">
                <a16:creationId xmlns:a16="http://schemas.microsoft.com/office/drawing/2014/main" id="{1E2865D5-2772-4FC6-B85C-C7B64DB2ABCB}"/>
              </a:ext>
            </a:extLst>
          </p:cNvPr>
          <p:cNvSpPr>
            <a:spLocks noGrp="1"/>
          </p:cNvSpPr>
          <p:nvPr>
            <p:ph sz="quarter" idx="19" hasCustomPrompt="1"/>
          </p:nvPr>
        </p:nvSpPr>
        <p:spPr>
          <a:xfrm>
            <a:off x="6102736" y="1923940"/>
            <a:ext cx="2546636" cy="2635360"/>
          </a:xfrm>
        </p:spPr>
        <p:txBody>
          <a:bodyPr/>
          <a:lstStyle>
            <a:lvl1pPr>
              <a:defRPr sz="1050"/>
            </a:lvl1pPr>
          </a:lstStyle>
          <a:p>
            <a:pPr lvl="0"/>
            <a:r>
              <a:rPr lang="sv-SE" dirty="0"/>
              <a:t>Tabell/figur/text</a:t>
            </a:r>
          </a:p>
        </p:txBody>
      </p:sp>
      <p:sp>
        <p:nvSpPr>
          <p:cNvPr id="2" name="Figur 1">
            <a:extLst>
              <a:ext uri="{FF2B5EF4-FFF2-40B4-BE49-F238E27FC236}">
                <a16:creationId xmlns:a16="http://schemas.microsoft.com/office/drawing/2014/main" id="{AC06F75F-7600-543B-42C0-3E3088A16F34}"/>
              </a:ext>
            </a:extLst>
          </p:cNvPr>
          <p:cNvSpPr>
            <a:spLocks noGrp="1"/>
          </p:cNvSpPr>
          <p:nvPr>
            <p:ph sz="quarter" idx="31" hasCustomPrompt="1"/>
          </p:nvPr>
        </p:nvSpPr>
        <p:spPr>
          <a:xfrm>
            <a:off x="431800" y="673100"/>
            <a:ext cx="5400675" cy="3886200"/>
          </a:xfrm>
        </p:spPr>
        <p:txBody>
          <a:bodyPr/>
          <a:lstStyle>
            <a:lvl1pPr>
              <a:defRPr sz="1050"/>
            </a:lvl1pPr>
          </a:lstStyle>
          <a:p>
            <a:pPr lvl="0"/>
            <a:r>
              <a:rPr lang="sv-SE" dirty="0"/>
              <a:t>Diagram/figur</a:t>
            </a:r>
          </a:p>
        </p:txBody>
      </p:sp>
      <p:sp>
        <p:nvSpPr>
          <p:cNvPr id="4" name="Sidfot">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dirty="0"/>
          </a:p>
        </p:txBody>
      </p:sp>
      <p:sp>
        <p:nvSpPr>
          <p:cNvPr id="5" name="Bildnummer">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155531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sida 2 (H)">
    <p:spTree>
      <p:nvGrpSpPr>
        <p:cNvPr id="1" name=""/>
        <p:cNvGrpSpPr/>
        <p:nvPr/>
      </p:nvGrpSpPr>
      <p:grpSpPr>
        <a:xfrm>
          <a:off x="0" y="0"/>
          <a:ext cx="0" cy="0"/>
          <a:chOff x="0" y="0"/>
          <a:chExt cx="0" cy="0"/>
        </a:xfrm>
      </p:grpSpPr>
      <p:sp>
        <p:nvSpPr>
          <p:cNvPr id="8" name="Rubrik">
            <a:extLst>
              <a:ext uri="{FF2B5EF4-FFF2-40B4-BE49-F238E27FC236}">
                <a16:creationId xmlns:a16="http://schemas.microsoft.com/office/drawing/2014/main" id="{27F1C8C8-6CED-4CC7-89EC-E13F41F2B478}"/>
              </a:ext>
            </a:extLst>
          </p:cNvPr>
          <p:cNvSpPr>
            <a:spLocks noGrp="1"/>
          </p:cNvSpPr>
          <p:nvPr>
            <p:ph type="title" hasCustomPrompt="1"/>
          </p:nvPr>
        </p:nvSpPr>
        <p:spPr>
          <a:xfrm>
            <a:off x="438150" y="177800"/>
            <a:ext cx="65304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3" name="Underrubrik 1">
            <a:extLst>
              <a:ext uri="{FF2B5EF4-FFF2-40B4-BE49-F238E27FC236}">
                <a16:creationId xmlns:a16="http://schemas.microsoft.com/office/drawing/2014/main" id="{6D7D0319-8EC4-9C84-93CA-0ECD74DB1101}"/>
              </a:ext>
            </a:extLst>
          </p:cNvPr>
          <p:cNvSpPr>
            <a:spLocks noGrp="1"/>
          </p:cNvSpPr>
          <p:nvPr>
            <p:ph type="body" sz="quarter" idx="29" hasCustomPrompt="1"/>
          </p:nvPr>
        </p:nvSpPr>
        <p:spPr>
          <a:xfrm>
            <a:off x="438150" y="673100"/>
            <a:ext cx="2550423" cy="1155700"/>
          </a:xfrm>
        </p:spPr>
        <p:txBody>
          <a:bodyPr vert="horz" lIns="91440" tIns="45720" rIns="91440" bIns="45720" rtlCol="0" anchor="t">
            <a:noAutofit/>
          </a:bodyPr>
          <a:lstStyle>
            <a:lvl1pPr>
              <a:defRPr lang="sv-SE" sz="1600" kern="1200" baseline="0" dirty="0" smtClean="0">
                <a:solidFill>
                  <a:schemeClr val="accent1"/>
                </a:solidFill>
                <a:latin typeface="+mn-lt"/>
                <a:ea typeface="Roboto Bold" panose="02000000000000000000" pitchFamily="2" charset="0"/>
                <a:cs typeface="Roboto Bold" panose="02000000000000000000" pitchFamily="2" charset="0"/>
              </a:defRPr>
            </a:lvl1pPr>
            <a:lvl2pPr>
              <a:defRPr lang="sv-SE" dirty="0" smtClean="0"/>
            </a:lvl2pPr>
            <a:lvl3pPr>
              <a:defRPr lang="sv-SE" dirty="0" smtClean="0"/>
            </a:lvl3pPr>
            <a:lvl4pPr>
              <a:defRPr lang="sv-SE" dirty="0" smtClean="0"/>
            </a:lvl4pPr>
            <a:lvl5pPr>
              <a:defRPr lang="sv-SE" dirty="0"/>
            </a:lvl5pPr>
          </a:lstStyle>
          <a:p>
            <a:pPr lvl="0"/>
            <a:r>
              <a:rPr lang="sv-SE" dirty="0"/>
              <a:t>Kommentarsrubrik</a:t>
            </a:r>
          </a:p>
        </p:txBody>
      </p:sp>
      <p:sp>
        <p:nvSpPr>
          <p:cNvPr id="7" name="Text 1">
            <a:extLst>
              <a:ext uri="{FF2B5EF4-FFF2-40B4-BE49-F238E27FC236}">
                <a16:creationId xmlns:a16="http://schemas.microsoft.com/office/drawing/2014/main" id="{1E2865D5-2772-4FC6-B85C-C7B64DB2ABCB}"/>
              </a:ext>
            </a:extLst>
          </p:cNvPr>
          <p:cNvSpPr>
            <a:spLocks noGrp="1"/>
          </p:cNvSpPr>
          <p:nvPr>
            <p:ph sz="quarter" idx="19" hasCustomPrompt="1"/>
          </p:nvPr>
        </p:nvSpPr>
        <p:spPr>
          <a:xfrm>
            <a:off x="438150" y="1923940"/>
            <a:ext cx="2546636" cy="2635360"/>
          </a:xfrm>
        </p:spPr>
        <p:txBody>
          <a:bodyPr/>
          <a:lstStyle>
            <a:lvl1pPr>
              <a:defRPr sz="1050"/>
            </a:lvl1pPr>
          </a:lstStyle>
          <a:p>
            <a:pPr lvl="0"/>
            <a:r>
              <a:rPr lang="sv-SE" dirty="0"/>
              <a:t>Tabell/figur/text</a:t>
            </a:r>
          </a:p>
        </p:txBody>
      </p:sp>
      <p:sp>
        <p:nvSpPr>
          <p:cNvPr id="2" name="Figur 1">
            <a:extLst>
              <a:ext uri="{FF2B5EF4-FFF2-40B4-BE49-F238E27FC236}">
                <a16:creationId xmlns:a16="http://schemas.microsoft.com/office/drawing/2014/main" id="{B7A64248-D9D2-151C-8D1D-63015457F4CB}"/>
              </a:ext>
            </a:extLst>
          </p:cNvPr>
          <p:cNvSpPr>
            <a:spLocks noGrp="1"/>
          </p:cNvSpPr>
          <p:nvPr>
            <p:ph sz="quarter" idx="31" hasCustomPrompt="1"/>
          </p:nvPr>
        </p:nvSpPr>
        <p:spPr>
          <a:xfrm>
            <a:off x="3252484" y="673100"/>
            <a:ext cx="5400675" cy="3886200"/>
          </a:xfrm>
        </p:spPr>
        <p:txBody>
          <a:bodyPr/>
          <a:lstStyle>
            <a:lvl1pPr>
              <a:defRPr sz="1050"/>
            </a:lvl1pPr>
          </a:lstStyle>
          <a:p>
            <a:pPr lvl="0"/>
            <a:r>
              <a:rPr lang="sv-SE" dirty="0"/>
              <a:t>Diagram/figur</a:t>
            </a:r>
          </a:p>
        </p:txBody>
      </p:sp>
      <p:sp>
        <p:nvSpPr>
          <p:cNvPr id="4" name="Sidfot">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dirty="0"/>
          </a:p>
        </p:txBody>
      </p:sp>
      <p:sp>
        <p:nvSpPr>
          <p:cNvPr id="5" name="Bildnummer">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346074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Bildnummer">
            <a:extLst>
              <a:ext uri="{FF2B5EF4-FFF2-40B4-BE49-F238E27FC236}">
                <a16:creationId xmlns:a16="http://schemas.microsoft.com/office/drawing/2014/main" id="{66463AD4-86EC-4253-9081-8BD573C8FE24}"/>
              </a:ext>
            </a:extLst>
          </p:cNvPr>
          <p:cNvSpPr>
            <a:spLocks noGrp="1"/>
          </p:cNvSpPr>
          <p:nvPr>
            <p:ph type="sldNum" sz="quarter" idx="11"/>
          </p:nvPr>
        </p:nvSpPr>
        <p:spPr/>
        <p:txBody>
          <a:bodyPr/>
          <a:lstStyle/>
          <a:p>
            <a:fld id="{0BCBA026-1F68-453E-9036-CC352B75EE63}" type="slidenum">
              <a:rPr lang="sv-SE" smtClean="0"/>
              <a:pPr/>
              <a:t>‹#›</a:t>
            </a:fld>
            <a:endParaRPr lang="sv-SE" dirty="0"/>
          </a:p>
        </p:txBody>
      </p:sp>
      <p:sp>
        <p:nvSpPr>
          <p:cNvPr id="3" name="Sidfot">
            <a:extLst>
              <a:ext uri="{FF2B5EF4-FFF2-40B4-BE49-F238E27FC236}">
                <a16:creationId xmlns:a16="http://schemas.microsoft.com/office/drawing/2014/main" id="{D0B1DF18-5F15-4B51-A4BA-5235D303E5CC}"/>
              </a:ext>
            </a:extLst>
          </p:cNvPr>
          <p:cNvSpPr>
            <a:spLocks noGrp="1"/>
          </p:cNvSpPr>
          <p:nvPr>
            <p:ph type="ftr" sz="quarter" idx="10"/>
          </p:nvPr>
        </p:nvSpPr>
        <p:spPr/>
        <p:txBody>
          <a:bodyPr/>
          <a:lstStyle/>
          <a:p>
            <a:endParaRPr lang="sv-SE" dirty="0"/>
          </a:p>
        </p:txBody>
      </p:sp>
    </p:spTree>
    <p:extLst>
      <p:ext uri="{BB962C8B-B14F-4D97-AF65-F5344CB8AC3E}">
        <p14:creationId xmlns:p14="http://schemas.microsoft.com/office/powerpoint/2010/main" val="195521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7" name="Platshållare för text 2"/>
          <p:cNvSpPr>
            <a:spLocks noGrp="1"/>
          </p:cNvSpPr>
          <p:nvPr>
            <p:ph type="body" idx="1" hasCustomPrompt="1"/>
          </p:nvPr>
        </p:nvSpPr>
        <p:spPr>
          <a:xfrm>
            <a:off x="0" y="2989530"/>
            <a:ext cx="9143999" cy="375285"/>
          </a:xfrm>
          <a:prstGeom prst="rect">
            <a:avLst/>
          </a:prstGeom>
        </p:spPr>
        <p:txBody>
          <a:bodyPr anchor="t">
            <a:noAutofit/>
          </a:bodyPr>
          <a:lstStyle>
            <a:lvl1pPr marL="0" indent="0" algn="ctr">
              <a:spcBef>
                <a:spcPts val="200"/>
              </a:spcBef>
              <a:spcAft>
                <a:spcPts val="0"/>
              </a:spcAft>
              <a:buNone/>
              <a:defRPr lang="sv-SE" sz="800" b="1" kern="0" cap="all" spc="200" baseline="0" smtClean="0">
                <a:solidFill>
                  <a:schemeClr val="tx1"/>
                </a:solidFill>
                <a:latin typeface="+mj-lt"/>
                <a:ea typeface="Roboto Slab Bold"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
        <p:nvSpPr>
          <p:cNvPr id="2" name="Logo">
            <a:extLst>
              <a:ext uri="{FF2B5EF4-FFF2-40B4-BE49-F238E27FC236}">
                <a16:creationId xmlns:a16="http://schemas.microsoft.com/office/drawing/2014/main" id="{32BAAEF9-2902-3E6B-C13A-DFFF544E2751}"/>
              </a:ext>
            </a:extLst>
          </p:cNvPr>
          <p:cNvSpPr>
            <a:spLocks noGrp="1"/>
          </p:cNvSpPr>
          <p:nvPr>
            <p:ph type="pic" sz="quarter" idx="24" hasCustomPrompt="1"/>
          </p:nvPr>
        </p:nvSpPr>
        <p:spPr>
          <a:xfrm>
            <a:off x="2673207" y="1775039"/>
            <a:ext cx="3798000" cy="1267200"/>
          </a:xfrm>
          <a:prstGeom prst="rect">
            <a:avLst/>
          </a:prstGeom>
        </p:spPr>
        <p:txBody>
          <a:bodyPr anchor="t"/>
          <a:lstStyle>
            <a:lvl1pPr algn="l">
              <a:defRPr/>
            </a:lvl1pPr>
          </a:lstStyle>
          <a:p>
            <a:r>
              <a:rPr lang="sv-SE" dirty="0"/>
              <a:t>Plats för logotyp</a:t>
            </a:r>
          </a:p>
        </p:txBody>
      </p:sp>
    </p:spTree>
    <p:extLst>
      <p:ext uri="{BB962C8B-B14F-4D97-AF65-F5344CB8AC3E}">
        <p14:creationId xmlns:p14="http://schemas.microsoft.com/office/powerpoint/2010/main" val="108752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sida">
    <p:spTree>
      <p:nvGrpSpPr>
        <p:cNvPr id="1" name=""/>
        <p:cNvGrpSpPr/>
        <p:nvPr/>
      </p:nvGrpSpPr>
      <p:grpSpPr>
        <a:xfrm>
          <a:off x="0" y="0"/>
          <a:ext cx="0" cy="0"/>
          <a:chOff x="0" y="0"/>
          <a:chExt cx="0" cy="0"/>
        </a:xfrm>
      </p:grpSpPr>
      <p:sp>
        <p:nvSpPr>
          <p:cNvPr id="14" name="Bild 1">
            <a:extLst>
              <a:ext uri="{FF2B5EF4-FFF2-40B4-BE49-F238E27FC236}">
                <a16:creationId xmlns:a16="http://schemas.microsoft.com/office/drawing/2014/main" id="{E0245FF9-7A8F-4C21-93FA-0F816717A389}"/>
              </a:ext>
            </a:extLst>
          </p:cNvPr>
          <p:cNvSpPr>
            <a:spLocks noGrp="1"/>
          </p:cNvSpPr>
          <p:nvPr>
            <p:ph type="pic" sz="quarter" idx="10" hasCustomPrompt="1"/>
          </p:nvPr>
        </p:nvSpPr>
        <p:spPr>
          <a:xfrm>
            <a:off x="0" y="0"/>
            <a:ext cx="9144000" cy="5143500"/>
          </a:xfrm>
        </p:spPr>
        <p:txBody>
          <a:bodyPr/>
          <a:lstStyle>
            <a:lvl1pPr>
              <a:defRPr/>
            </a:lvl1pPr>
          </a:lstStyle>
          <a:p>
            <a:r>
              <a:rPr lang="sv-SE" dirty="0"/>
              <a:t>Klicka på ikonen för att lägga till en bild i Fotografisk stil 2 (inverterat O – höger/vänster)</a:t>
            </a:r>
          </a:p>
        </p:txBody>
      </p:sp>
      <p:sp>
        <p:nvSpPr>
          <p:cNvPr id="13" name="Text 1">
            <a:extLst>
              <a:ext uri="{FF2B5EF4-FFF2-40B4-BE49-F238E27FC236}">
                <a16:creationId xmlns:a16="http://schemas.microsoft.com/office/drawing/2014/main" id="{604188A8-4C49-42D1-990A-5171E36A9B81}"/>
              </a:ext>
            </a:extLst>
          </p:cNvPr>
          <p:cNvSpPr>
            <a:spLocks noGrp="1"/>
          </p:cNvSpPr>
          <p:nvPr>
            <p:ph type="body" sz="quarter" idx="13" hasCustomPrompt="1"/>
          </p:nvPr>
        </p:nvSpPr>
        <p:spPr>
          <a:xfrm>
            <a:off x="5651500" y="1625600"/>
            <a:ext cx="2538000" cy="2782800"/>
          </a:xfrm>
        </p:spPr>
        <p:txBody>
          <a:bodyPr/>
          <a:lstStyle>
            <a:lvl1pPr>
              <a:lnSpc>
                <a:spcPct val="100000"/>
              </a:lnSpc>
              <a:spcBef>
                <a:spcPts val="500"/>
              </a:spcBef>
              <a:spcAft>
                <a:spcPts val="0"/>
              </a:spcAft>
              <a:buFontTx/>
              <a:buNone/>
              <a:tabLst>
                <a:tab pos="2332038" algn="r"/>
              </a:tabLst>
              <a:defRPr lang="sv-SE" dirty="0"/>
            </a:lvl1pPr>
            <a:lvl2pPr marL="0" indent="0">
              <a:lnSpc>
                <a:spcPct val="100000"/>
              </a:lnSpc>
              <a:spcBef>
                <a:spcPts val="0"/>
              </a:spcBef>
              <a:spcAft>
                <a:spcPts val="0"/>
              </a:spcAft>
              <a:buFontTx/>
              <a:buNone/>
              <a:tabLst>
                <a:tab pos="2332038" algn="r"/>
              </a:tabLst>
              <a:defRPr lang="sv-SE" sz="1050" dirty="0">
                <a:solidFill>
                  <a:schemeClr val="tx2">
                    <a:lumMod val="75000"/>
                  </a:schemeClr>
                </a:solidFill>
              </a:defRPr>
            </a:lvl2pPr>
          </a:lstStyle>
          <a:p>
            <a:pPr lvl="0"/>
            <a:r>
              <a:rPr lang="sv-SE" dirty="0"/>
              <a:t>Nivå ett</a:t>
            </a:r>
          </a:p>
          <a:p>
            <a:pPr lvl="1"/>
            <a:r>
              <a:rPr lang="sv-SE" dirty="0"/>
              <a:t>Nivå två</a:t>
            </a:r>
          </a:p>
        </p:txBody>
      </p:sp>
      <p:sp>
        <p:nvSpPr>
          <p:cNvPr id="9" name="Rubrik">
            <a:extLst>
              <a:ext uri="{FF2B5EF4-FFF2-40B4-BE49-F238E27FC236}">
                <a16:creationId xmlns:a16="http://schemas.microsoft.com/office/drawing/2014/main" id="{E164D1DF-9B22-49A3-94B8-C05DB2400650}"/>
              </a:ext>
            </a:extLst>
          </p:cNvPr>
          <p:cNvSpPr>
            <a:spLocks noGrp="1"/>
          </p:cNvSpPr>
          <p:nvPr>
            <p:ph type="title" hasCustomPrompt="1"/>
          </p:nvPr>
        </p:nvSpPr>
        <p:spPr>
          <a:xfrm>
            <a:off x="419100" y="2024062"/>
            <a:ext cx="3981600" cy="2646137"/>
          </a:xfrm>
        </p:spPr>
        <p:txBody>
          <a:bodyPr/>
          <a:lstStyle>
            <a:lvl1pPr>
              <a:defRPr lang="sv-SE" dirty="0"/>
            </a:lvl1pPr>
          </a:lstStyle>
          <a:p>
            <a:r>
              <a:rPr lang="sv-SE" dirty="0"/>
              <a:t>Rubrik</a:t>
            </a:r>
          </a:p>
        </p:txBody>
      </p:sp>
    </p:spTree>
    <p:extLst>
      <p:ext uri="{BB962C8B-B14F-4D97-AF65-F5344CB8AC3E}">
        <p14:creationId xmlns:p14="http://schemas.microsoft.com/office/powerpoint/2010/main" val="342235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sida">
    <p:spTree>
      <p:nvGrpSpPr>
        <p:cNvPr id="1" name=""/>
        <p:cNvGrpSpPr/>
        <p:nvPr/>
      </p:nvGrpSpPr>
      <p:grpSpPr>
        <a:xfrm>
          <a:off x="0" y="0"/>
          <a:ext cx="0" cy="0"/>
          <a:chOff x="0" y="0"/>
          <a:chExt cx="0" cy="0"/>
        </a:xfrm>
      </p:grpSpPr>
      <p:sp>
        <p:nvSpPr>
          <p:cNvPr id="9" name="Bild 1">
            <a:extLst>
              <a:ext uri="{FF2B5EF4-FFF2-40B4-BE49-F238E27FC236}">
                <a16:creationId xmlns:a16="http://schemas.microsoft.com/office/drawing/2014/main" id="{287B15F8-E055-4194-8C6F-1F745519D204}"/>
              </a:ext>
            </a:extLst>
          </p:cNvPr>
          <p:cNvSpPr>
            <a:spLocks noGrp="1"/>
          </p:cNvSpPr>
          <p:nvPr>
            <p:ph type="pic" sz="quarter" idx="10"/>
          </p:nvPr>
        </p:nvSpPr>
        <p:spPr>
          <a:xfrm>
            <a:off x="0" y="0"/>
            <a:ext cx="9144000" cy="5143500"/>
          </a:xfrm>
        </p:spPr>
        <p:txBody>
          <a:bodyPr/>
          <a:lstStyle>
            <a:lvl1pPr>
              <a:defRPr/>
            </a:lvl1pPr>
          </a:lstStyle>
          <a:p>
            <a:r>
              <a:rPr lang="sv-SE" dirty="0"/>
              <a:t>Klicka på ikonen för att lägga till en bild</a:t>
            </a:r>
          </a:p>
        </p:txBody>
      </p:sp>
      <p:sp>
        <p:nvSpPr>
          <p:cNvPr id="8" name="Rubrik">
            <a:extLst>
              <a:ext uri="{FF2B5EF4-FFF2-40B4-BE49-F238E27FC236}">
                <a16:creationId xmlns:a16="http://schemas.microsoft.com/office/drawing/2014/main" id="{22E61C18-8F68-4FC2-BA0C-9DFD473F631F}"/>
              </a:ext>
            </a:extLst>
          </p:cNvPr>
          <p:cNvSpPr>
            <a:spLocks noGrp="1"/>
          </p:cNvSpPr>
          <p:nvPr>
            <p:ph type="title" hasCustomPrompt="1"/>
          </p:nvPr>
        </p:nvSpPr>
        <p:spPr>
          <a:xfrm>
            <a:off x="425600" y="581894"/>
            <a:ext cx="6423067" cy="1147758"/>
          </a:xfrm>
        </p:spPr>
        <p:txBody>
          <a:bodyPr/>
          <a:lstStyle>
            <a:lvl1pPr>
              <a:defRPr lang="sv-SE" dirty="0"/>
            </a:lvl1pPr>
          </a:lstStyle>
          <a:p>
            <a:r>
              <a:rPr lang="sv-SE" dirty="0"/>
              <a:t>Rubrik/Avsnitt</a:t>
            </a:r>
          </a:p>
        </p:txBody>
      </p:sp>
    </p:spTree>
    <p:extLst>
      <p:ext uri="{BB962C8B-B14F-4D97-AF65-F5344CB8AC3E}">
        <p14:creationId xmlns:p14="http://schemas.microsoft.com/office/powerpoint/2010/main" val="224475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sida 2">
    <p:spTree>
      <p:nvGrpSpPr>
        <p:cNvPr id="1" name=""/>
        <p:cNvGrpSpPr/>
        <p:nvPr/>
      </p:nvGrpSpPr>
      <p:grpSpPr>
        <a:xfrm>
          <a:off x="0" y="0"/>
          <a:ext cx="0" cy="0"/>
          <a:chOff x="0" y="0"/>
          <a:chExt cx="0" cy="0"/>
        </a:xfrm>
      </p:grpSpPr>
      <p:sp>
        <p:nvSpPr>
          <p:cNvPr id="9" name="Bild 1">
            <a:extLst>
              <a:ext uri="{FF2B5EF4-FFF2-40B4-BE49-F238E27FC236}">
                <a16:creationId xmlns:a16="http://schemas.microsoft.com/office/drawing/2014/main" id="{287B15F8-E055-4194-8C6F-1F745519D204}"/>
              </a:ext>
            </a:extLst>
          </p:cNvPr>
          <p:cNvSpPr>
            <a:spLocks noGrp="1"/>
          </p:cNvSpPr>
          <p:nvPr>
            <p:ph type="pic" sz="quarter" idx="10"/>
          </p:nvPr>
        </p:nvSpPr>
        <p:spPr>
          <a:xfrm>
            <a:off x="0" y="0"/>
            <a:ext cx="9144000" cy="5143500"/>
          </a:xfrm>
        </p:spPr>
        <p:txBody>
          <a:bodyPr/>
          <a:lstStyle>
            <a:lvl1pPr>
              <a:defRPr/>
            </a:lvl1pPr>
          </a:lstStyle>
          <a:p>
            <a:r>
              <a:rPr lang="sv-SE" dirty="0"/>
              <a:t>Klicka på ikonen för att lägga till en bild</a:t>
            </a:r>
          </a:p>
        </p:txBody>
      </p:sp>
      <p:sp>
        <p:nvSpPr>
          <p:cNvPr id="10" name="Text 1">
            <a:extLst>
              <a:ext uri="{FF2B5EF4-FFF2-40B4-BE49-F238E27FC236}">
                <a16:creationId xmlns:a16="http://schemas.microsoft.com/office/drawing/2014/main" id="{CE28D5EC-4B7F-87BB-1425-D4F2D97D3BBD}"/>
              </a:ext>
            </a:extLst>
          </p:cNvPr>
          <p:cNvSpPr>
            <a:spLocks noGrp="1"/>
          </p:cNvSpPr>
          <p:nvPr>
            <p:ph type="body" sz="quarter" idx="19" hasCustomPrompt="1"/>
          </p:nvPr>
        </p:nvSpPr>
        <p:spPr>
          <a:xfrm>
            <a:off x="419101" y="2903591"/>
            <a:ext cx="3981600" cy="1007999"/>
          </a:xfrm>
        </p:spPr>
        <p:txBody>
          <a:bodyPr anchor="t"/>
          <a:lstStyle>
            <a:lvl1pPr>
              <a:defRPr/>
            </a:lvl1pPr>
            <a:lvl2pPr>
              <a:defRPr/>
            </a:lvl2pPr>
            <a:lvl3pPr>
              <a:defRPr/>
            </a:lvl3pPr>
          </a:lstStyle>
          <a:p>
            <a:pPr lvl="0"/>
            <a:r>
              <a:rPr lang="sv-SE" dirty="0"/>
              <a:t>Text</a:t>
            </a:r>
          </a:p>
          <a:p>
            <a:pPr lvl="1"/>
            <a:r>
              <a:rPr lang="sv-SE" dirty="0"/>
              <a:t>Lista nivå ett</a:t>
            </a:r>
          </a:p>
          <a:p>
            <a:pPr lvl="2"/>
            <a:r>
              <a:rPr lang="sv-SE" dirty="0"/>
              <a:t>Lista nivå två</a:t>
            </a:r>
          </a:p>
        </p:txBody>
      </p:sp>
      <p:sp>
        <p:nvSpPr>
          <p:cNvPr id="11" name="Bildnummer">
            <a:extLst>
              <a:ext uri="{FF2B5EF4-FFF2-40B4-BE49-F238E27FC236}">
                <a16:creationId xmlns:a16="http://schemas.microsoft.com/office/drawing/2014/main" id="{C6CE8599-6788-8DDE-5E4C-5E57D993B093}"/>
              </a:ext>
            </a:extLst>
          </p:cNvPr>
          <p:cNvSpPr>
            <a:spLocks noGrp="1"/>
          </p:cNvSpPr>
          <p:nvPr>
            <p:ph type="sldNum" sz="quarter" idx="21"/>
          </p:nvPr>
        </p:nvSpPr>
        <p:spPr>
          <a:xfrm>
            <a:off x="7676534" y="4767263"/>
            <a:ext cx="976625" cy="274637"/>
          </a:xfrm>
        </p:spPr>
        <p:txBody>
          <a:bodyPr/>
          <a:lstStyle/>
          <a:p>
            <a:fld id="{0BCBA026-1F68-453E-9036-CC352B75EE63}" type="slidenum">
              <a:rPr lang="sv-SE" smtClean="0"/>
              <a:pPr/>
              <a:t>‹#›</a:t>
            </a:fld>
            <a:endParaRPr lang="sv-SE" dirty="0"/>
          </a:p>
        </p:txBody>
      </p:sp>
      <p:sp>
        <p:nvSpPr>
          <p:cNvPr id="4" name="Rubrik">
            <a:extLst>
              <a:ext uri="{FF2B5EF4-FFF2-40B4-BE49-F238E27FC236}">
                <a16:creationId xmlns:a16="http://schemas.microsoft.com/office/drawing/2014/main" id="{08EA2239-77B0-BADE-1A6E-C11B9D3AADEA}"/>
              </a:ext>
            </a:extLst>
          </p:cNvPr>
          <p:cNvSpPr>
            <a:spLocks noGrp="1"/>
          </p:cNvSpPr>
          <p:nvPr>
            <p:ph type="title" hasCustomPrompt="1"/>
          </p:nvPr>
        </p:nvSpPr>
        <p:spPr>
          <a:xfrm>
            <a:off x="419100" y="2024062"/>
            <a:ext cx="3981600" cy="879529"/>
          </a:xfrm>
        </p:spPr>
        <p:txBody>
          <a:bodyPr vert="horz" lIns="91440" tIns="45720" rIns="91440" bIns="45720" rtlCol="0" anchor="t">
            <a:noAutofit/>
          </a:bodyPr>
          <a:lstStyle>
            <a:lvl1pPr>
              <a:defRPr lang="sv-SE" sz="3000" spc="0" dirty="0"/>
            </a:lvl1pPr>
          </a:lstStyle>
          <a:p>
            <a:pPr lvl="0"/>
            <a:r>
              <a:rPr lang="sv-SE" dirty="0"/>
              <a:t>Rubrik</a:t>
            </a:r>
          </a:p>
        </p:txBody>
      </p:sp>
    </p:spTree>
    <p:extLst>
      <p:ext uri="{BB962C8B-B14F-4D97-AF65-F5344CB8AC3E}">
        <p14:creationId xmlns:p14="http://schemas.microsoft.com/office/powerpoint/2010/main" val="316555815"/>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ruta">
    <p:spTree>
      <p:nvGrpSpPr>
        <p:cNvPr id="1" name=""/>
        <p:cNvGrpSpPr/>
        <p:nvPr/>
      </p:nvGrpSpPr>
      <p:grpSpPr>
        <a:xfrm>
          <a:off x="0" y="0"/>
          <a:ext cx="0" cy="0"/>
          <a:chOff x="0" y="0"/>
          <a:chExt cx="0" cy="0"/>
        </a:xfrm>
      </p:grpSpPr>
      <p:sp>
        <p:nvSpPr>
          <p:cNvPr id="5" name="Rubrik">
            <a:extLst>
              <a:ext uri="{FF2B5EF4-FFF2-40B4-BE49-F238E27FC236}">
                <a16:creationId xmlns:a16="http://schemas.microsoft.com/office/drawing/2014/main" id="{D150D916-6696-42D1-B4F5-311235B97140}"/>
              </a:ext>
            </a:extLst>
          </p:cNvPr>
          <p:cNvSpPr>
            <a:spLocks noGrp="1"/>
          </p:cNvSpPr>
          <p:nvPr>
            <p:ph type="title" hasCustomPrompt="1"/>
          </p:nvPr>
        </p:nvSpPr>
        <p:spPr>
          <a:xfrm>
            <a:off x="419100" y="673100"/>
            <a:ext cx="6570000" cy="529200"/>
          </a:xfrm>
        </p:spPr>
        <p:txBody>
          <a:bodyPr anchor="t"/>
          <a:lstStyle>
            <a:lvl1pPr>
              <a:defRPr sz="3000" spc="0" baseline="0"/>
            </a:lvl1pPr>
          </a:lstStyle>
          <a:p>
            <a:r>
              <a:rPr lang="sv-SE" dirty="0"/>
              <a:t>Rubrik</a:t>
            </a:r>
          </a:p>
        </p:txBody>
      </p:sp>
      <p:sp>
        <p:nvSpPr>
          <p:cNvPr id="11" name="Text 1">
            <a:extLst>
              <a:ext uri="{FF2B5EF4-FFF2-40B4-BE49-F238E27FC236}">
                <a16:creationId xmlns:a16="http://schemas.microsoft.com/office/drawing/2014/main" id="{8A45426B-74EC-4A05-B595-82493036427D}"/>
              </a:ext>
            </a:extLst>
          </p:cNvPr>
          <p:cNvSpPr>
            <a:spLocks noGrp="1"/>
          </p:cNvSpPr>
          <p:nvPr>
            <p:ph sz="quarter" idx="19" hasCustomPrompt="1"/>
          </p:nvPr>
        </p:nvSpPr>
        <p:spPr>
          <a:xfrm>
            <a:off x="438148" y="1304924"/>
            <a:ext cx="6570000" cy="3165475"/>
          </a:xfrm>
        </p:spPr>
        <p:txBody>
          <a:bodyPr numCol="1" spcCol="432000"/>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3" name="Sidfot">
            <a:extLst>
              <a:ext uri="{FF2B5EF4-FFF2-40B4-BE49-F238E27FC236}">
                <a16:creationId xmlns:a16="http://schemas.microsoft.com/office/drawing/2014/main" id="{A97B2FD6-09C6-445B-814B-25E2171A14A6}"/>
              </a:ext>
            </a:extLst>
          </p:cNvPr>
          <p:cNvSpPr>
            <a:spLocks noGrp="1"/>
          </p:cNvSpPr>
          <p:nvPr>
            <p:ph type="ftr" sz="quarter" idx="20"/>
          </p:nvPr>
        </p:nvSpPr>
        <p:spPr/>
        <p:txBody>
          <a:bodyPr/>
          <a:lstStyle/>
          <a:p>
            <a:endParaRPr lang="sv-SE" dirty="0"/>
          </a:p>
        </p:txBody>
      </p:sp>
      <p:sp>
        <p:nvSpPr>
          <p:cNvPr id="12" name="Bildnummer">
            <a:extLst>
              <a:ext uri="{FF2B5EF4-FFF2-40B4-BE49-F238E27FC236}">
                <a16:creationId xmlns:a16="http://schemas.microsoft.com/office/drawing/2014/main" id="{ADCB667F-25DA-4432-B46F-FF254F29B21D}"/>
              </a:ext>
            </a:extLst>
          </p:cNvPr>
          <p:cNvSpPr>
            <a:spLocks noGrp="1"/>
          </p:cNvSpPr>
          <p:nvPr>
            <p:ph type="sldNum" sz="quarter" idx="21"/>
          </p:nvPr>
        </p:nvSpPr>
        <p:spPr/>
        <p:txBody>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215994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rutor">
    <p:spTree>
      <p:nvGrpSpPr>
        <p:cNvPr id="1" name=""/>
        <p:cNvGrpSpPr/>
        <p:nvPr/>
      </p:nvGrpSpPr>
      <p:grpSpPr>
        <a:xfrm>
          <a:off x="0" y="0"/>
          <a:ext cx="0" cy="0"/>
          <a:chOff x="0" y="0"/>
          <a:chExt cx="0" cy="0"/>
        </a:xfrm>
      </p:grpSpPr>
      <p:sp>
        <p:nvSpPr>
          <p:cNvPr id="6" name="Rubrik">
            <a:extLst>
              <a:ext uri="{FF2B5EF4-FFF2-40B4-BE49-F238E27FC236}">
                <a16:creationId xmlns:a16="http://schemas.microsoft.com/office/drawing/2014/main" id="{CFC1A926-9CD9-49F9-8CEB-E0AB9CE33BAD}"/>
              </a:ext>
            </a:extLst>
          </p:cNvPr>
          <p:cNvSpPr>
            <a:spLocks noGrp="1"/>
          </p:cNvSpPr>
          <p:nvPr>
            <p:ph type="title" hasCustomPrompt="1"/>
          </p:nvPr>
        </p:nvSpPr>
        <p:spPr>
          <a:xfrm>
            <a:off x="419100" y="673100"/>
            <a:ext cx="6570000" cy="529200"/>
          </a:xfrm>
        </p:spPr>
        <p:txBody>
          <a:bodyPr anchor="t"/>
          <a:lstStyle>
            <a:lvl1pPr>
              <a:defRPr sz="3000" spc="0" baseline="0"/>
            </a:lvl1pPr>
          </a:lstStyle>
          <a:p>
            <a:r>
              <a:rPr lang="sv-SE" dirty="0"/>
              <a:t>Rubrik</a:t>
            </a:r>
          </a:p>
        </p:txBody>
      </p:sp>
      <p:sp>
        <p:nvSpPr>
          <p:cNvPr id="3" name="Text 1">
            <a:extLst>
              <a:ext uri="{FF2B5EF4-FFF2-40B4-BE49-F238E27FC236}">
                <a16:creationId xmlns:a16="http://schemas.microsoft.com/office/drawing/2014/main" id="{81C74004-9A72-4190-AA51-CCADE48261CB}"/>
              </a:ext>
            </a:extLst>
          </p:cNvPr>
          <p:cNvSpPr>
            <a:spLocks noGrp="1"/>
          </p:cNvSpPr>
          <p:nvPr>
            <p:ph sz="quarter" idx="18" hasCustomPrompt="1"/>
          </p:nvPr>
        </p:nvSpPr>
        <p:spPr>
          <a:xfrm>
            <a:off x="438148" y="1304924"/>
            <a:ext cx="3966323" cy="3165475"/>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12" name="Text 2">
            <a:extLst>
              <a:ext uri="{FF2B5EF4-FFF2-40B4-BE49-F238E27FC236}">
                <a16:creationId xmlns:a16="http://schemas.microsoft.com/office/drawing/2014/main" id="{04043EA9-D8B0-4DBB-B5D9-46B4D7654F9C}"/>
              </a:ext>
            </a:extLst>
          </p:cNvPr>
          <p:cNvSpPr>
            <a:spLocks noGrp="1"/>
          </p:cNvSpPr>
          <p:nvPr>
            <p:ph sz="quarter" idx="19" hasCustomPrompt="1"/>
          </p:nvPr>
        </p:nvSpPr>
        <p:spPr>
          <a:xfrm>
            <a:off x="4683049" y="1304923"/>
            <a:ext cx="3966323" cy="3165475"/>
          </a:xfrm>
        </p:spPr>
        <p:txBody>
          <a:body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13" name="Sidfot">
            <a:extLst>
              <a:ext uri="{FF2B5EF4-FFF2-40B4-BE49-F238E27FC236}">
                <a16:creationId xmlns:a16="http://schemas.microsoft.com/office/drawing/2014/main" id="{8645A74C-C8A8-4C54-B8BD-1E4C524A892A}"/>
              </a:ext>
            </a:extLst>
          </p:cNvPr>
          <p:cNvSpPr>
            <a:spLocks noGrp="1"/>
          </p:cNvSpPr>
          <p:nvPr>
            <p:ph type="ftr" sz="quarter" idx="20"/>
          </p:nvPr>
        </p:nvSpPr>
        <p:spPr/>
        <p:txBody>
          <a:bodyPr/>
          <a:lstStyle>
            <a:lvl1pPr>
              <a:defRPr>
                <a:solidFill>
                  <a:schemeClr val="tx2">
                    <a:lumMod val="50000"/>
                  </a:schemeClr>
                </a:solidFill>
              </a:defRPr>
            </a:lvl1pPr>
          </a:lstStyle>
          <a:p>
            <a:endParaRPr lang="sv-SE" dirty="0"/>
          </a:p>
        </p:txBody>
      </p:sp>
      <p:sp>
        <p:nvSpPr>
          <p:cNvPr id="14" name="Bildnummer">
            <a:extLst>
              <a:ext uri="{FF2B5EF4-FFF2-40B4-BE49-F238E27FC236}">
                <a16:creationId xmlns:a16="http://schemas.microsoft.com/office/drawing/2014/main" id="{85BE201B-E199-4F11-AFB0-10206FF3E053}"/>
              </a:ext>
            </a:extLst>
          </p:cNvPr>
          <p:cNvSpPr>
            <a:spLocks noGrp="1"/>
          </p:cNvSpPr>
          <p:nvPr>
            <p:ph type="sldNum" sz="quarter" idx="21"/>
          </p:nvPr>
        </p:nvSpPr>
        <p:spPr/>
        <p:txBody>
          <a:bodyPr/>
          <a:lstStyle>
            <a:lvl1pPr>
              <a:defRPr>
                <a:solidFill>
                  <a:schemeClr val="tx2">
                    <a:lumMod val="50000"/>
                  </a:schemeClr>
                </a:solidFill>
              </a:defRPr>
            </a:lvl1p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199976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rutor">
    <p:spTree>
      <p:nvGrpSpPr>
        <p:cNvPr id="1" name=""/>
        <p:cNvGrpSpPr/>
        <p:nvPr/>
      </p:nvGrpSpPr>
      <p:grpSpPr>
        <a:xfrm>
          <a:off x="0" y="0"/>
          <a:ext cx="0" cy="0"/>
          <a:chOff x="0" y="0"/>
          <a:chExt cx="0" cy="0"/>
        </a:xfrm>
      </p:grpSpPr>
      <p:sp>
        <p:nvSpPr>
          <p:cNvPr id="6" name="Rubrik">
            <a:extLst>
              <a:ext uri="{FF2B5EF4-FFF2-40B4-BE49-F238E27FC236}">
                <a16:creationId xmlns:a16="http://schemas.microsoft.com/office/drawing/2014/main" id="{CFC1A926-9CD9-49F9-8CEB-E0AB9CE33BAD}"/>
              </a:ext>
            </a:extLst>
          </p:cNvPr>
          <p:cNvSpPr>
            <a:spLocks noGrp="1"/>
          </p:cNvSpPr>
          <p:nvPr>
            <p:ph type="title" hasCustomPrompt="1"/>
          </p:nvPr>
        </p:nvSpPr>
        <p:spPr>
          <a:xfrm>
            <a:off x="419100" y="673100"/>
            <a:ext cx="6570000" cy="529200"/>
          </a:xfrm>
        </p:spPr>
        <p:txBody>
          <a:bodyPr anchor="t"/>
          <a:lstStyle>
            <a:lvl1pPr>
              <a:defRPr sz="3000" spc="0" baseline="0"/>
            </a:lvl1pPr>
          </a:lstStyle>
          <a:p>
            <a:r>
              <a:rPr lang="sv-SE" dirty="0"/>
              <a:t>Rubrik</a:t>
            </a:r>
          </a:p>
        </p:txBody>
      </p:sp>
      <p:sp>
        <p:nvSpPr>
          <p:cNvPr id="3" name="Text 1">
            <a:extLst>
              <a:ext uri="{FF2B5EF4-FFF2-40B4-BE49-F238E27FC236}">
                <a16:creationId xmlns:a16="http://schemas.microsoft.com/office/drawing/2014/main" id="{81C74004-9A72-4190-AA51-CCADE48261CB}"/>
              </a:ext>
            </a:extLst>
          </p:cNvPr>
          <p:cNvSpPr>
            <a:spLocks noGrp="1"/>
          </p:cNvSpPr>
          <p:nvPr>
            <p:ph sz="quarter" idx="18" hasCustomPrompt="1"/>
          </p:nvPr>
        </p:nvSpPr>
        <p:spPr>
          <a:xfrm>
            <a:off x="438148" y="1304924"/>
            <a:ext cx="2520000" cy="3165475"/>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2" name="Text 2">
            <a:extLst>
              <a:ext uri="{FF2B5EF4-FFF2-40B4-BE49-F238E27FC236}">
                <a16:creationId xmlns:a16="http://schemas.microsoft.com/office/drawing/2014/main" id="{13C7DAEF-323E-4E38-1FDC-AEB97330BDA2}"/>
              </a:ext>
            </a:extLst>
          </p:cNvPr>
          <p:cNvSpPr>
            <a:spLocks noGrp="1"/>
          </p:cNvSpPr>
          <p:nvPr>
            <p:ph sz="quarter" idx="22" hasCustomPrompt="1"/>
          </p:nvPr>
        </p:nvSpPr>
        <p:spPr>
          <a:xfrm>
            <a:off x="3285653" y="1304923"/>
            <a:ext cx="2520000" cy="3165475"/>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4" name="Text 3">
            <a:extLst>
              <a:ext uri="{FF2B5EF4-FFF2-40B4-BE49-F238E27FC236}">
                <a16:creationId xmlns:a16="http://schemas.microsoft.com/office/drawing/2014/main" id="{61E69622-B65A-DFD3-1364-72831B86FD66}"/>
              </a:ext>
            </a:extLst>
          </p:cNvPr>
          <p:cNvSpPr>
            <a:spLocks noGrp="1"/>
          </p:cNvSpPr>
          <p:nvPr>
            <p:ph sz="quarter" idx="23" hasCustomPrompt="1"/>
          </p:nvPr>
        </p:nvSpPr>
        <p:spPr>
          <a:xfrm>
            <a:off x="6133159" y="1304922"/>
            <a:ext cx="2520000" cy="3165475"/>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13" name="Sidfot">
            <a:extLst>
              <a:ext uri="{FF2B5EF4-FFF2-40B4-BE49-F238E27FC236}">
                <a16:creationId xmlns:a16="http://schemas.microsoft.com/office/drawing/2014/main" id="{8645A74C-C8A8-4C54-B8BD-1E4C524A892A}"/>
              </a:ext>
            </a:extLst>
          </p:cNvPr>
          <p:cNvSpPr>
            <a:spLocks noGrp="1"/>
          </p:cNvSpPr>
          <p:nvPr>
            <p:ph type="ftr" sz="quarter" idx="20"/>
          </p:nvPr>
        </p:nvSpPr>
        <p:spPr/>
        <p:txBody>
          <a:bodyPr/>
          <a:lstStyle/>
          <a:p>
            <a:endParaRPr lang="sv-SE" dirty="0"/>
          </a:p>
        </p:txBody>
      </p:sp>
      <p:sp>
        <p:nvSpPr>
          <p:cNvPr id="14" name="Bildnummer">
            <a:extLst>
              <a:ext uri="{FF2B5EF4-FFF2-40B4-BE49-F238E27FC236}">
                <a16:creationId xmlns:a16="http://schemas.microsoft.com/office/drawing/2014/main" id="{85BE201B-E199-4F11-AFB0-10206FF3E053}"/>
              </a:ext>
            </a:extLst>
          </p:cNvPr>
          <p:cNvSpPr>
            <a:spLocks noGrp="1"/>
          </p:cNvSpPr>
          <p:nvPr>
            <p:ph type="sldNum" sz="quarter" idx="21"/>
          </p:nvPr>
        </p:nvSpPr>
        <p:spPr/>
        <p:txBody>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127966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 med mellanrubrik">
    <p:spTree>
      <p:nvGrpSpPr>
        <p:cNvPr id="1" name=""/>
        <p:cNvGrpSpPr/>
        <p:nvPr/>
      </p:nvGrpSpPr>
      <p:grpSpPr>
        <a:xfrm>
          <a:off x="0" y="0"/>
          <a:ext cx="0" cy="0"/>
          <a:chOff x="0" y="0"/>
          <a:chExt cx="0" cy="0"/>
        </a:xfrm>
      </p:grpSpPr>
      <p:sp>
        <p:nvSpPr>
          <p:cNvPr id="17" name="Rubrik">
            <a:extLst>
              <a:ext uri="{FF2B5EF4-FFF2-40B4-BE49-F238E27FC236}">
                <a16:creationId xmlns:a16="http://schemas.microsoft.com/office/drawing/2014/main" id="{BDDCEFA2-946E-4333-B0B7-97399DEFF0C6}"/>
              </a:ext>
            </a:extLst>
          </p:cNvPr>
          <p:cNvSpPr>
            <a:spLocks noGrp="1"/>
          </p:cNvSpPr>
          <p:nvPr>
            <p:ph type="title" hasCustomPrompt="1"/>
          </p:nvPr>
        </p:nvSpPr>
        <p:spPr>
          <a:xfrm>
            <a:off x="419100" y="673100"/>
            <a:ext cx="6570000" cy="529200"/>
          </a:xfrm>
        </p:spPr>
        <p:txBody>
          <a:bodyPr anchor="t">
            <a:noAutofit/>
          </a:bodyPr>
          <a:lstStyle>
            <a:lvl1pPr>
              <a:defRPr sz="3000" spc="0" baseline="0"/>
            </a:lvl1pPr>
          </a:lstStyle>
          <a:p>
            <a:r>
              <a:rPr lang="sv-SE" dirty="0"/>
              <a:t>Rubrik</a:t>
            </a:r>
          </a:p>
        </p:txBody>
      </p:sp>
      <p:sp>
        <p:nvSpPr>
          <p:cNvPr id="10" name="Text 1">
            <a:extLst>
              <a:ext uri="{FF2B5EF4-FFF2-40B4-BE49-F238E27FC236}">
                <a16:creationId xmlns:a16="http://schemas.microsoft.com/office/drawing/2014/main" id="{D7D6173C-F79D-40CC-BC6F-B2EAFA8D9A49}"/>
              </a:ext>
            </a:extLst>
          </p:cNvPr>
          <p:cNvSpPr>
            <a:spLocks noGrp="1"/>
          </p:cNvSpPr>
          <p:nvPr>
            <p:ph sz="quarter" idx="21" hasCustomPrompt="1"/>
          </p:nvPr>
        </p:nvSpPr>
        <p:spPr>
          <a:xfrm>
            <a:off x="444498" y="1689100"/>
            <a:ext cx="3966323" cy="2781299"/>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9" name="Text 2">
            <a:extLst>
              <a:ext uri="{FF2B5EF4-FFF2-40B4-BE49-F238E27FC236}">
                <a16:creationId xmlns:a16="http://schemas.microsoft.com/office/drawing/2014/main" id="{EF1C3B51-2D83-4AF2-8ACC-AB4D3DB5D962}"/>
              </a:ext>
            </a:extLst>
          </p:cNvPr>
          <p:cNvSpPr>
            <a:spLocks noGrp="1"/>
          </p:cNvSpPr>
          <p:nvPr>
            <p:ph sz="quarter" idx="20" hasCustomPrompt="1"/>
          </p:nvPr>
        </p:nvSpPr>
        <p:spPr>
          <a:xfrm>
            <a:off x="4683049" y="1689099"/>
            <a:ext cx="3966323" cy="2781299"/>
          </a:xfrm>
        </p:spPr>
        <p:txBody>
          <a:body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12" name="Underrubrik 1">
            <a:extLst>
              <a:ext uri="{FF2B5EF4-FFF2-40B4-BE49-F238E27FC236}">
                <a16:creationId xmlns:a16="http://schemas.microsoft.com/office/drawing/2014/main" id="{5CD3A173-FB48-4A65-9637-80E186B8B1CC}"/>
              </a:ext>
            </a:extLst>
          </p:cNvPr>
          <p:cNvSpPr>
            <a:spLocks noGrp="1"/>
          </p:cNvSpPr>
          <p:nvPr>
            <p:ph type="body" sz="quarter" idx="14" hasCustomPrompt="1"/>
          </p:nvPr>
        </p:nvSpPr>
        <p:spPr>
          <a:xfrm>
            <a:off x="444500" y="1071880"/>
            <a:ext cx="3966324" cy="511200"/>
          </a:xfrm>
        </p:spPr>
        <p:txBody>
          <a:bodyPr anchor="b">
            <a:noAutofit/>
          </a:bodyPr>
          <a:lstStyle>
            <a:lvl1pPr>
              <a:lnSpc>
                <a:spcPct val="100000"/>
              </a:lnSpc>
              <a:spcBef>
                <a:spcPts val="0"/>
              </a:spcBef>
              <a:spcAft>
                <a:spcPts val="0"/>
              </a:spcAft>
              <a:defRPr b="1" kern="0" cap="all" spc="150" baseline="0">
                <a:solidFill>
                  <a:schemeClr val="accent1"/>
                </a:solidFill>
                <a:latin typeface="+mj-lt"/>
              </a:defRPr>
            </a:lvl1pPr>
          </a:lstStyle>
          <a:p>
            <a:pPr lvl="0"/>
            <a:r>
              <a:rPr lang="sv-SE" dirty="0"/>
              <a:t>Underrubrik</a:t>
            </a:r>
          </a:p>
        </p:txBody>
      </p:sp>
      <p:sp>
        <p:nvSpPr>
          <p:cNvPr id="16" name="Underrubrik 2">
            <a:extLst>
              <a:ext uri="{FF2B5EF4-FFF2-40B4-BE49-F238E27FC236}">
                <a16:creationId xmlns:a16="http://schemas.microsoft.com/office/drawing/2014/main" id="{A848F143-019A-44D1-AF28-9C9044069A04}"/>
              </a:ext>
            </a:extLst>
          </p:cNvPr>
          <p:cNvSpPr>
            <a:spLocks noGrp="1"/>
          </p:cNvSpPr>
          <p:nvPr>
            <p:ph type="body" sz="quarter" idx="15" hasCustomPrompt="1"/>
          </p:nvPr>
        </p:nvSpPr>
        <p:spPr>
          <a:xfrm>
            <a:off x="4694256" y="1071880"/>
            <a:ext cx="3966324" cy="511200"/>
          </a:xfrm>
        </p:spPr>
        <p:txBody>
          <a:bodyPr anchor="b">
            <a:noAutofit/>
          </a:bodyPr>
          <a:lstStyle>
            <a:lvl1pPr>
              <a:lnSpc>
                <a:spcPct val="100000"/>
              </a:lnSpc>
              <a:spcBef>
                <a:spcPts val="0"/>
              </a:spcBef>
              <a:spcAft>
                <a:spcPts val="0"/>
              </a:spcAft>
              <a:defRPr b="1" kern="0" cap="all" spc="150" baseline="0">
                <a:solidFill>
                  <a:schemeClr val="accent1"/>
                </a:solidFill>
                <a:latin typeface="+mj-lt"/>
              </a:defRPr>
            </a:lvl1pPr>
          </a:lstStyle>
          <a:p>
            <a:pPr lvl="0"/>
            <a:r>
              <a:rPr lang="sv-SE" dirty="0"/>
              <a:t>Underrubrik</a:t>
            </a:r>
          </a:p>
        </p:txBody>
      </p:sp>
      <p:sp>
        <p:nvSpPr>
          <p:cNvPr id="25" name="Sidfot">
            <a:extLst>
              <a:ext uri="{FF2B5EF4-FFF2-40B4-BE49-F238E27FC236}">
                <a16:creationId xmlns:a16="http://schemas.microsoft.com/office/drawing/2014/main" id="{D95EB73C-F99C-4F23-8E78-D4A6E9237D24}"/>
              </a:ext>
            </a:extLst>
          </p:cNvPr>
          <p:cNvSpPr>
            <a:spLocks noGrp="1"/>
          </p:cNvSpPr>
          <p:nvPr>
            <p:ph type="ftr" sz="quarter" idx="18"/>
          </p:nvPr>
        </p:nvSpPr>
        <p:spPr/>
        <p:txBody>
          <a:bodyPr>
            <a:noAutofit/>
          </a:bodyPr>
          <a:lstStyle/>
          <a:p>
            <a:endParaRPr lang="sv-SE" dirty="0"/>
          </a:p>
        </p:txBody>
      </p:sp>
      <p:sp>
        <p:nvSpPr>
          <p:cNvPr id="26" name="Bildnummer">
            <a:extLst>
              <a:ext uri="{FF2B5EF4-FFF2-40B4-BE49-F238E27FC236}">
                <a16:creationId xmlns:a16="http://schemas.microsoft.com/office/drawing/2014/main" id="{413C808F-D70F-4308-95FC-1FFAFAA535BB}"/>
              </a:ext>
            </a:extLst>
          </p:cNvPr>
          <p:cNvSpPr>
            <a:spLocks noGrp="1"/>
          </p:cNvSpPr>
          <p:nvPr>
            <p:ph type="sldNum" sz="quarter" idx="19"/>
          </p:nvPr>
        </p:nvSpPr>
        <p:spPr/>
        <p:txBody>
          <a:bodyPr>
            <a:noAutofit/>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33544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Överrubrik, mellanrubrik">
    <p:spTree>
      <p:nvGrpSpPr>
        <p:cNvPr id="1" name=""/>
        <p:cNvGrpSpPr/>
        <p:nvPr/>
      </p:nvGrpSpPr>
      <p:grpSpPr>
        <a:xfrm>
          <a:off x="0" y="0"/>
          <a:ext cx="0" cy="0"/>
          <a:chOff x="0" y="0"/>
          <a:chExt cx="0" cy="0"/>
        </a:xfrm>
      </p:grpSpPr>
      <p:sp>
        <p:nvSpPr>
          <p:cNvPr id="8" name="Rubrik">
            <a:extLst>
              <a:ext uri="{FF2B5EF4-FFF2-40B4-BE49-F238E27FC236}">
                <a16:creationId xmlns:a16="http://schemas.microsoft.com/office/drawing/2014/main" id="{8AEC6E39-5380-42ED-8A07-A89121A13D2A}"/>
              </a:ext>
            </a:extLst>
          </p:cNvPr>
          <p:cNvSpPr>
            <a:spLocks noGrp="1"/>
          </p:cNvSpPr>
          <p:nvPr>
            <p:ph type="title" hasCustomPrompt="1"/>
          </p:nvPr>
        </p:nvSpPr>
        <p:spPr>
          <a:xfrm>
            <a:off x="457200" y="508000"/>
            <a:ext cx="6492300" cy="450000"/>
          </a:xfrm>
        </p:spPr>
        <p:txBody>
          <a:bodyPr vert="horz" lIns="91440" tIns="45720" rIns="91440" bIns="45720" rtlCol="0" anchor="b">
            <a:noAutofit/>
          </a:bodyPr>
          <a:lstStyle>
            <a:lvl1pPr>
              <a:defRPr lang="sv-SE" sz="1200" b="1" kern="0" cap="all" spc="150" dirty="0">
                <a:solidFill>
                  <a:schemeClr val="accent1"/>
                </a:solidFill>
                <a:ea typeface="Roboto Slab Bold" pitchFamily="2" charset="0"/>
                <a:cs typeface="Roboto Slab Bold" pitchFamily="2" charset="0"/>
              </a:defRPr>
            </a:lvl1pPr>
          </a:lstStyle>
          <a:p>
            <a:pPr marL="0" lvl="0" indent="0">
              <a:lnSpc>
                <a:spcPct val="100000"/>
              </a:lnSpc>
              <a:spcBef>
                <a:spcPts val="0"/>
              </a:spcBef>
              <a:spcAft>
                <a:spcPts val="0"/>
              </a:spcAft>
              <a:buFont typeface="Arial"/>
              <a:tabLst>
                <a:tab pos="2873375" algn="l"/>
              </a:tabLst>
            </a:pPr>
            <a:r>
              <a:rPr lang="sv-SE" dirty="0"/>
              <a:t>Rubrik/Avsnitt</a:t>
            </a:r>
          </a:p>
        </p:txBody>
      </p:sp>
      <p:sp>
        <p:nvSpPr>
          <p:cNvPr id="4" name="Underrubrik 1">
            <a:extLst>
              <a:ext uri="{FF2B5EF4-FFF2-40B4-BE49-F238E27FC236}">
                <a16:creationId xmlns:a16="http://schemas.microsoft.com/office/drawing/2014/main" id="{057B8C3C-5C80-6A13-5465-E7E5EE65BA61}"/>
              </a:ext>
            </a:extLst>
          </p:cNvPr>
          <p:cNvSpPr>
            <a:spLocks noGrp="1"/>
          </p:cNvSpPr>
          <p:nvPr>
            <p:ph type="body" sz="quarter" idx="29" hasCustomPrompt="1"/>
          </p:nvPr>
        </p:nvSpPr>
        <p:spPr>
          <a:xfrm>
            <a:off x="419100" y="1081311"/>
            <a:ext cx="6530400" cy="1006189"/>
          </a:xfrm>
        </p:spPr>
        <p:txBody>
          <a:bodyPr vert="horz" lIns="91440" tIns="45720" rIns="91440" bIns="45720" rtlCol="0" anchor="t">
            <a:noAutofit/>
          </a:bodyPr>
          <a:lstStyle>
            <a:lvl1pPr>
              <a:defRPr lang="sv-SE" sz="6000" spc="-120" dirty="0">
                <a:solidFill>
                  <a:schemeClr val="accent1"/>
                </a:solidFill>
                <a:latin typeface="+mj-lt"/>
                <a:ea typeface="+mj-ea"/>
                <a:cs typeface="Roboto Slab Light"/>
              </a:defRPr>
            </a:lvl1pPr>
          </a:lstStyle>
          <a:p>
            <a:pPr lvl="0">
              <a:spcBef>
                <a:spcPct val="0"/>
              </a:spcBef>
            </a:pPr>
            <a:r>
              <a:rPr lang="sv-SE" dirty="0"/>
              <a:t>Mellanrubrik 1 rad</a:t>
            </a:r>
          </a:p>
        </p:txBody>
      </p:sp>
      <p:sp>
        <p:nvSpPr>
          <p:cNvPr id="7" name="Text 1">
            <a:extLst>
              <a:ext uri="{FF2B5EF4-FFF2-40B4-BE49-F238E27FC236}">
                <a16:creationId xmlns:a16="http://schemas.microsoft.com/office/drawing/2014/main" id="{12F92EEA-F31B-41FD-BF08-FD9B7AA56232}"/>
              </a:ext>
            </a:extLst>
          </p:cNvPr>
          <p:cNvSpPr>
            <a:spLocks noGrp="1"/>
          </p:cNvSpPr>
          <p:nvPr>
            <p:ph type="body" sz="quarter" idx="19" hasCustomPrompt="1"/>
          </p:nvPr>
        </p:nvSpPr>
        <p:spPr>
          <a:xfrm>
            <a:off x="457199" y="2173200"/>
            <a:ext cx="5003999" cy="2386100"/>
          </a:xfrm>
        </p:spPr>
        <p:txBody>
          <a:bodyPr/>
          <a:lstStyle>
            <a:lvl1pPr>
              <a:defRPr/>
            </a:lvl1pPr>
            <a:lvl2pPr>
              <a:defRPr/>
            </a:lvl2pPr>
            <a:lvl3pPr>
              <a:defRPr/>
            </a:lvl3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2" name="Sidfot">
            <a:extLst>
              <a:ext uri="{FF2B5EF4-FFF2-40B4-BE49-F238E27FC236}">
                <a16:creationId xmlns:a16="http://schemas.microsoft.com/office/drawing/2014/main" id="{4BE1501E-5F9D-4F34-AE4A-E447643393BE}"/>
              </a:ext>
            </a:extLst>
          </p:cNvPr>
          <p:cNvSpPr>
            <a:spLocks noGrp="1"/>
          </p:cNvSpPr>
          <p:nvPr>
            <p:ph type="ftr" sz="quarter" idx="17"/>
          </p:nvPr>
        </p:nvSpPr>
        <p:spPr/>
        <p:txBody>
          <a:bodyPr/>
          <a:lstStyle/>
          <a:p>
            <a:endParaRPr lang="sv-SE" dirty="0"/>
          </a:p>
        </p:txBody>
      </p:sp>
      <p:sp>
        <p:nvSpPr>
          <p:cNvPr id="3" name="Bildnummer">
            <a:extLst>
              <a:ext uri="{FF2B5EF4-FFF2-40B4-BE49-F238E27FC236}">
                <a16:creationId xmlns:a16="http://schemas.microsoft.com/office/drawing/2014/main" id="{1D0FB6E8-4013-4817-A360-23929DFED155}"/>
              </a:ext>
            </a:extLst>
          </p:cNvPr>
          <p:cNvSpPr>
            <a:spLocks noGrp="1"/>
          </p:cNvSpPr>
          <p:nvPr>
            <p:ph type="sldNum" sz="quarter" idx="18"/>
          </p:nvPr>
        </p:nvSpPr>
        <p:spPr/>
        <p:txBody>
          <a:bodyPr/>
          <a:lstStyle/>
          <a:p>
            <a:fld id="{0BCBA026-1F68-453E-9036-CC352B75EE63}" type="slidenum">
              <a:rPr lang="sv-SE" smtClean="0"/>
              <a:pPr/>
              <a:t>‹#›</a:t>
            </a:fld>
            <a:endParaRPr lang="sv-SE" dirty="0"/>
          </a:p>
        </p:txBody>
      </p:sp>
    </p:spTree>
    <p:extLst>
      <p:ext uri="{BB962C8B-B14F-4D97-AF65-F5344CB8AC3E}">
        <p14:creationId xmlns:p14="http://schemas.microsoft.com/office/powerpoint/2010/main" val="260202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Bildnummer">
            <a:extLst>
              <a:ext uri="{FF2B5EF4-FFF2-40B4-BE49-F238E27FC236}">
                <a16:creationId xmlns:a16="http://schemas.microsoft.com/office/drawing/2014/main" id="{E3B328F4-9E9A-43B1-BA8B-1BCAF802E7E6}"/>
              </a:ext>
            </a:extLst>
          </p:cNvPr>
          <p:cNvSpPr>
            <a:spLocks noGrp="1"/>
          </p:cNvSpPr>
          <p:nvPr>
            <p:ph type="sldNum" sz="quarter" idx="4"/>
          </p:nvPr>
        </p:nvSpPr>
        <p:spPr>
          <a:xfrm>
            <a:off x="7676534" y="4767263"/>
            <a:ext cx="976625" cy="274637"/>
          </a:xfrm>
          <a:prstGeom prst="rect">
            <a:avLst/>
          </a:prstGeom>
          <a:noFill/>
        </p:spPr>
        <p:txBody>
          <a:bodyPr vert="horz" lIns="91440" tIns="45720" rIns="91440" bIns="45720" rtlCol="0" anchor="b">
            <a:noAutofit/>
          </a:bodyPr>
          <a:lstStyle>
            <a:lvl1pPr algn="r">
              <a:defRPr sz="800">
                <a:solidFill>
                  <a:schemeClr val="tx2">
                    <a:lumMod val="75000"/>
                  </a:schemeClr>
                </a:solidFill>
              </a:defRPr>
            </a:lvl1pPr>
          </a:lstStyle>
          <a:p>
            <a:fld id="{0BCBA026-1F68-453E-9036-CC352B75EE63}" type="slidenum">
              <a:rPr lang="sv-SE" smtClean="0"/>
              <a:pPr/>
              <a:t>‹#›</a:t>
            </a:fld>
            <a:endParaRPr lang="sv-SE" dirty="0"/>
          </a:p>
        </p:txBody>
      </p:sp>
      <p:sp>
        <p:nvSpPr>
          <p:cNvPr id="12" name="Sidfot">
            <a:extLst>
              <a:ext uri="{FF2B5EF4-FFF2-40B4-BE49-F238E27FC236}">
                <a16:creationId xmlns:a16="http://schemas.microsoft.com/office/drawing/2014/main" id="{6155ACEA-7623-4BBE-8DEF-F909FE755E44}"/>
              </a:ext>
            </a:extLst>
          </p:cNvPr>
          <p:cNvSpPr>
            <a:spLocks noGrp="1"/>
          </p:cNvSpPr>
          <p:nvPr>
            <p:ph type="ftr" sz="quarter" idx="3"/>
          </p:nvPr>
        </p:nvSpPr>
        <p:spPr>
          <a:xfrm>
            <a:off x="423560" y="4767263"/>
            <a:ext cx="7134988" cy="274637"/>
          </a:xfrm>
          <a:prstGeom prst="rect">
            <a:avLst/>
          </a:prstGeom>
          <a:noFill/>
        </p:spPr>
        <p:txBody>
          <a:bodyPr vert="horz" lIns="91440" tIns="45720" rIns="91440" bIns="45720" rtlCol="0" anchor="b">
            <a:noAutofit/>
          </a:bodyPr>
          <a:lstStyle>
            <a:lvl1pPr algn="l">
              <a:defRPr sz="800">
                <a:solidFill>
                  <a:schemeClr val="tx2">
                    <a:lumMod val="75000"/>
                  </a:schemeClr>
                </a:solidFill>
              </a:defRPr>
            </a:lvl1pPr>
          </a:lstStyle>
          <a:p>
            <a:endParaRPr lang="sv-SE" dirty="0"/>
          </a:p>
        </p:txBody>
      </p:sp>
      <p:sp>
        <p:nvSpPr>
          <p:cNvPr id="10" name="Text 1">
            <a:extLst>
              <a:ext uri="{FF2B5EF4-FFF2-40B4-BE49-F238E27FC236}">
                <a16:creationId xmlns:a16="http://schemas.microsoft.com/office/drawing/2014/main" id="{451E35F2-12D0-4106-B871-635471C8087D}"/>
              </a:ext>
            </a:extLst>
          </p:cNvPr>
          <p:cNvSpPr>
            <a:spLocks noGrp="1"/>
          </p:cNvSpPr>
          <p:nvPr>
            <p:ph type="body" idx="1"/>
          </p:nvPr>
        </p:nvSpPr>
        <p:spPr>
          <a:xfrm>
            <a:off x="423560" y="2990850"/>
            <a:ext cx="8229600" cy="1641474"/>
          </a:xfrm>
          <a:prstGeom prst="rect">
            <a:avLst/>
          </a:prstGeom>
        </p:spPr>
        <p:txBody>
          <a:bodyPr vert="horz" lIns="91440" tIns="45720" rIns="91440" bIns="45720" rtlCol="0">
            <a:noAutofit/>
          </a:bodyPr>
          <a:lstStyle/>
          <a:p>
            <a:pPr lvl="0"/>
            <a:r>
              <a:rPr lang="sv-SE" dirty="0"/>
              <a:t>Löptext</a:t>
            </a:r>
          </a:p>
          <a:p>
            <a:pPr lvl="1"/>
            <a:r>
              <a:rPr lang="sv-SE" dirty="0"/>
              <a:t>Lista nivå ett</a:t>
            </a:r>
          </a:p>
          <a:p>
            <a:pPr lvl="2"/>
            <a:r>
              <a:rPr lang="sv-SE" dirty="0"/>
              <a:t>Lista nivå två</a:t>
            </a:r>
          </a:p>
          <a:p>
            <a:pPr lvl="3"/>
            <a:r>
              <a:rPr lang="sv-SE" dirty="0"/>
              <a:t>Mellanrubrik</a:t>
            </a:r>
          </a:p>
          <a:p>
            <a:pPr lvl="4"/>
            <a:r>
              <a:rPr lang="sv-SE" dirty="0"/>
              <a:t>Ingress</a:t>
            </a:r>
          </a:p>
        </p:txBody>
      </p:sp>
      <p:sp>
        <p:nvSpPr>
          <p:cNvPr id="2" name="Rubrik"/>
          <p:cNvSpPr>
            <a:spLocks noGrp="1"/>
          </p:cNvSpPr>
          <p:nvPr>
            <p:ph type="title"/>
          </p:nvPr>
        </p:nvSpPr>
        <p:spPr>
          <a:xfrm>
            <a:off x="423560" y="1114091"/>
            <a:ext cx="8229600" cy="857250"/>
          </a:xfrm>
          <a:prstGeom prst="rect">
            <a:avLst/>
          </a:prstGeom>
        </p:spPr>
        <p:txBody>
          <a:bodyPr vert="horz" lIns="91440" tIns="45720" rIns="91440" bIns="45720" rtlCol="0" anchor="t">
            <a:noAutofit/>
          </a:bodyPr>
          <a:lstStyle/>
          <a:p>
            <a:pPr lvl="0"/>
            <a:r>
              <a:rPr lang="sv-SE" dirty="0"/>
              <a:t>Klicka här för att ändra format</a:t>
            </a:r>
          </a:p>
        </p:txBody>
      </p:sp>
      <p:pic>
        <p:nvPicPr>
          <p:cNvPr id="7" name="Logo">
            <a:extLst>
              <a:ext uri="{FF2B5EF4-FFF2-40B4-BE49-F238E27FC236}">
                <a16:creationId xmlns:a16="http://schemas.microsoft.com/office/drawing/2014/main" id="{51146008-3913-4335-9BAB-C6E5B88CE7B8}"/>
              </a:ext>
            </a:extLst>
          </p:cNvPr>
          <p:cNvPicPr>
            <a:picLocks noChangeAspect="1"/>
          </p:cNvPicPr>
          <p:nvPr userDrawn="1"/>
        </p:nvPicPr>
        <p:blipFill>
          <a:blip r:embed="rId20"/>
          <a:srcRect/>
          <a:stretch/>
        </p:blipFill>
        <p:spPr>
          <a:xfrm>
            <a:off x="8252290" y="215300"/>
            <a:ext cx="625754" cy="208584"/>
          </a:xfrm>
          <a:prstGeom prst="rect">
            <a:avLst/>
          </a:prstGeom>
        </p:spPr>
      </p:pic>
    </p:spTree>
    <p:extLst>
      <p:ext uri="{BB962C8B-B14F-4D97-AF65-F5344CB8AC3E}">
        <p14:creationId xmlns:p14="http://schemas.microsoft.com/office/powerpoint/2010/main" val="1589556575"/>
      </p:ext>
    </p:extLst>
  </p:cSld>
  <p:clrMap bg1="lt1" tx1="dk1" bg2="lt2" tx2="dk2" accent1="accent1" accent2="accent2" accent3="accent3" accent4="accent4" accent5="accent5" accent6="accent6" hlink="hlink" folHlink="folHlink"/>
  <p:sldLayoutIdLst>
    <p:sldLayoutId id="2147483719" r:id="rId1"/>
    <p:sldLayoutId id="2147483675" r:id="rId2"/>
    <p:sldLayoutId id="2147483677" r:id="rId3"/>
    <p:sldLayoutId id="2147483736" r:id="rId4"/>
    <p:sldLayoutId id="2147483707" r:id="rId5"/>
    <p:sldLayoutId id="2147483708" r:id="rId6"/>
    <p:sldLayoutId id="2147483731" r:id="rId7"/>
    <p:sldLayoutId id="2147483706" r:id="rId8"/>
    <p:sldLayoutId id="2147483687" r:id="rId9"/>
    <p:sldLayoutId id="2147483693" r:id="rId10"/>
    <p:sldLayoutId id="2147483691" r:id="rId11"/>
    <p:sldLayoutId id="2147483730" r:id="rId12"/>
    <p:sldLayoutId id="2147483733" r:id="rId13"/>
    <p:sldLayoutId id="2147483734" r:id="rId14"/>
    <p:sldLayoutId id="2147483732" r:id="rId15"/>
    <p:sldLayoutId id="2147483735" r:id="rId16"/>
    <p:sldLayoutId id="2147483722" r:id="rId17"/>
    <p:sldLayoutId id="2147483729" r:id="rId18"/>
  </p:sldLayoutIdLst>
  <p:hf hdr="0" dt="0"/>
  <p:txStyles>
    <p:titleStyle>
      <a:lvl1pPr algn="l" defTabSz="457200" rtl="0" eaLnBrk="1" latinLnBrk="0" hangingPunct="1">
        <a:spcBef>
          <a:spcPct val="0"/>
        </a:spcBef>
        <a:buNone/>
        <a:defRPr lang="sv-SE" sz="6000" kern="1200" spc="-120" baseline="0" dirty="0">
          <a:solidFill>
            <a:schemeClr val="accent1"/>
          </a:solidFill>
          <a:latin typeface="+mj-lt"/>
          <a:ea typeface="+mj-ea"/>
          <a:cs typeface="Roboto Slab Light"/>
        </a:defRPr>
      </a:lvl1pPr>
    </p:titleStyle>
    <p:bodyStyle>
      <a:lvl1pPr marL="0" indent="0" algn="l" defTabSz="457200" rtl="0" eaLnBrk="1" latinLnBrk="0" hangingPunct="1">
        <a:lnSpc>
          <a:spcPct val="110000"/>
        </a:lnSpc>
        <a:spcBef>
          <a:spcPts val="500"/>
        </a:spcBef>
        <a:spcAft>
          <a:spcPts val="500"/>
        </a:spcAft>
        <a:buFont typeface="Arial"/>
        <a:buNone/>
        <a:tabLst>
          <a:tab pos="2873375" algn="l"/>
        </a:tabLst>
        <a:defRPr lang="sv-SE" sz="1200" kern="1200" cap="none" spc="0" baseline="0" dirty="0" smtClean="0">
          <a:solidFill>
            <a:schemeClr val="tx1"/>
          </a:solidFill>
          <a:latin typeface="+mn-lt"/>
          <a:ea typeface="Roboto Slab Bold" pitchFamily="2" charset="0"/>
          <a:cs typeface="Roboto Slab Bold" pitchFamily="2" charset="0"/>
        </a:defRPr>
      </a:lvl1pPr>
      <a:lvl2pPr marL="216000" indent="-144000" algn="l" defTabSz="457200" rtl="0" eaLnBrk="1" latinLnBrk="0" hangingPunct="1">
        <a:lnSpc>
          <a:spcPct val="110000"/>
        </a:lnSpc>
        <a:spcBef>
          <a:spcPts val="500"/>
        </a:spcBef>
        <a:spcAft>
          <a:spcPts val="500"/>
        </a:spcAft>
        <a:buClr>
          <a:schemeClr val="tx1"/>
        </a:buClr>
        <a:buSzPct val="100000"/>
        <a:buFont typeface="Arial" panose="020B0604020202020204" pitchFamily="34" charset="0"/>
        <a:buChar char="•"/>
        <a:tabLst>
          <a:tab pos="2873375" algn="l"/>
        </a:tabLst>
        <a:defRPr lang="sv-SE" sz="1200" kern="1200" baseline="0" dirty="0" smtClean="0">
          <a:solidFill>
            <a:schemeClr val="tx1"/>
          </a:solidFill>
          <a:latin typeface="+mn-lt"/>
          <a:ea typeface="+mn-ea"/>
          <a:cs typeface="Roboto Light"/>
        </a:defRPr>
      </a:lvl2pPr>
      <a:lvl3pPr marL="360000" indent="-144000" algn="l" defTabSz="457200" rtl="0" eaLnBrk="1" latinLnBrk="0" hangingPunct="1">
        <a:lnSpc>
          <a:spcPct val="110000"/>
        </a:lnSpc>
        <a:spcBef>
          <a:spcPts val="0"/>
        </a:spcBef>
        <a:spcAft>
          <a:spcPts val="500"/>
        </a:spcAft>
        <a:buClr>
          <a:schemeClr val="tx1"/>
        </a:buClr>
        <a:buSzPct val="100000"/>
        <a:buFont typeface="Arial" panose="020B0604020202020204" pitchFamily="34" charset="0"/>
        <a:buChar char="-"/>
        <a:tabLst>
          <a:tab pos="2873375" algn="l"/>
        </a:tabLst>
        <a:defRPr lang="sv-SE" sz="1200" kern="1200" baseline="0" dirty="0" smtClean="0">
          <a:solidFill>
            <a:schemeClr val="tx1"/>
          </a:solidFill>
          <a:latin typeface="+mn-lt"/>
          <a:ea typeface="+mn-ea"/>
          <a:cs typeface="Roboto Light"/>
        </a:defRPr>
      </a:lvl3pPr>
      <a:lvl4pPr marL="0" indent="0" algn="l" defTabSz="457200" rtl="0" eaLnBrk="1" latinLnBrk="0" hangingPunct="1">
        <a:lnSpc>
          <a:spcPct val="100000"/>
        </a:lnSpc>
        <a:spcBef>
          <a:spcPts val="1250"/>
        </a:spcBef>
        <a:spcAft>
          <a:spcPts val="250"/>
        </a:spcAft>
        <a:buClr>
          <a:schemeClr val="tx2"/>
        </a:buClr>
        <a:buSzPct val="125000"/>
        <a:buFont typeface="Arial" panose="020B0604020202020204" pitchFamily="34" charset="0"/>
        <a:buNone/>
        <a:tabLst>
          <a:tab pos="2873375" algn="l"/>
        </a:tabLst>
        <a:defRPr lang="sv-SE" sz="1200" b="1" kern="0" cap="all" spc="160" baseline="0" dirty="0">
          <a:solidFill>
            <a:schemeClr val="accent1"/>
          </a:solidFill>
          <a:latin typeface="+mj-lt"/>
          <a:ea typeface="Roboto Slab Bold" pitchFamily="2" charset="0"/>
          <a:cs typeface="Roboto Slab Bold" pitchFamily="2" charset="0"/>
        </a:defRPr>
      </a:lvl4pPr>
      <a:lvl5pPr marL="0" indent="0" algn="l" defTabSz="457200" rtl="0" eaLnBrk="1" latinLnBrk="0" hangingPunct="1">
        <a:lnSpc>
          <a:spcPct val="110000"/>
        </a:lnSpc>
        <a:spcBef>
          <a:spcPts val="1250"/>
        </a:spcBef>
        <a:spcAft>
          <a:spcPts val="250"/>
        </a:spcAft>
        <a:buFont typeface="Arial"/>
        <a:buNone/>
        <a:tabLst>
          <a:tab pos="2873375" algn="l"/>
        </a:tabLst>
        <a:defRPr lang="sv-SE" sz="1800" kern="1200" baseline="0" dirty="0">
          <a:solidFill>
            <a:schemeClr val="accent1"/>
          </a:solidFill>
          <a:latin typeface="+mn-lt"/>
          <a:ea typeface="Roboto Bold" panose="02000000000000000000" pitchFamily="2" charset="0"/>
          <a:cs typeface="Roboto Bold"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1">
            <a:extLst>
              <a:ext uri="{FF2B5EF4-FFF2-40B4-BE49-F238E27FC236}">
                <a16:creationId xmlns:a16="http://schemas.microsoft.com/office/drawing/2014/main" id="{FD6B1FD7-5D88-43EC-A5A1-01AB718126C3}"/>
              </a:ext>
            </a:extLst>
          </p:cNvPr>
          <p:cNvPicPr>
            <a:picLocks noGrp="1" noChangeAspect="1"/>
          </p:cNvPicPr>
          <p:nvPr>
            <p:ph type="pic" sz="quarter" idx="10"/>
          </p:nvPr>
        </p:nvPicPr>
        <p:blipFill>
          <a:blip r:embed="rId3"/>
          <a:srcRect/>
          <a:stretch/>
        </p:blipFill>
        <p:spPr>
          <a:xfrm>
            <a:off x="0" y="0"/>
            <a:ext cx="9143999" cy="5143499"/>
          </a:xfrm>
          <a:solidFill>
            <a:schemeClr val="accent5">
              <a:lumMod val="40000"/>
              <a:lumOff val="60000"/>
            </a:schemeClr>
          </a:solidFill>
        </p:spPr>
      </p:pic>
      <p:sp>
        <p:nvSpPr>
          <p:cNvPr id="3" name="Platshållare för text 1">
            <a:extLst>
              <a:ext uri="{FF2B5EF4-FFF2-40B4-BE49-F238E27FC236}">
                <a16:creationId xmlns:a16="http://schemas.microsoft.com/office/drawing/2014/main" id="{E6E7B5C7-7526-468A-A64A-F5C9F6410C1E}"/>
              </a:ext>
            </a:extLst>
          </p:cNvPr>
          <p:cNvSpPr>
            <a:spLocks noGrp="1"/>
          </p:cNvSpPr>
          <p:nvPr>
            <p:ph type="body" idx="1"/>
          </p:nvPr>
        </p:nvSpPr>
        <p:spPr/>
        <p:txBody>
          <a:bodyPr/>
          <a:lstStyle/>
          <a:p>
            <a:r>
              <a:rPr lang="sv-SE" dirty="0"/>
              <a:t>Genomförd av Origo Group</a:t>
            </a:r>
          </a:p>
          <a:p>
            <a:r>
              <a:rPr lang="sv-SE" dirty="0"/>
              <a:t>Mars 2025</a:t>
            </a:r>
          </a:p>
        </p:txBody>
      </p:sp>
      <p:sp>
        <p:nvSpPr>
          <p:cNvPr id="4" name="Rubrik 1">
            <a:extLst>
              <a:ext uri="{FF2B5EF4-FFF2-40B4-BE49-F238E27FC236}">
                <a16:creationId xmlns:a16="http://schemas.microsoft.com/office/drawing/2014/main" id="{1E7A88E3-DAD4-41D2-ADFC-D542E96EBC06}"/>
              </a:ext>
            </a:extLst>
          </p:cNvPr>
          <p:cNvSpPr>
            <a:spLocks noGrp="1"/>
          </p:cNvSpPr>
          <p:nvPr>
            <p:ph type="title"/>
          </p:nvPr>
        </p:nvSpPr>
        <p:spPr/>
        <p:txBody>
          <a:bodyPr/>
          <a:lstStyle/>
          <a:p>
            <a:r>
              <a:rPr lang="sv-SE" dirty="0"/>
              <a:t>Avfall Sverige</a:t>
            </a:r>
            <a:br>
              <a:rPr lang="sv-SE" dirty="0"/>
            </a:br>
            <a:r>
              <a:rPr lang="sv-SE" sz="2800" dirty="0"/>
              <a:t>Återvinningskompassen 2025</a:t>
            </a:r>
            <a:endParaRPr lang="sv-SE" dirty="0"/>
          </a:p>
        </p:txBody>
      </p:sp>
      <p:pic>
        <p:nvPicPr>
          <p:cNvPr id="5" name="Logo">
            <a:extLst>
              <a:ext uri="{FF2B5EF4-FFF2-40B4-BE49-F238E27FC236}">
                <a16:creationId xmlns:a16="http://schemas.microsoft.com/office/drawing/2014/main" id="{7B851D94-B1AA-4D0C-80D1-36F9D1189163}"/>
              </a:ext>
            </a:extLst>
          </p:cNvPr>
          <p:cNvPicPr>
            <a:picLocks noChangeAspect="1"/>
          </p:cNvPicPr>
          <p:nvPr/>
        </p:nvPicPr>
        <p:blipFill>
          <a:blip r:embed="rId4"/>
          <a:srcRect/>
          <a:stretch/>
        </p:blipFill>
        <p:spPr>
          <a:xfrm>
            <a:off x="3747827" y="3804617"/>
            <a:ext cx="1648347" cy="549448"/>
          </a:xfrm>
          <a:prstGeom prst="rect">
            <a:avLst/>
          </a:prstGeom>
        </p:spPr>
      </p:pic>
    </p:spTree>
    <p:extLst>
      <p:ext uri="{BB962C8B-B14F-4D97-AF65-F5344CB8AC3E}">
        <p14:creationId xmlns:p14="http://schemas.microsoft.com/office/powerpoint/2010/main" val="7546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60BDD26-778F-2EF0-9667-D8A1D4E264DE}"/>
              </a:ext>
            </a:extLst>
          </p:cNvPr>
          <p:cNvSpPr>
            <a:spLocks noGrp="1"/>
          </p:cNvSpPr>
          <p:nvPr>
            <p:ph type="body" sz="quarter" idx="29"/>
          </p:nvPr>
        </p:nvSpPr>
        <p:spPr>
          <a:xfrm>
            <a:off x="419100" y="673100"/>
            <a:ext cx="8234059" cy="784225"/>
          </a:xfrm>
        </p:spPr>
        <p:txBody>
          <a:bodyPr/>
          <a:lstStyle/>
          <a:p>
            <a:r>
              <a:rPr lang="sv-SE" dirty="0"/>
              <a:t>En klar majoritet är mycket eller ganska delaktig i källsorteringen i sitt hushåll, resultatet skiljer sig endast marginellt från 2024</a:t>
            </a:r>
          </a:p>
        </p:txBody>
      </p:sp>
      <p:sp>
        <p:nvSpPr>
          <p:cNvPr id="5" name="Platshållare för sidfot 4">
            <a:extLst>
              <a:ext uri="{FF2B5EF4-FFF2-40B4-BE49-F238E27FC236}">
                <a16:creationId xmlns:a16="http://schemas.microsoft.com/office/drawing/2014/main" id="{13BB088E-0A5A-F99A-9D7C-B01110E4B8BC}"/>
              </a:ext>
            </a:extLst>
          </p:cNvPr>
          <p:cNvSpPr>
            <a:spLocks noGrp="1"/>
          </p:cNvSpPr>
          <p:nvPr>
            <p:ph type="ftr" sz="quarter" idx="24"/>
          </p:nvPr>
        </p:nvSpPr>
        <p:spPr/>
        <p:txBody>
          <a:bodyPr/>
          <a:lstStyle/>
          <a:p>
            <a:r>
              <a:rPr lang="sv-SE" dirty="0"/>
              <a:t>Bas: De vars hushåll källsorterar</a:t>
            </a:r>
          </a:p>
        </p:txBody>
      </p:sp>
      <p:sp>
        <p:nvSpPr>
          <p:cNvPr id="6" name="Platshållare för bildnummer 5">
            <a:extLst>
              <a:ext uri="{FF2B5EF4-FFF2-40B4-BE49-F238E27FC236}">
                <a16:creationId xmlns:a16="http://schemas.microsoft.com/office/drawing/2014/main" id="{E347F2DD-C698-4CC2-3655-6C5DC5619F48}"/>
              </a:ext>
            </a:extLst>
          </p:cNvPr>
          <p:cNvSpPr>
            <a:spLocks noGrp="1"/>
          </p:cNvSpPr>
          <p:nvPr>
            <p:ph type="sldNum" sz="quarter" idx="25"/>
          </p:nvPr>
        </p:nvSpPr>
        <p:spPr/>
        <p:txBody>
          <a:bodyPr/>
          <a:lstStyle/>
          <a:p>
            <a:fld id="{0BCBA026-1F68-453E-9036-CC352B75EE63}" type="slidenum">
              <a:rPr lang="sv-SE" smtClean="0"/>
              <a:pPr/>
              <a:t>9</a:t>
            </a:fld>
            <a:endParaRPr lang="sv-SE" dirty="0"/>
          </a:p>
        </p:txBody>
      </p:sp>
      <p:graphicFrame>
        <p:nvGraphicFramePr>
          <p:cNvPr id="7" name="ChartObject">
            <a:extLst>
              <a:ext uri="{FF2B5EF4-FFF2-40B4-BE49-F238E27FC236}">
                <a16:creationId xmlns:a16="http://schemas.microsoft.com/office/drawing/2014/main" id="{783B490B-3608-AA1D-AA9F-BE00700412E6}"/>
              </a:ext>
            </a:extLst>
          </p:cNvPr>
          <p:cNvGraphicFramePr>
            <a:graphicFrameLocks noGrp="1"/>
          </p:cNvGraphicFramePr>
          <p:nvPr>
            <p:ph sz="quarter" idx="18"/>
            <p:extLst>
              <p:ext uri="{D42A27DB-BD31-4B8C-83A1-F6EECF244321}">
                <p14:modId xmlns:p14="http://schemas.microsoft.com/office/powerpoint/2010/main" val="418123309"/>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New Table">
            <a:extLst>
              <a:ext uri="{FF2B5EF4-FFF2-40B4-BE49-F238E27FC236}">
                <a16:creationId xmlns:a16="http://schemas.microsoft.com/office/drawing/2014/main" id="{CA51434B-0BEB-01DC-45BA-96CEAFA9A93E}"/>
              </a:ext>
            </a:extLst>
          </p:cNvPr>
          <p:cNvGraphicFramePr>
            <a:graphicFrameLocks noGrp="1"/>
          </p:cNvGraphicFramePr>
          <p:nvPr>
            <p:extLst>
              <p:ext uri="{D42A27DB-BD31-4B8C-83A1-F6EECF244321}">
                <p14:modId xmlns:p14="http://schemas.microsoft.com/office/powerpoint/2010/main" val="2132277868"/>
              </p:ext>
            </p:extLst>
          </p:nvPr>
        </p:nvGraphicFramePr>
        <p:xfrm>
          <a:off x="6962400" y="1993803"/>
          <a:ext cx="428625" cy="2200061"/>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1108832">
                <a:tc>
                  <a:txBody>
                    <a:bodyPr/>
                    <a:lstStyle/>
                    <a:p>
                      <a:pPr algn="ctr"/>
                      <a:r>
                        <a:rPr lang="sv-SE" sz="788" b="0" i="0" u="none" dirty="0">
                          <a:solidFill>
                            <a:srgbClr val="262626"/>
                          </a:solidFill>
                          <a:latin typeface="arial"/>
                        </a:rPr>
                        <a:t>4.6</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1091229">
                <a:tc>
                  <a:txBody>
                    <a:bodyPr/>
                    <a:lstStyle/>
                    <a:p>
                      <a:pPr algn="ctr"/>
                      <a:r>
                        <a:rPr lang="sv-SE" sz="788" b="0" i="0" u="none" dirty="0">
                          <a:solidFill>
                            <a:srgbClr val="262626"/>
                          </a:solidFill>
                          <a:latin typeface="arial"/>
                        </a:rPr>
                        <a:t>4.6</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graphicFrame>
        <p:nvGraphicFramePr>
          <p:cNvPr id="9" name="New Table">
            <a:extLst>
              <a:ext uri="{FF2B5EF4-FFF2-40B4-BE49-F238E27FC236}">
                <a16:creationId xmlns:a16="http://schemas.microsoft.com/office/drawing/2014/main" id="{C4F19026-A8CC-E34A-91F6-053C4259A534}"/>
              </a:ext>
            </a:extLst>
          </p:cNvPr>
          <p:cNvGraphicFramePr>
            <a:graphicFrameLocks noGrp="1"/>
          </p:cNvGraphicFramePr>
          <p:nvPr>
            <p:extLst>
              <p:ext uri="{D42A27DB-BD31-4B8C-83A1-F6EECF244321}">
                <p14:modId xmlns:p14="http://schemas.microsoft.com/office/powerpoint/2010/main" val="3719499111"/>
              </p:ext>
            </p:extLst>
          </p:nvPr>
        </p:nvGraphicFramePr>
        <p:xfrm>
          <a:off x="7570198" y="1993803"/>
          <a:ext cx="428625" cy="2200061"/>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1108832">
                <a:tc>
                  <a:txBody>
                    <a:bodyPr/>
                    <a:lstStyle/>
                    <a:p>
                      <a:pPr algn="ctr"/>
                      <a:r>
                        <a:rPr lang="sv-SE" sz="788" b="0" i="0" u="none" dirty="0">
                          <a:solidFill>
                            <a:srgbClr val="262626"/>
                          </a:solidFill>
                          <a:latin typeface="arial"/>
                        </a:rPr>
                        <a:t>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1091229">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0" name="New shape">
            <a:extLst>
              <a:ext uri="{FF2B5EF4-FFF2-40B4-BE49-F238E27FC236}">
                <a16:creationId xmlns:a16="http://schemas.microsoft.com/office/drawing/2014/main" id="{ACE81D09-98AF-6B73-8B54-195C24CC164E}"/>
              </a:ext>
            </a:extLst>
          </p:cNvPr>
          <p:cNvSpPr/>
          <p:nvPr/>
        </p:nvSpPr>
        <p:spPr>
          <a:xfrm>
            <a:off x="69624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Medel-</a:t>
            </a:r>
          </a:p>
          <a:p>
            <a:pPr algn="ctr"/>
            <a:r>
              <a:rPr lang="sv-SE" sz="900" dirty="0">
                <a:solidFill>
                  <a:srgbClr val="000000"/>
                </a:solidFill>
                <a:latin typeface="arial"/>
              </a:rPr>
              <a:t>värde</a:t>
            </a:r>
          </a:p>
        </p:txBody>
      </p:sp>
      <p:sp>
        <p:nvSpPr>
          <p:cNvPr id="11" name="New shape">
            <a:extLst>
              <a:ext uri="{FF2B5EF4-FFF2-40B4-BE49-F238E27FC236}">
                <a16:creationId xmlns:a16="http://schemas.microsoft.com/office/drawing/2014/main" id="{A6C3B840-F18B-59C0-EBB3-46DA613ED42A}"/>
              </a:ext>
            </a:extLst>
          </p:cNvPr>
          <p:cNvSpPr/>
          <p:nvPr/>
        </p:nvSpPr>
        <p:spPr>
          <a:xfrm>
            <a:off x="75600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prstClr val="black"/>
                </a:solidFill>
                <a:latin typeface="arial"/>
              </a:rPr>
              <a:t>Ingen åsikt</a:t>
            </a:r>
          </a:p>
        </p:txBody>
      </p:sp>
    </p:spTree>
    <p:extLst>
      <p:ext uri="{BB962C8B-B14F-4D97-AF65-F5344CB8AC3E}">
        <p14:creationId xmlns:p14="http://schemas.microsoft.com/office/powerpoint/2010/main" val="363196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B34F3B9-3275-F8BC-5C42-C056E16692B9}"/>
              </a:ext>
            </a:extLst>
          </p:cNvPr>
          <p:cNvSpPr>
            <a:spLocks noGrp="1"/>
          </p:cNvSpPr>
          <p:nvPr>
            <p:ph type="body" sz="quarter" idx="29"/>
          </p:nvPr>
        </p:nvSpPr>
        <p:spPr/>
        <p:txBody>
          <a:bodyPr/>
          <a:lstStyle/>
          <a:p>
            <a:r>
              <a:rPr lang="sv-SE" dirty="0"/>
              <a:t>Yngre personer är mindre delaktiga i källsorteringen i hushållet än äldre personer</a:t>
            </a:r>
          </a:p>
        </p:txBody>
      </p:sp>
      <p:sp>
        <p:nvSpPr>
          <p:cNvPr id="5" name="Platshållare för sidfot 4">
            <a:extLst>
              <a:ext uri="{FF2B5EF4-FFF2-40B4-BE49-F238E27FC236}">
                <a16:creationId xmlns:a16="http://schemas.microsoft.com/office/drawing/2014/main" id="{560128C6-3B0D-4BD4-672D-2196BB75C439}"/>
              </a:ext>
            </a:extLst>
          </p:cNvPr>
          <p:cNvSpPr>
            <a:spLocks noGrp="1"/>
          </p:cNvSpPr>
          <p:nvPr>
            <p:ph type="ftr" sz="quarter" idx="24"/>
          </p:nvPr>
        </p:nvSpPr>
        <p:spPr/>
        <p:txBody>
          <a:bodyPr/>
          <a:lstStyle/>
          <a:p>
            <a:r>
              <a:rPr lang="sv-SE" dirty="0"/>
              <a:t>Bas: De vars hushåll källsorterar</a:t>
            </a:r>
          </a:p>
        </p:txBody>
      </p:sp>
      <p:sp>
        <p:nvSpPr>
          <p:cNvPr id="6" name="Platshållare för bildnummer 5">
            <a:extLst>
              <a:ext uri="{FF2B5EF4-FFF2-40B4-BE49-F238E27FC236}">
                <a16:creationId xmlns:a16="http://schemas.microsoft.com/office/drawing/2014/main" id="{DB9B8136-EF85-648E-7010-E691A5DBFDD9}"/>
              </a:ext>
            </a:extLst>
          </p:cNvPr>
          <p:cNvSpPr>
            <a:spLocks noGrp="1"/>
          </p:cNvSpPr>
          <p:nvPr>
            <p:ph type="sldNum" sz="quarter" idx="25"/>
          </p:nvPr>
        </p:nvSpPr>
        <p:spPr/>
        <p:txBody>
          <a:bodyPr/>
          <a:lstStyle/>
          <a:p>
            <a:fld id="{0BCBA026-1F68-453E-9036-CC352B75EE63}" type="slidenum">
              <a:rPr lang="sv-SE" smtClean="0"/>
              <a:pPr/>
              <a:t>10</a:t>
            </a:fld>
            <a:endParaRPr lang="sv-SE" dirty="0"/>
          </a:p>
        </p:txBody>
      </p:sp>
      <p:graphicFrame>
        <p:nvGraphicFramePr>
          <p:cNvPr id="7" name="ChartObject">
            <a:extLst>
              <a:ext uri="{FF2B5EF4-FFF2-40B4-BE49-F238E27FC236}">
                <a16:creationId xmlns:a16="http://schemas.microsoft.com/office/drawing/2014/main" id="{66AA234C-CDDB-07E3-C297-F38C2B72AA22}"/>
              </a:ext>
            </a:extLst>
          </p:cNvPr>
          <p:cNvGraphicFramePr>
            <a:graphicFrameLocks noGrp="1"/>
          </p:cNvGraphicFramePr>
          <p:nvPr>
            <p:ph sz="quarter" idx="18"/>
            <p:extLst>
              <p:ext uri="{D42A27DB-BD31-4B8C-83A1-F6EECF244321}">
                <p14:modId xmlns:p14="http://schemas.microsoft.com/office/powerpoint/2010/main" val="745416682"/>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
        <p:nvSpPr>
          <p:cNvPr id="8" name="New shape">
            <a:extLst>
              <a:ext uri="{FF2B5EF4-FFF2-40B4-BE49-F238E27FC236}">
                <a16:creationId xmlns:a16="http://schemas.microsoft.com/office/drawing/2014/main" id="{5F5CDC74-F2AD-3DF1-F34F-691936F3598E}"/>
              </a:ext>
            </a:extLst>
          </p:cNvPr>
          <p:cNvSpPr/>
          <p:nvPr/>
        </p:nvSpPr>
        <p:spPr>
          <a:xfrm>
            <a:off x="69624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Medel-</a:t>
            </a:r>
          </a:p>
          <a:p>
            <a:pPr algn="ctr"/>
            <a:r>
              <a:rPr lang="sv-SE" sz="900" dirty="0">
                <a:solidFill>
                  <a:srgbClr val="000000"/>
                </a:solidFill>
                <a:latin typeface="arial"/>
              </a:rPr>
              <a:t>värde</a:t>
            </a:r>
          </a:p>
        </p:txBody>
      </p:sp>
      <p:sp>
        <p:nvSpPr>
          <p:cNvPr id="9" name="New shape">
            <a:extLst>
              <a:ext uri="{FF2B5EF4-FFF2-40B4-BE49-F238E27FC236}">
                <a16:creationId xmlns:a16="http://schemas.microsoft.com/office/drawing/2014/main" id="{FE973BCC-56D6-509B-A98D-096CB3123903}"/>
              </a:ext>
            </a:extLst>
          </p:cNvPr>
          <p:cNvSpPr/>
          <p:nvPr/>
        </p:nvSpPr>
        <p:spPr>
          <a:xfrm>
            <a:off x="75600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prstClr val="black"/>
                </a:solidFill>
                <a:latin typeface="arial"/>
              </a:rPr>
              <a:t>Ingen åsikt</a:t>
            </a:r>
          </a:p>
        </p:txBody>
      </p:sp>
      <p:graphicFrame>
        <p:nvGraphicFramePr>
          <p:cNvPr id="10" name="New Table">
            <a:extLst>
              <a:ext uri="{FF2B5EF4-FFF2-40B4-BE49-F238E27FC236}">
                <a16:creationId xmlns:a16="http://schemas.microsoft.com/office/drawing/2014/main" id="{FC4DDCF0-D3D8-062C-1C18-B0AE78670616}"/>
              </a:ext>
            </a:extLst>
          </p:cNvPr>
          <p:cNvGraphicFramePr>
            <a:graphicFrameLocks noGrp="1"/>
          </p:cNvGraphicFramePr>
          <p:nvPr>
            <p:extLst>
              <p:ext uri="{D42A27DB-BD31-4B8C-83A1-F6EECF244321}">
                <p14:modId xmlns:p14="http://schemas.microsoft.com/office/powerpoint/2010/main" val="478894715"/>
              </p:ext>
            </p:extLst>
          </p:nvPr>
        </p:nvGraphicFramePr>
        <p:xfrm>
          <a:off x="6962400" y="1949461"/>
          <a:ext cx="428625" cy="2271905"/>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456785">
                <a:tc>
                  <a:txBody>
                    <a:bodyPr/>
                    <a:lstStyle/>
                    <a:p>
                      <a:pPr algn="ctr"/>
                      <a:r>
                        <a:rPr lang="sv-SE" sz="788" b="0" i="0" u="none" dirty="0">
                          <a:solidFill>
                            <a:srgbClr val="262626"/>
                          </a:solidFill>
                          <a:latin typeface="arial"/>
                        </a:rPr>
                        <a:t>4.2</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2"/>
                  </a:ext>
                </a:extLst>
              </a:tr>
              <a:tr h="456785">
                <a:tc>
                  <a:txBody>
                    <a:bodyPr/>
                    <a:lstStyle/>
                    <a:p>
                      <a:pPr algn="ctr"/>
                      <a:r>
                        <a:rPr lang="sv-SE" sz="788" b="0" i="0" u="none" dirty="0">
                          <a:solidFill>
                            <a:srgbClr val="262626"/>
                          </a:solidFill>
                          <a:latin typeface="arial"/>
                        </a:rPr>
                        <a:t>4.5</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r h="456785">
                <a:tc>
                  <a:txBody>
                    <a:bodyPr/>
                    <a:lstStyle/>
                    <a:p>
                      <a:pPr algn="ctr"/>
                      <a:r>
                        <a:rPr lang="sv-SE" sz="788" b="0" i="0" u="none" dirty="0">
                          <a:solidFill>
                            <a:srgbClr val="262626"/>
                          </a:solidFill>
                          <a:latin typeface="arial"/>
                        </a:rPr>
                        <a:t>4.7</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4"/>
                  </a:ext>
                </a:extLst>
              </a:tr>
              <a:tr h="456785">
                <a:tc>
                  <a:txBody>
                    <a:bodyPr/>
                    <a:lstStyle/>
                    <a:p>
                      <a:pPr algn="ctr"/>
                      <a:r>
                        <a:rPr lang="sv-SE" sz="788" b="0" i="0" u="none" dirty="0">
                          <a:solidFill>
                            <a:srgbClr val="262626"/>
                          </a:solidFill>
                          <a:latin typeface="arial"/>
                        </a:rPr>
                        <a:t>4.8</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5"/>
                  </a:ext>
                </a:extLst>
              </a:tr>
              <a:tr h="444765">
                <a:tc>
                  <a:txBody>
                    <a:bodyPr/>
                    <a:lstStyle/>
                    <a:p>
                      <a:pPr algn="ctr"/>
                      <a:r>
                        <a:rPr lang="sv-SE" sz="788" b="0" i="0" u="none" dirty="0">
                          <a:solidFill>
                            <a:srgbClr val="262626"/>
                          </a:solidFill>
                          <a:latin typeface="arial"/>
                        </a:rPr>
                        <a:t>4.8</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6"/>
                  </a:ext>
                </a:extLst>
              </a:tr>
            </a:tbl>
          </a:graphicData>
        </a:graphic>
      </p:graphicFrame>
      <p:graphicFrame>
        <p:nvGraphicFramePr>
          <p:cNvPr id="11" name="New Table">
            <a:extLst>
              <a:ext uri="{FF2B5EF4-FFF2-40B4-BE49-F238E27FC236}">
                <a16:creationId xmlns:a16="http://schemas.microsoft.com/office/drawing/2014/main" id="{E10895B8-1BE6-B497-9859-9DE6BC220B98}"/>
              </a:ext>
            </a:extLst>
          </p:cNvPr>
          <p:cNvGraphicFramePr>
            <a:graphicFrameLocks noGrp="1"/>
          </p:cNvGraphicFramePr>
          <p:nvPr>
            <p:extLst>
              <p:ext uri="{D42A27DB-BD31-4B8C-83A1-F6EECF244321}">
                <p14:modId xmlns:p14="http://schemas.microsoft.com/office/powerpoint/2010/main" val="1168445967"/>
              </p:ext>
            </p:extLst>
          </p:nvPr>
        </p:nvGraphicFramePr>
        <p:xfrm>
          <a:off x="7570800" y="1949461"/>
          <a:ext cx="428625" cy="2271905"/>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456785">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2"/>
                  </a:ext>
                </a:extLst>
              </a:tr>
              <a:tr h="456785">
                <a:tc>
                  <a:txBody>
                    <a:bodyPr/>
                    <a:lstStyle/>
                    <a:p>
                      <a:pPr algn="ctr"/>
                      <a:r>
                        <a:rPr lang="sv-SE" sz="788" b="0" i="0" u="none" dirty="0">
                          <a:solidFill>
                            <a:srgbClr val="262626"/>
                          </a:solidFill>
                          <a:latin typeface="arial"/>
                        </a:rPr>
                        <a:t>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r h="456785">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4"/>
                  </a:ext>
                </a:extLst>
              </a:tr>
              <a:tr h="456785">
                <a:tc>
                  <a:txBody>
                    <a:bodyPr/>
                    <a:lstStyle/>
                    <a:p>
                      <a:pPr algn="ctr"/>
                      <a:r>
                        <a:rPr lang="sv-SE" sz="788" b="0" i="0" u="none" dirty="0">
                          <a:solidFill>
                            <a:srgbClr val="262626"/>
                          </a:solidFill>
                          <a:latin typeface="arial"/>
                        </a:rPr>
                        <a:t>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5"/>
                  </a:ext>
                </a:extLst>
              </a:tr>
              <a:tr h="444765">
                <a:tc>
                  <a:txBody>
                    <a:bodyPr/>
                    <a:lstStyle/>
                    <a:p>
                      <a:pPr algn="ctr"/>
                      <a:r>
                        <a:rPr lang="sv-SE" sz="788" b="0" i="0" u="none" dirty="0">
                          <a:solidFill>
                            <a:srgbClr val="262626"/>
                          </a:solidFill>
                          <a:latin typeface="arial"/>
                        </a:rPr>
                        <a:t>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921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2DB624F-E549-FD2E-F5FA-F2F137A5196D}"/>
              </a:ext>
            </a:extLst>
          </p:cNvPr>
          <p:cNvSpPr>
            <a:spLocks noGrp="1"/>
          </p:cNvSpPr>
          <p:nvPr>
            <p:ph type="body" sz="quarter" idx="29"/>
          </p:nvPr>
        </p:nvSpPr>
        <p:spPr>
          <a:xfrm>
            <a:off x="419099" y="673100"/>
            <a:ext cx="6813599" cy="784225"/>
          </a:xfrm>
        </p:spPr>
        <p:txBody>
          <a:bodyPr/>
          <a:lstStyle/>
          <a:p>
            <a:r>
              <a:rPr lang="sv-SE" dirty="0"/>
              <a:t>De flesta källsorterar sina förpackningar för att bidra till en bättre miljö och för att det är rätt sak att göra</a:t>
            </a:r>
          </a:p>
        </p:txBody>
      </p:sp>
      <p:sp>
        <p:nvSpPr>
          <p:cNvPr id="5" name="Platshållare för sidfot 4">
            <a:extLst>
              <a:ext uri="{FF2B5EF4-FFF2-40B4-BE49-F238E27FC236}">
                <a16:creationId xmlns:a16="http://schemas.microsoft.com/office/drawing/2014/main" id="{08B69CB9-94AD-28AC-9216-8826210FA17D}"/>
              </a:ext>
            </a:extLst>
          </p:cNvPr>
          <p:cNvSpPr>
            <a:spLocks noGrp="1"/>
          </p:cNvSpPr>
          <p:nvPr>
            <p:ph type="ftr" sz="quarter" idx="24"/>
          </p:nvPr>
        </p:nvSpPr>
        <p:spPr/>
        <p:txBody>
          <a:bodyPr/>
          <a:lstStyle/>
          <a:p>
            <a:r>
              <a:rPr lang="sv-SE" dirty="0"/>
              <a:t>Bas: De som själva är delaktiga i källsorteringen i någon mån</a:t>
            </a:r>
          </a:p>
          <a:p>
            <a:r>
              <a:rPr lang="sv-SE" dirty="0"/>
              <a:t>Flera svar möjliga</a:t>
            </a:r>
          </a:p>
        </p:txBody>
      </p:sp>
      <p:sp>
        <p:nvSpPr>
          <p:cNvPr id="6" name="Platshållare för bildnummer 5">
            <a:extLst>
              <a:ext uri="{FF2B5EF4-FFF2-40B4-BE49-F238E27FC236}">
                <a16:creationId xmlns:a16="http://schemas.microsoft.com/office/drawing/2014/main" id="{1C4AE056-16F2-AC11-EA06-081B5B73DD63}"/>
              </a:ext>
            </a:extLst>
          </p:cNvPr>
          <p:cNvSpPr>
            <a:spLocks noGrp="1"/>
          </p:cNvSpPr>
          <p:nvPr>
            <p:ph type="sldNum" sz="quarter" idx="25"/>
          </p:nvPr>
        </p:nvSpPr>
        <p:spPr/>
        <p:txBody>
          <a:bodyPr/>
          <a:lstStyle/>
          <a:p>
            <a:fld id="{0BCBA026-1F68-453E-9036-CC352B75EE63}" type="slidenum">
              <a:rPr lang="sv-SE" smtClean="0"/>
              <a:pPr/>
              <a:t>11</a:t>
            </a:fld>
            <a:endParaRPr lang="sv-SE" dirty="0"/>
          </a:p>
        </p:txBody>
      </p:sp>
      <p:graphicFrame>
        <p:nvGraphicFramePr>
          <p:cNvPr id="7" name="ChartObject">
            <a:extLst>
              <a:ext uri="{FF2B5EF4-FFF2-40B4-BE49-F238E27FC236}">
                <a16:creationId xmlns:a16="http://schemas.microsoft.com/office/drawing/2014/main" id="{2367E3F1-C7C8-A79D-C6DD-EB4B9B4D3D79}"/>
              </a:ext>
            </a:extLst>
          </p:cNvPr>
          <p:cNvGraphicFramePr>
            <a:graphicFrameLocks noGrp="1"/>
          </p:cNvGraphicFramePr>
          <p:nvPr>
            <p:ph sz="quarter" idx="18"/>
            <p:extLst>
              <p:ext uri="{D42A27DB-BD31-4B8C-83A1-F6EECF244321}">
                <p14:modId xmlns:p14="http://schemas.microsoft.com/office/powerpoint/2010/main" val="1113101701"/>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76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F257F23-7A61-65D7-42E1-ADE32BAF1865}"/>
              </a:ext>
            </a:extLst>
          </p:cNvPr>
          <p:cNvSpPr>
            <a:spLocks noGrp="1"/>
          </p:cNvSpPr>
          <p:nvPr>
            <p:ph type="body" sz="quarter" idx="29"/>
          </p:nvPr>
        </p:nvSpPr>
        <p:spPr>
          <a:xfrm>
            <a:off x="419100" y="673100"/>
            <a:ext cx="7542368" cy="784225"/>
          </a:xfrm>
        </p:spPr>
        <p:txBody>
          <a:bodyPr/>
          <a:lstStyle/>
          <a:p>
            <a:r>
              <a:rPr lang="sv-SE" dirty="0"/>
              <a:t>Personer 50 år eller äldre källsorterar för att det blir mindre vanliga hushållssopor jämfört med yngre personer</a:t>
            </a:r>
          </a:p>
        </p:txBody>
      </p:sp>
      <p:sp>
        <p:nvSpPr>
          <p:cNvPr id="5" name="Platshållare för sidfot 4">
            <a:extLst>
              <a:ext uri="{FF2B5EF4-FFF2-40B4-BE49-F238E27FC236}">
                <a16:creationId xmlns:a16="http://schemas.microsoft.com/office/drawing/2014/main" id="{92C15A77-0B2D-C21F-7104-507B00EC9388}"/>
              </a:ext>
            </a:extLst>
          </p:cNvPr>
          <p:cNvSpPr>
            <a:spLocks noGrp="1"/>
          </p:cNvSpPr>
          <p:nvPr>
            <p:ph type="ftr" sz="quarter" idx="24"/>
          </p:nvPr>
        </p:nvSpPr>
        <p:spPr/>
        <p:txBody>
          <a:bodyPr/>
          <a:lstStyle/>
          <a:p>
            <a:r>
              <a:rPr lang="sv-SE" dirty="0"/>
              <a:t>Bas: De som själva är delaktiga i källsorteringen i någon mån</a:t>
            </a:r>
          </a:p>
          <a:p>
            <a:r>
              <a:rPr lang="sv-SE" dirty="0"/>
              <a:t>Flera svar möjliga</a:t>
            </a:r>
          </a:p>
        </p:txBody>
      </p:sp>
      <p:sp>
        <p:nvSpPr>
          <p:cNvPr id="6" name="Platshållare för bildnummer 5">
            <a:extLst>
              <a:ext uri="{FF2B5EF4-FFF2-40B4-BE49-F238E27FC236}">
                <a16:creationId xmlns:a16="http://schemas.microsoft.com/office/drawing/2014/main" id="{A9C9F68F-BE9E-59E6-1C53-E532B57F972D}"/>
              </a:ext>
            </a:extLst>
          </p:cNvPr>
          <p:cNvSpPr>
            <a:spLocks noGrp="1"/>
          </p:cNvSpPr>
          <p:nvPr>
            <p:ph type="sldNum" sz="quarter" idx="25"/>
          </p:nvPr>
        </p:nvSpPr>
        <p:spPr/>
        <p:txBody>
          <a:bodyPr/>
          <a:lstStyle/>
          <a:p>
            <a:fld id="{0BCBA026-1F68-453E-9036-CC352B75EE63}" type="slidenum">
              <a:rPr lang="sv-SE" smtClean="0"/>
              <a:pPr/>
              <a:t>12</a:t>
            </a:fld>
            <a:endParaRPr lang="sv-SE" dirty="0"/>
          </a:p>
        </p:txBody>
      </p:sp>
      <p:graphicFrame>
        <p:nvGraphicFramePr>
          <p:cNvPr id="7" name="ChartObject">
            <a:extLst>
              <a:ext uri="{FF2B5EF4-FFF2-40B4-BE49-F238E27FC236}">
                <a16:creationId xmlns:a16="http://schemas.microsoft.com/office/drawing/2014/main" id="{6799FBC6-B32C-18F5-D9CC-EEE70C0E104B}"/>
              </a:ext>
            </a:extLst>
          </p:cNvPr>
          <p:cNvGraphicFramePr>
            <a:graphicFrameLocks noGrp="1"/>
          </p:cNvGraphicFramePr>
          <p:nvPr>
            <p:ph sz="quarter" idx="18"/>
            <p:extLst>
              <p:ext uri="{D42A27DB-BD31-4B8C-83A1-F6EECF244321}">
                <p14:modId xmlns:p14="http://schemas.microsoft.com/office/powerpoint/2010/main" val="2528574621"/>
              </p:ext>
            </p:extLst>
          </p:nvPr>
        </p:nvGraphicFramePr>
        <p:xfrm>
          <a:off x="431800" y="1576388"/>
          <a:ext cx="8221359"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31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61EAECD-78A0-CA20-A225-7F70D2367508}"/>
              </a:ext>
            </a:extLst>
          </p:cNvPr>
          <p:cNvSpPr>
            <a:spLocks noGrp="1"/>
          </p:cNvSpPr>
          <p:nvPr>
            <p:ph type="body" sz="quarter" idx="29"/>
          </p:nvPr>
        </p:nvSpPr>
        <p:spPr/>
        <p:txBody>
          <a:bodyPr/>
          <a:lstStyle/>
          <a:p>
            <a:r>
              <a:rPr lang="sv-SE" dirty="0"/>
              <a:t>Fyra av fem tycker att det är lätt att veta hur förpackningar ska källsorteras</a:t>
            </a:r>
          </a:p>
        </p:txBody>
      </p:sp>
      <p:sp>
        <p:nvSpPr>
          <p:cNvPr id="5" name="Platshållare för sidfot 4">
            <a:extLst>
              <a:ext uri="{FF2B5EF4-FFF2-40B4-BE49-F238E27FC236}">
                <a16:creationId xmlns:a16="http://schemas.microsoft.com/office/drawing/2014/main" id="{67DA09CB-D8AA-AAE5-1AE7-9EE89BC91CAE}"/>
              </a:ext>
            </a:extLst>
          </p:cNvPr>
          <p:cNvSpPr>
            <a:spLocks noGrp="1"/>
          </p:cNvSpPr>
          <p:nvPr>
            <p:ph type="ftr" sz="quarter" idx="24"/>
          </p:nvPr>
        </p:nvSpPr>
        <p:spPr/>
        <p:txBody>
          <a:bodyPr/>
          <a:lstStyle/>
          <a:p>
            <a:r>
              <a:rPr lang="sv-SE" dirty="0"/>
              <a:t>Bas: De som själva är delaktiga i källsorteringen i någon mån</a:t>
            </a:r>
          </a:p>
        </p:txBody>
      </p:sp>
      <p:sp>
        <p:nvSpPr>
          <p:cNvPr id="6" name="Platshållare för bildnummer 5">
            <a:extLst>
              <a:ext uri="{FF2B5EF4-FFF2-40B4-BE49-F238E27FC236}">
                <a16:creationId xmlns:a16="http://schemas.microsoft.com/office/drawing/2014/main" id="{E4AB111B-A0CB-159C-5019-F6AD71327277}"/>
              </a:ext>
            </a:extLst>
          </p:cNvPr>
          <p:cNvSpPr>
            <a:spLocks noGrp="1"/>
          </p:cNvSpPr>
          <p:nvPr>
            <p:ph type="sldNum" sz="quarter" idx="25"/>
          </p:nvPr>
        </p:nvSpPr>
        <p:spPr/>
        <p:txBody>
          <a:bodyPr/>
          <a:lstStyle/>
          <a:p>
            <a:fld id="{0BCBA026-1F68-453E-9036-CC352B75EE63}" type="slidenum">
              <a:rPr lang="sv-SE" smtClean="0"/>
              <a:pPr/>
              <a:t>13</a:t>
            </a:fld>
            <a:endParaRPr lang="sv-SE" dirty="0"/>
          </a:p>
        </p:txBody>
      </p:sp>
      <p:graphicFrame>
        <p:nvGraphicFramePr>
          <p:cNvPr id="7" name="ChartObject">
            <a:extLst>
              <a:ext uri="{FF2B5EF4-FFF2-40B4-BE49-F238E27FC236}">
                <a16:creationId xmlns:a16="http://schemas.microsoft.com/office/drawing/2014/main" id="{DA6E0E0B-1847-085D-96D0-8FC75E660DAB}"/>
              </a:ext>
            </a:extLst>
          </p:cNvPr>
          <p:cNvGraphicFramePr>
            <a:graphicFrameLocks noGrp="1"/>
          </p:cNvGraphicFramePr>
          <p:nvPr>
            <p:ph sz="quarter" idx="18"/>
            <p:extLst>
              <p:ext uri="{D42A27DB-BD31-4B8C-83A1-F6EECF244321}">
                <p14:modId xmlns:p14="http://schemas.microsoft.com/office/powerpoint/2010/main" val="2396507050"/>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New Table">
            <a:extLst>
              <a:ext uri="{FF2B5EF4-FFF2-40B4-BE49-F238E27FC236}">
                <a16:creationId xmlns:a16="http://schemas.microsoft.com/office/drawing/2014/main" id="{85CEAFFF-04B9-F19F-4F3D-BFB49CDF47D9}"/>
              </a:ext>
            </a:extLst>
          </p:cNvPr>
          <p:cNvGraphicFramePr>
            <a:graphicFrameLocks noGrp="1"/>
          </p:cNvGraphicFramePr>
          <p:nvPr>
            <p:extLst>
              <p:ext uri="{D42A27DB-BD31-4B8C-83A1-F6EECF244321}">
                <p14:modId xmlns:p14="http://schemas.microsoft.com/office/powerpoint/2010/main" val="3784568221"/>
              </p:ext>
            </p:extLst>
          </p:nvPr>
        </p:nvGraphicFramePr>
        <p:xfrm>
          <a:off x="6962400" y="1994400"/>
          <a:ext cx="428625" cy="2194523"/>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1106042">
                <a:tc>
                  <a:txBody>
                    <a:bodyPr/>
                    <a:lstStyle/>
                    <a:p>
                      <a:pPr algn="ctr"/>
                      <a:r>
                        <a:rPr lang="sv-SE" sz="788" b="0" i="0" u="none" dirty="0">
                          <a:solidFill>
                            <a:srgbClr val="262626"/>
                          </a:solidFill>
                          <a:latin typeface="arial"/>
                        </a:rPr>
                        <a:t>4.1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1088481">
                <a:tc>
                  <a:txBody>
                    <a:bodyPr/>
                    <a:lstStyle/>
                    <a:p>
                      <a:pPr algn="ctr"/>
                      <a:r>
                        <a:rPr lang="sv-SE" sz="788" b="0" i="0" u="none" dirty="0">
                          <a:solidFill>
                            <a:srgbClr val="262626"/>
                          </a:solidFill>
                          <a:latin typeface="arial"/>
                        </a:rPr>
                        <a:t>4.0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graphicFrame>
        <p:nvGraphicFramePr>
          <p:cNvPr id="9" name="New Table">
            <a:extLst>
              <a:ext uri="{FF2B5EF4-FFF2-40B4-BE49-F238E27FC236}">
                <a16:creationId xmlns:a16="http://schemas.microsoft.com/office/drawing/2014/main" id="{4F355C84-B1A9-6A79-A5AC-0015221D42D7}"/>
              </a:ext>
            </a:extLst>
          </p:cNvPr>
          <p:cNvGraphicFramePr>
            <a:graphicFrameLocks noGrp="1"/>
          </p:cNvGraphicFramePr>
          <p:nvPr>
            <p:extLst>
              <p:ext uri="{D42A27DB-BD31-4B8C-83A1-F6EECF244321}">
                <p14:modId xmlns:p14="http://schemas.microsoft.com/office/powerpoint/2010/main" val="1507404573"/>
              </p:ext>
            </p:extLst>
          </p:nvPr>
        </p:nvGraphicFramePr>
        <p:xfrm>
          <a:off x="7570800" y="1994400"/>
          <a:ext cx="428625" cy="2194523"/>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1106042">
                <a:tc>
                  <a:txBody>
                    <a:bodyPr/>
                    <a:lstStyle/>
                    <a:p>
                      <a:pPr algn="ctr"/>
                      <a:r>
                        <a:rPr lang="sv-SE" sz="788" b="0" i="0" u="none" dirty="0">
                          <a:solidFill>
                            <a:srgbClr val="262626"/>
                          </a:solidFill>
                          <a:latin typeface="arial"/>
                        </a:rPr>
                        <a:t>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1088481">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0" name="New shape">
            <a:extLst>
              <a:ext uri="{FF2B5EF4-FFF2-40B4-BE49-F238E27FC236}">
                <a16:creationId xmlns:a16="http://schemas.microsoft.com/office/drawing/2014/main" id="{1BA1ED51-52E3-12A6-6420-4BA741D70CC3}"/>
              </a:ext>
            </a:extLst>
          </p:cNvPr>
          <p:cNvSpPr/>
          <p:nvPr/>
        </p:nvSpPr>
        <p:spPr>
          <a:xfrm>
            <a:off x="69624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Medel-</a:t>
            </a:r>
          </a:p>
          <a:p>
            <a:pPr algn="ctr"/>
            <a:r>
              <a:rPr lang="sv-SE" sz="900" dirty="0">
                <a:solidFill>
                  <a:srgbClr val="000000"/>
                </a:solidFill>
                <a:latin typeface="arial"/>
              </a:rPr>
              <a:t>värde</a:t>
            </a:r>
          </a:p>
        </p:txBody>
      </p:sp>
      <p:sp>
        <p:nvSpPr>
          <p:cNvPr id="11" name="New shape">
            <a:extLst>
              <a:ext uri="{FF2B5EF4-FFF2-40B4-BE49-F238E27FC236}">
                <a16:creationId xmlns:a16="http://schemas.microsoft.com/office/drawing/2014/main" id="{31563027-32C5-D86F-1E03-187D68E19D21}"/>
              </a:ext>
            </a:extLst>
          </p:cNvPr>
          <p:cNvSpPr/>
          <p:nvPr/>
        </p:nvSpPr>
        <p:spPr>
          <a:xfrm>
            <a:off x="75600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prstClr val="black"/>
                </a:solidFill>
                <a:latin typeface="arial"/>
              </a:rPr>
              <a:t>Ingen åsikt</a:t>
            </a:r>
          </a:p>
        </p:txBody>
      </p:sp>
    </p:spTree>
    <p:extLst>
      <p:ext uri="{BB962C8B-B14F-4D97-AF65-F5344CB8AC3E}">
        <p14:creationId xmlns:p14="http://schemas.microsoft.com/office/powerpoint/2010/main" val="294524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5129FCA-9D77-F558-F452-2233C7CAEF10}"/>
              </a:ext>
            </a:extLst>
          </p:cNvPr>
          <p:cNvSpPr>
            <a:spLocks noGrp="1"/>
          </p:cNvSpPr>
          <p:nvPr>
            <p:ph type="title"/>
          </p:nvPr>
        </p:nvSpPr>
        <p:spPr/>
        <p:txBody>
          <a:bodyPr/>
          <a:lstStyle/>
          <a:p>
            <a:r>
              <a:rPr lang="sv-SE" dirty="0"/>
              <a:t>Öppna svar och kommentarer</a:t>
            </a:r>
          </a:p>
        </p:txBody>
      </p:sp>
      <p:sp>
        <p:nvSpPr>
          <p:cNvPr id="10" name="Platshållare för text 9">
            <a:extLst>
              <a:ext uri="{FF2B5EF4-FFF2-40B4-BE49-F238E27FC236}">
                <a16:creationId xmlns:a16="http://schemas.microsoft.com/office/drawing/2014/main" id="{ED3BA3E4-7FEE-A1B1-8986-51B2E491608A}"/>
              </a:ext>
            </a:extLst>
          </p:cNvPr>
          <p:cNvSpPr>
            <a:spLocks noGrp="1"/>
          </p:cNvSpPr>
          <p:nvPr>
            <p:ph type="body" sz="quarter" idx="29"/>
          </p:nvPr>
        </p:nvSpPr>
        <p:spPr/>
        <p:txBody>
          <a:bodyPr/>
          <a:lstStyle/>
          <a:p>
            <a:r>
              <a:rPr lang="sv-SE" dirty="0"/>
              <a:t>Varför är det svårt?</a:t>
            </a:r>
          </a:p>
        </p:txBody>
      </p:sp>
      <p:sp>
        <p:nvSpPr>
          <p:cNvPr id="5" name="Platshållare för sidfot 4">
            <a:extLst>
              <a:ext uri="{FF2B5EF4-FFF2-40B4-BE49-F238E27FC236}">
                <a16:creationId xmlns:a16="http://schemas.microsoft.com/office/drawing/2014/main" id="{F21E5230-FA9E-4EDD-A5EB-CFBDBB895074}"/>
              </a:ext>
            </a:extLst>
          </p:cNvPr>
          <p:cNvSpPr>
            <a:spLocks noGrp="1"/>
          </p:cNvSpPr>
          <p:nvPr>
            <p:ph type="ftr" sz="quarter" idx="26"/>
          </p:nvPr>
        </p:nvSpPr>
        <p:spPr/>
        <p:txBody>
          <a:bodyPr/>
          <a:lstStyle/>
          <a:p>
            <a:r>
              <a:rPr lang="sv-SE" dirty="0"/>
              <a:t>Bas: De som tycker att det är ganska eller mycket svårt att veta hur man ska källsortera förpackningar</a:t>
            </a:r>
          </a:p>
          <a:p>
            <a:r>
              <a:rPr lang="sv-SE" dirty="0"/>
              <a:t>Ett urval av öppna svar, samtliga svar återfinns i bilaga</a:t>
            </a:r>
          </a:p>
        </p:txBody>
      </p:sp>
      <p:sp>
        <p:nvSpPr>
          <p:cNvPr id="9" name="Platshållare för innehåll 8">
            <a:extLst>
              <a:ext uri="{FF2B5EF4-FFF2-40B4-BE49-F238E27FC236}">
                <a16:creationId xmlns:a16="http://schemas.microsoft.com/office/drawing/2014/main" id="{892451D1-B909-CCCF-3464-620B5370E92C}"/>
              </a:ext>
            </a:extLst>
          </p:cNvPr>
          <p:cNvSpPr>
            <a:spLocks noGrp="1"/>
          </p:cNvSpPr>
          <p:nvPr>
            <p:ph sz="quarter" idx="19"/>
          </p:nvPr>
        </p:nvSpPr>
        <p:spPr>
          <a:xfrm>
            <a:off x="438150" y="1502625"/>
            <a:ext cx="3170960" cy="3056676"/>
          </a:xfrm>
        </p:spPr>
        <p:txBody>
          <a:bodyPr/>
          <a:lstStyle/>
          <a:p>
            <a:pPr marL="171450" indent="-171450">
              <a:buFont typeface="Arial" panose="020B0604020202020204" pitchFamily="34" charset="0"/>
              <a:buChar char="•"/>
            </a:pPr>
            <a:r>
              <a:rPr lang="sv-SE" b="1" dirty="0"/>
              <a:t>Otydlighet och förvirring </a:t>
            </a:r>
            <a:r>
              <a:rPr lang="sv-SE" dirty="0"/>
              <a:t>– Oklart vad som ska sorteras var och det saknas tydlig information på förpackningarna</a:t>
            </a:r>
          </a:p>
          <a:p>
            <a:pPr marL="171450" indent="-171450">
              <a:buFont typeface="Arial" panose="020B0604020202020204" pitchFamily="34" charset="0"/>
              <a:buChar char="•"/>
            </a:pPr>
            <a:r>
              <a:rPr lang="sv-SE" b="1" dirty="0"/>
              <a:t>Brist på resurser </a:t>
            </a:r>
            <a:r>
              <a:rPr lang="sv-SE" dirty="0"/>
              <a:t>– Saknar soptunnor för alla sorters avfall och brist på återvinningsplatser där de bor</a:t>
            </a:r>
          </a:p>
          <a:p>
            <a:pPr marL="171450" indent="-171450">
              <a:buFont typeface="Arial" panose="020B0604020202020204" pitchFamily="34" charset="0"/>
              <a:buChar char="•"/>
            </a:pPr>
            <a:r>
              <a:rPr lang="sv-SE" b="1" dirty="0"/>
              <a:t>Bökigt och tidskrävande att källsortera</a:t>
            </a:r>
          </a:p>
          <a:p>
            <a:pPr marL="171450" indent="-171450">
              <a:buFont typeface="Arial" panose="020B0604020202020204" pitchFamily="34" charset="0"/>
              <a:buChar char="•"/>
            </a:pPr>
            <a:r>
              <a:rPr lang="sv-SE" b="1" dirty="0"/>
              <a:t>Materialproblem</a:t>
            </a:r>
            <a:r>
              <a:rPr lang="sv-SE" dirty="0"/>
              <a:t> – Det är svårt med blandade material och att separera dem</a:t>
            </a:r>
          </a:p>
          <a:p>
            <a:pPr marL="171450" indent="-171450">
              <a:buFont typeface="Arial" panose="020B0604020202020204" pitchFamily="34" charset="0"/>
              <a:buChar char="•"/>
            </a:pPr>
            <a:r>
              <a:rPr lang="sv-SE" b="1" dirty="0"/>
              <a:t>Hygieniska skäl</a:t>
            </a:r>
          </a:p>
          <a:p>
            <a:pPr marL="171450" indent="-171450">
              <a:buFont typeface="Arial" panose="020B0604020202020204" pitchFamily="34" charset="0"/>
              <a:buChar char="•"/>
            </a:pPr>
            <a:r>
              <a:rPr lang="sv-SE" b="1" dirty="0"/>
              <a:t>Fysiska begränsningar</a:t>
            </a:r>
            <a:endParaRPr lang="sv-SE" sz="1400" b="1" dirty="0"/>
          </a:p>
        </p:txBody>
      </p:sp>
      <p:sp>
        <p:nvSpPr>
          <p:cNvPr id="6" name="Platshållare för bildnummer 5">
            <a:extLst>
              <a:ext uri="{FF2B5EF4-FFF2-40B4-BE49-F238E27FC236}">
                <a16:creationId xmlns:a16="http://schemas.microsoft.com/office/drawing/2014/main" id="{97E374F1-8472-18C2-0087-35F76EF337A4}"/>
              </a:ext>
            </a:extLst>
          </p:cNvPr>
          <p:cNvSpPr>
            <a:spLocks noGrp="1"/>
          </p:cNvSpPr>
          <p:nvPr>
            <p:ph type="sldNum" sz="quarter" idx="27"/>
          </p:nvPr>
        </p:nvSpPr>
        <p:spPr/>
        <p:txBody>
          <a:bodyPr/>
          <a:lstStyle/>
          <a:p>
            <a:fld id="{0BCBA026-1F68-453E-9036-CC352B75EE63}" type="slidenum">
              <a:rPr lang="sv-SE" smtClean="0"/>
              <a:pPr/>
              <a:t>14</a:t>
            </a:fld>
            <a:endParaRPr lang="sv-SE" dirty="0"/>
          </a:p>
        </p:txBody>
      </p:sp>
      <p:sp>
        <p:nvSpPr>
          <p:cNvPr id="12" name="Pratbubbla: oval 11">
            <a:extLst>
              <a:ext uri="{FF2B5EF4-FFF2-40B4-BE49-F238E27FC236}">
                <a16:creationId xmlns:a16="http://schemas.microsoft.com/office/drawing/2014/main" id="{0614C4FF-7E56-2D0A-A04C-97840F58900D}"/>
              </a:ext>
            </a:extLst>
          </p:cNvPr>
          <p:cNvSpPr/>
          <p:nvPr/>
        </p:nvSpPr>
        <p:spPr>
          <a:xfrm>
            <a:off x="4829640" y="1569855"/>
            <a:ext cx="1145510" cy="644860"/>
          </a:xfrm>
          <a:prstGeom prst="wedgeEllipseCallou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”För att jag inte har tid att sortera.”</a:t>
            </a:r>
          </a:p>
        </p:txBody>
      </p:sp>
      <p:sp>
        <p:nvSpPr>
          <p:cNvPr id="13" name="Pratbubbla: oval 12">
            <a:extLst>
              <a:ext uri="{FF2B5EF4-FFF2-40B4-BE49-F238E27FC236}">
                <a16:creationId xmlns:a16="http://schemas.microsoft.com/office/drawing/2014/main" id="{98EB9860-03F6-6AF7-8DDC-D491F32305CD}"/>
              </a:ext>
            </a:extLst>
          </p:cNvPr>
          <p:cNvSpPr/>
          <p:nvPr/>
        </p:nvSpPr>
        <p:spPr>
          <a:xfrm>
            <a:off x="3646620" y="2161679"/>
            <a:ext cx="1145510" cy="820141"/>
          </a:xfrm>
          <a:prstGeom prst="wedgeEllipseCallout">
            <a:avLst>
              <a:gd name="adj1" fmla="val 48107"/>
              <a:gd name="adj2" fmla="val 57432"/>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”Vissa förpackningar är ju av blandat material.”</a:t>
            </a:r>
          </a:p>
        </p:txBody>
      </p:sp>
      <p:sp>
        <p:nvSpPr>
          <p:cNvPr id="14" name="Pratbubbla: oval 13">
            <a:extLst>
              <a:ext uri="{FF2B5EF4-FFF2-40B4-BE49-F238E27FC236}">
                <a16:creationId xmlns:a16="http://schemas.microsoft.com/office/drawing/2014/main" id="{11857DE5-E6F5-80D1-FE1C-5B51DE222E0C}"/>
              </a:ext>
            </a:extLst>
          </p:cNvPr>
          <p:cNvSpPr/>
          <p:nvPr/>
        </p:nvSpPr>
        <p:spPr>
          <a:xfrm>
            <a:off x="6458909" y="1527201"/>
            <a:ext cx="1657255" cy="644860"/>
          </a:xfrm>
          <a:prstGeom prst="wedgeEllipseCallout">
            <a:avLst>
              <a:gd name="adj1" fmla="val 43539"/>
              <a:gd name="adj2" fmla="val 56055"/>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”Otydlighet på förpackning. Saknas hur det ska sorteras.”</a:t>
            </a:r>
          </a:p>
        </p:txBody>
      </p:sp>
      <p:sp>
        <p:nvSpPr>
          <p:cNvPr id="15" name="Pratbubbla: oval 14">
            <a:extLst>
              <a:ext uri="{FF2B5EF4-FFF2-40B4-BE49-F238E27FC236}">
                <a16:creationId xmlns:a16="http://schemas.microsoft.com/office/drawing/2014/main" id="{73300106-8C9B-2785-0080-F78256B0BBD4}"/>
              </a:ext>
            </a:extLst>
          </p:cNvPr>
          <p:cNvSpPr/>
          <p:nvPr/>
        </p:nvSpPr>
        <p:spPr>
          <a:xfrm>
            <a:off x="3899492" y="3426472"/>
            <a:ext cx="2221341" cy="820141"/>
          </a:xfrm>
          <a:prstGeom prst="wedgeEllipseCallout">
            <a:avLst>
              <a:gd name="adj1" fmla="val 38731"/>
              <a:gd name="adj2" fmla="val 64190"/>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”Ibland är det blandade material och man vet inte vilket man ska prioritera i sorteringen.”</a:t>
            </a:r>
          </a:p>
        </p:txBody>
      </p:sp>
      <p:sp>
        <p:nvSpPr>
          <p:cNvPr id="16" name="Pratbubbla: oval 15">
            <a:extLst>
              <a:ext uri="{FF2B5EF4-FFF2-40B4-BE49-F238E27FC236}">
                <a16:creationId xmlns:a16="http://schemas.microsoft.com/office/drawing/2014/main" id="{ADEA98EE-5588-8A1A-2371-22006B65C907}"/>
              </a:ext>
            </a:extLst>
          </p:cNvPr>
          <p:cNvSpPr/>
          <p:nvPr/>
        </p:nvSpPr>
        <p:spPr>
          <a:xfrm>
            <a:off x="6518520" y="3695992"/>
            <a:ext cx="1538031" cy="644860"/>
          </a:xfrm>
          <a:prstGeom prst="wedgeEllipseCallou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”Vi har inte full sortering i lägenheten/området.”</a:t>
            </a:r>
          </a:p>
        </p:txBody>
      </p:sp>
      <p:sp>
        <p:nvSpPr>
          <p:cNvPr id="20" name="Pratbubbla: oval 19">
            <a:extLst>
              <a:ext uri="{FF2B5EF4-FFF2-40B4-BE49-F238E27FC236}">
                <a16:creationId xmlns:a16="http://schemas.microsoft.com/office/drawing/2014/main" id="{FEF95A86-818D-E50E-5040-22E3F25A4222}"/>
              </a:ext>
            </a:extLst>
          </p:cNvPr>
          <p:cNvSpPr/>
          <p:nvPr/>
        </p:nvSpPr>
        <p:spPr>
          <a:xfrm>
            <a:off x="6847905" y="2380023"/>
            <a:ext cx="1657255" cy="995422"/>
          </a:xfrm>
          <a:prstGeom prst="wedgeEllipseCallout">
            <a:avLst>
              <a:gd name="adj1" fmla="val -57198"/>
              <a:gd name="adj2" fmla="val 53453"/>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”Massa gränsfall där det blir svårt avgöra, alternativt att det inte finns avsett plats för avfallssorten.”</a:t>
            </a:r>
          </a:p>
        </p:txBody>
      </p:sp>
      <p:sp>
        <p:nvSpPr>
          <p:cNvPr id="21" name="Pratbubbla: oval 20">
            <a:extLst>
              <a:ext uri="{FF2B5EF4-FFF2-40B4-BE49-F238E27FC236}">
                <a16:creationId xmlns:a16="http://schemas.microsoft.com/office/drawing/2014/main" id="{23D8D925-3776-2618-EC69-7C5FD1FCFEB4}"/>
              </a:ext>
            </a:extLst>
          </p:cNvPr>
          <p:cNvSpPr/>
          <p:nvPr/>
        </p:nvSpPr>
        <p:spPr>
          <a:xfrm>
            <a:off x="5412013" y="2618121"/>
            <a:ext cx="1145510" cy="469580"/>
          </a:xfrm>
          <a:prstGeom prst="wedgeEllipseCallou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41910" rIns="0" bIns="41910" numCol="1" spcCol="1270" anchor="ctr" anchorCtr="0">
            <a:spAutoFit/>
          </a:bodyPr>
          <a:lstStyle/>
          <a:p>
            <a:pPr marL="0" lvl="0" indent="0" algn="ctr" defTabSz="466725">
              <a:lnSpc>
                <a:spcPct val="90000"/>
              </a:lnSpc>
              <a:spcBef>
                <a:spcPct val="0"/>
              </a:spcBef>
              <a:spcAft>
                <a:spcPct val="35000"/>
              </a:spcAft>
              <a:buNone/>
            </a:pPr>
            <a:r>
              <a:rPr lang="sv-SE" sz="900" kern="1200" dirty="0">
                <a:solidFill>
                  <a:schemeClr val="tx1"/>
                </a:solidFill>
              </a:rPr>
              <a:t>”För man blir kladdig.”</a:t>
            </a:r>
          </a:p>
        </p:txBody>
      </p:sp>
    </p:spTree>
    <p:extLst>
      <p:ext uri="{BB962C8B-B14F-4D97-AF65-F5344CB8AC3E}">
        <p14:creationId xmlns:p14="http://schemas.microsoft.com/office/powerpoint/2010/main" val="223433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420D1EE-AD23-0156-6010-11611E968B07}"/>
              </a:ext>
            </a:extLst>
          </p:cNvPr>
          <p:cNvSpPr>
            <a:spLocks noGrp="1"/>
          </p:cNvSpPr>
          <p:nvPr>
            <p:ph type="body" sz="quarter" idx="29"/>
          </p:nvPr>
        </p:nvSpPr>
        <p:spPr>
          <a:xfrm>
            <a:off x="419100" y="673100"/>
            <a:ext cx="7913628" cy="784225"/>
          </a:xfrm>
        </p:spPr>
        <p:txBody>
          <a:bodyPr/>
          <a:lstStyle/>
          <a:p>
            <a:r>
              <a:rPr lang="sv-SE" dirty="0"/>
              <a:t>Knappt hälften anser att förpackningar av flera materialslag är svårast att källsortera, andelen har dock minskat sedan 2024</a:t>
            </a:r>
          </a:p>
        </p:txBody>
      </p:sp>
      <p:sp>
        <p:nvSpPr>
          <p:cNvPr id="5" name="Platshållare för sidfot 4">
            <a:extLst>
              <a:ext uri="{FF2B5EF4-FFF2-40B4-BE49-F238E27FC236}">
                <a16:creationId xmlns:a16="http://schemas.microsoft.com/office/drawing/2014/main" id="{85ADD9EC-187F-B958-B230-D666E5A21B68}"/>
              </a:ext>
            </a:extLst>
          </p:cNvPr>
          <p:cNvSpPr>
            <a:spLocks noGrp="1"/>
          </p:cNvSpPr>
          <p:nvPr>
            <p:ph type="ftr" sz="quarter" idx="24"/>
          </p:nvPr>
        </p:nvSpPr>
        <p:spPr/>
        <p:txBody>
          <a:bodyPr/>
          <a:lstStyle/>
          <a:p>
            <a:r>
              <a:rPr lang="sv-SE" dirty="0"/>
              <a:t>Bas: De som tycker att det är mycket eller ganska svårt att veta hur de ska källsortera förpackningar</a:t>
            </a:r>
          </a:p>
        </p:txBody>
      </p:sp>
      <p:sp>
        <p:nvSpPr>
          <p:cNvPr id="6" name="Platshållare för bildnummer 5">
            <a:extLst>
              <a:ext uri="{FF2B5EF4-FFF2-40B4-BE49-F238E27FC236}">
                <a16:creationId xmlns:a16="http://schemas.microsoft.com/office/drawing/2014/main" id="{874E0932-1ED0-E7F9-B6F6-AD6BF091F000}"/>
              </a:ext>
            </a:extLst>
          </p:cNvPr>
          <p:cNvSpPr>
            <a:spLocks noGrp="1"/>
          </p:cNvSpPr>
          <p:nvPr>
            <p:ph type="sldNum" sz="quarter" idx="25"/>
          </p:nvPr>
        </p:nvSpPr>
        <p:spPr/>
        <p:txBody>
          <a:bodyPr/>
          <a:lstStyle/>
          <a:p>
            <a:fld id="{0BCBA026-1F68-453E-9036-CC352B75EE63}" type="slidenum">
              <a:rPr lang="sv-SE" smtClean="0"/>
              <a:pPr/>
              <a:t>15</a:t>
            </a:fld>
            <a:endParaRPr lang="sv-SE" dirty="0"/>
          </a:p>
        </p:txBody>
      </p:sp>
      <p:graphicFrame>
        <p:nvGraphicFramePr>
          <p:cNvPr id="7" name="ChartObject">
            <a:extLst>
              <a:ext uri="{FF2B5EF4-FFF2-40B4-BE49-F238E27FC236}">
                <a16:creationId xmlns:a16="http://schemas.microsoft.com/office/drawing/2014/main" id="{5357B4F2-E3FA-6AAB-2747-8D25D37FABC9}"/>
              </a:ext>
            </a:extLst>
          </p:cNvPr>
          <p:cNvGraphicFramePr>
            <a:graphicFrameLocks noGrp="1"/>
          </p:cNvGraphicFramePr>
          <p:nvPr>
            <p:ph sz="quarter" idx="18"/>
            <p:extLst>
              <p:ext uri="{D42A27DB-BD31-4B8C-83A1-F6EECF244321}">
                <p14:modId xmlns:p14="http://schemas.microsoft.com/office/powerpoint/2010/main" val="706648302"/>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61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715FA4D-17AC-E2CC-D5FA-78D87724357D}"/>
              </a:ext>
            </a:extLst>
          </p:cNvPr>
          <p:cNvSpPr>
            <a:spLocks noGrp="1"/>
          </p:cNvSpPr>
          <p:nvPr>
            <p:ph type="body" sz="quarter" idx="29"/>
          </p:nvPr>
        </p:nvSpPr>
        <p:spPr/>
        <p:txBody>
          <a:bodyPr/>
          <a:lstStyle/>
          <a:p>
            <a:r>
              <a:rPr lang="sv-SE" dirty="0"/>
              <a:t>Kännedomen om fördelarna med återvinning är störst för förpackningar och lägst för textilavfall</a:t>
            </a:r>
          </a:p>
        </p:txBody>
      </p:sp>
      <p:sp>
        <p:nvSpPr>
          <p:cNvPr id="5" name="Platshållare för sidfot 4">
            <a:extLst>
              <a:ext uri="{FF2B5EF4-FFF2-40B4-BE49-F238E27FC236}">
                <a16:creationId xmlns:a16="http://schemas.microsoft.com/office/drawing/2014/main" id="{7EFCF439-CA04-B967-1256-E209D39498C7}"/>
              </a:ext>
            </a:extLst>
          </p:cNvPr>
          <p:cNvSpPr>
            <a:spLocks noGrp="1"/>
          </p:cNvSpPr>
          <p:nvPr>
            <p:ph type="ftr" sz="quarter" idx="24"/>
          </p:nvPr>
        </p:nvSpPr>
        <p:spPr/>
        <p:txBody>
          <a:bodyPr/>
          <a:lstStyle/>
          <a:p>
            <a:r>
              <a:rPr lang="sv-SE" dirty="0"/>
              <a:t>Bas: Samtliga respondenter, 2025: n=1009, 2024: n=1000 </a:t>
            </a:r>
          </a:p>
        </p:txBody>
      </p:sp>
      <p:sp>
        <p:nvSpPr>
          <p:cNvPr id="6" name="Platshållare för bildnummer 5">
            <a:extLst>
              <a:ext uri="{FF2B5EF4-FFF2-40B4-BE49-F238E27FC236}">
                <a16:creationId xmlns:a16="http://schemas.microsoft.com/office/drawing/2014/main" id="{176CBE72-8EFD-322E-E0C3-2DA71578A714}"/>
              </a:ext>
            </a:extLst>
          </p:cNvPr>
          <p:cNvSpPr>
            <a:spLocks noGrp="1"/>
          </p:cNvSpPr>
          <p:nvPr>
            <p:ph type="sldNum" sz="quarter" idx="25"/>
          </p:nvPr>
        </p:nvSpPr>
        <p:spPr/>
        <p:txBody>
          <a:bodyPr/>
          <a:lstStyle/>
          <a:p>
            <a:fld id="{0BCBA026-1F68-453E-9036-CC352B75EE63}" type="slidenum">
              <a:rPr lang="sv-SE" smtClean="0"/>
              <a:pPr/>
              <a:t>16</a:t>
            </a:fld>
            <a:endParaRPr lang="sv-SE" dirty="0"/>
          </a:p>
        </p:txBody>
      </p:sp>
      <p:graphicFrame>
        <p:nvGraphicFramePr>
          <p:cNvPr id="7" name="ChartObject">
            <a:extLst>
              <a:ext uri="{FF2B5EF4-FFF2-40B4-BE49-F238E27FC236}">
                <a16:creationId xmlns:a16="http://schemas.microsoft.com/office/drawing/2014/main" id="{8BFE9253-5576-9BCC-E0C6-797715D9EF93}"/>
              </a:ext>
            </a:extLst>
          </p:cNvPr>
          <p:cNvGraphicFramePr>
            <a:graphicFrameLocks noGrp="1"/>
          </p:cNvGraphicFramePr>
          <p:nvPr>
            <p:ph sz="quarter" idx="18"/>
            <p:extLst>
              <p:ext uri="{D42A27DB-BD31-4B8C-83A1-F6EECF244321}">
                <p14:modId xmlns:p14="http://schemas.microsoft.com/office/powerpoint/2010/main" val="3904941040"/>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New Table">
            <a:extLst>
              <a:ext uri="{FF2B5EF4-FFF2-40B4-BE49-F238E27FC236}">
                <a16:creationId xmlns:a16="http://schemas.microsoft.com/office/drawing/2014/main" id="{D5F369B2-5CE2-21D0-C400-C488F5780D16}"/>
              </a:ext>
            </a:extLst>
          </p:cNvPr>
          <p:cNvGraphicFramePr>
            <a:graphicFrameLocks noGrp="1"/>
          </p:cNvGraphicFramePr>
          <p:nvPr>
            <p:extLst>
              <p:ext uri="{D42A27DB-BD31-4B8C-83A1-F6EECF244321}">
                <p14:modId xmlns:p14="http://schemas.microsoft.com/office/powerpoint/2010/main" val="4239923782"/>
              </p:ext>
            </p:extLst>
          </p:nvPr>
        </p:nvGraphicFramePr>
        <p:xfrm>
          <a:off x="6962200" y="1971163"/>
          <a:ext cx="428625" cy="2263954"/>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378866">
                <a:tc>
                  <a:txBody>
                    <a:bodyPr/>
                    <a:lstStyle/>
                    <a:p>
                      <a:pPr algn="ctr"/>
                      <a:r>
                        <a:rPr lang="sv-SE" sz="788" b="0" i="0" u="none" dirty="0">
                          <a:solidFill>
                            <a:srgbClr val="262626"/>
                          </a:solidFill>
                          <a:latin typeface="arial"/>
                        </a:rPr>
                        <a:t>3.7</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378866">
                <a:tc>
                  <a:txBody>
                    <a:bodyPr/>
                    <a:lstStyle/>
                    <a:p>
                      <a:pPr algn="ctr"/>
                      <a:r>
                        <a:rPr lang="sv-SE" sz="788" b="0" i="0" u="none" dirty="0">
                          <a:solidFill>
                            <a:srgbClr val="262626"/>
                          </a:solidFill>
                          <a:latin typeface="arial"/>
                        </a:rPr>
                        <a:t>3.7</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r h="378866">
                <a:tc>
                  <a:txBody>
                    <a:bodyPr/>
                    <a:lstStyle/>
                    <a:p>
                      <a:pPr algn="ctr"/>
                      <a:r>
                        <a:rPr lang="sv-SE" sz="788" b="0" i="0" u="none" dirty="0">
                          <a:solidFill>
                            <a:srgbClr val="262626"/>
                          </a:solidFill>
                          <a:latin typeface="arial"/>
                        </a:rPr>
                        <a:t>3.8</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2"/>
                  </a:ext>
                </a:extLst>
              </a:tr>
              <a:tr h="378866">
                <a:tc>
                  <a:txBody>
                    <a:bodyPr/>
                    <a:lstStyle/>
                    <a:p>
                      <a:pPr algn="ctr"/>
                      <a:r>
                        <a:rPr lang="sv-SE" sz="788" b="0" i="0" u="none" dirty="0">
                          <a:solidFill>
                            <a:srgbClr val="262626"/>
                          </a:solidFill>
                          <a:latin typeface="arial"/>
                        </a:rPr>
                        <a:t>3.8</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r h="378866">
                <a:tc>
                  <a:txBody>
                    <a:bodyPr/>
                    <a:lstStyle/>
                    <a:p>
                      <a:pPr algn="ctr"/>
                      <a:r>
                        <a:rPr lang="sv-SE" sz="788" b="0" i="0" u="none" dirty="0">
                          <a:solidFill>
                            <a:srgbClr val="262626"/>
                          </a:solidFill>
                          <a:latin typeface="arial"/>
                        </a:rPr>
                        <a:t>3.5</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4"/>
                  </a:ext>
                </a:extLst>
              </a:tr>
              <a:tr h="369624">
                <a:tc>
                  <a:txBody>
                    <a:bodyPr/>
                    <a:lstStyle/>
                    <a:p>
                      <a:pPr algn="ctr"/>
                      <a:r>
                        <a:rPr lang="sv-SE" sz="788" b="0" i="0" u="none" dirty="0">
                          <a:solidFill>
                            <a:srgbClr val="262626"/>
                          </a:solidFill>
                          <a:latin typeface="arial"/>
                        </a:rPr>
                        <a:t>3.4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5"/>
                  </a:ext>
                </a:extLst>
              </a:tr>
            </a:tbl>
          </a:graphicData>
        </a:graphic>
      </p:graphicFrame>
      <p:graphicFrame>
        <p:nvGraphicFramePr>
          <p:cNvPr id="9" name="New Table">
            <a:extLst>
              <a:ext uri="{FF2B5EF4-FFF2-40B4-BE49-F238E27FC236}">
                <a16:creationId xmlns:a16="http://schemas.microsoft.com/office/drawing/2014/main" id="{31369470-8FE9-CB7D-5259-851DC879D83C}"/>
              </a:ext>
            </a:extLst>
          </p:cNvPr>
          <p:cNvGraphicFramePr>
            <a:graphicFrameLocks noGrp="1"/>
          </p:cNvGraphicFramePr>
          <p:nvPr>
            <p:extLst>
              <p:ext uri="{D42A27DB-BD31-4B8C-83A1-F6EECF244321}">
                <p14:modId xmlns:p14="http://schemas.microsoft.com/office/powerpoint/2010/main" val="3146849290"/>
              </p:ext>
            </p:extLst>
          </p:nvPr>
        </p:nvGraphicFramePr>
        <p:xfrm>
          <a:off x="7570800" y="1971163"/>
          <a:ext cx="428625" cy="2263954"/>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378866">
                <a:tc>
                  <a:txBody>
                    <a:bodyPr/>
                    <a:lstStyle/>
                    <a:p>
                      <a:pPr algn="ctr"/>
                      <a:r>
                        <a:rPr lang="sv-SE" sz="788" b="0" i="0" u="none" dirty="0">
                          <a:solidFill>
                            <a:srgbClr val="262626"/>
                          </a:solidFill>
                          <a:latin typeface="arial"/>
                        </a:rPr>
                        <a:t>3%</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378866">
                <a:tc>
                  <a:txBody>
                    <a:bodyPr/>
                    <a:lstStyle/>
                    <a:p>
                      <a:pPr algn="ctr"/>
                      <a:r>
                        <a:rPr lang="sv-SE" sz="788" b="0" i="0" u="none" dirty="0">
                          <a:solidFill>
                            <a:srgbClr val="262626"/>
                          </a:solidFill>
                          <a:latin typeface="arial"/>
                        </a:rPr>
                        <a:t>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r h="378866">
                <a:tc>
                  <a:txBody>
                    <a:bodyPr/>
                    <a:lstStyle/>
                    <a:p>
                      <a:pPr algn="ctr"/>
                      <a:r>
                        <a:rPr lang="sv-SE" sz="788" b="0" i="0" u="none" dirty="0">
                          <a:solidFill>
                            <a:srgbClr val="262626"/>
                          </a:solidFill>
                          <a:latin typeface="arial"/>
                        </a:rPr>
                        <a:t>3%</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2"/>
                  </a:ext>
                </a:extLst>
              </a:tr>
              <a:tr h="378866">
                <a:tc>
                  <a:txBody>
                    <a:bodyPr/>
                    <a:lstStyle/>
                    <a:p>
                      <a:pPr algn="ctr"/>
                      <a:r>
                        <a:rPr lang="sv-SE" sz="788" b="0" i="0" u="none" dirty="0">
                          <a:solidFill>
                            <a:srgbClr val="262626"/>
                          </a:solidFill>
                          <a:latin typeface="arial"/>
                        </a:rPr>
                        <a:t>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r h="378866">
                <a:tc>
                  <a:txBody>
                    <a:bodyPr/>
                    <a:lstStyle/>
                    <a:p>
                      <a:pPr algn="ctr"/>
                      <a:r>
                        <a:rPr lang="sv-SE" sz="788" b="0" i="0" u="none" dirty="0">
                          <a:solidFill>
                            <a:srgbClr val="262626"/>
                          </a:solidFill>
                          <a:latin typeface="arial"/>
                        </a:rPr>
                        <a:t>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4"/>
                  </a:ext>
                </a:extLst>
              </a:tr>
              <a:tr h="369624">
                <a:tc>
                  <a:txBody>
                    <a:bodyPr/>
                    <a:lstStyle/>
                    <a:p>
                      <a:pPr algn="ctr"/>
                      <a:r>
                        <a:rPr lang="sv-SE" sz="788" b="0" i="0" u="none" dirty="0">
                          <a:solidFill>
                            <a:srgbClr val="262626"/>
                          </a:solidFill>
                          <a:latin typeface="arial"/>
                        </a:rPr>
                        <a:t>7%</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5"/>
                  </a:ext>
                </a:extLst>
              </a:tr>
            </a:tbl>
          </a:graphicData>
        </a:graphic>
      </p:graphicFrame>
      <p:sp>
        <p:nvSpPr>
          <p:cNvPr id="10" name="New shape">
            <a:extLst>
              <a:ext uri="{FF2B5EF4-FFF2-40B4-BE49-F238E27FC236}">
                <a16:creationId xmlns:a16="http://schemas.microsoft.com/office/drawing/2014/main" id="{20CBFDB0-ECC3-5E07-9216-851D3FC16A90}"/>
              </a:ext>
            </a:extLst>
          </p:cNvPr>
          <p:cNvSpPr/>
          <p:nvPr/>
        </p:nvSpPr>
        <p:spPr>
          <a:xfrm>
            <a:off x="69622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Medel-</a:t>
            </a:r>
          </a:p>
          <a:p>
            <a:pPr algn="ctr"/>
            <a:r>
              <a:rPr lang="sv-SE" sz="900" dirty="0">
                <a:solidFill>
                  <a:srgbClr val="000000"/>
                </a:solidFill>
                <a:latin typeface="arial"/>
              </a:rPr>
              <a:t>värde</a:t>
            </a:r>
          </a:p>
        </p:txBody>
      </p:sp>
      <p:sp>
        <p:nvSpPr>
          <p:cNvPr id="11" name="New shape">
            <a:extLst>
              <a:ext uri="{FF2B5EF4-FFF2-40B4-BE49-F238E27FC236}">
                <a16:creationId xmlns:a16="http://schemas.microsoft.com/office/drawing/2014/main" id="{8FBC4E46-F0C2-558D-0A43-41F58953B280}"/>
              </a:ext>
            </a:extLst>
          </p:cNvPr>
          <p:cNvSpPr/>
          <p:nvPr/>
        </p:nvSpPr>
        <p:spPr>
          <a:xfrm>
            <a:off x="75591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prstClr val="black"/>
                </a:solidFill>
                <a:latin typeface="arial"/>
              </a:rPr>
              <a:t>Ingen åsikt</a:t>
            </a:r>
          </a:p>
        </p:txBody>
      </p:sp>
    </p:spTree>
    <p:extLst>
      <p:ext uri="{BB962C8B-B14F-4D97-AF65-F5344CB8AC3E}">
        <p14:creationId xmlns:p14="http://schemas.microsoft.com/office/powerpoint/2010/main" val="43573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03F6A6EC-7F50-8496-DCEE-6CBF7C998632}"/>
              </a:ext>
            </a:extLst>
          </p:cNvPr>
          <p:cNvSpPr>
            <a:spLocks noGrp="1"/>
          </p:cNvSpPr>
          <p:nvPr>
            <p:ph type="body" sz="quarter" idx="29"/>
          </p:nvPr>
        </p:nvSpPr>
        <p:spPr>
          <a:xfrm>
            <a:off x="419100" y="673100"/>
            <a:ext cx="7257434" cy="784225"/>
          </a:xfrm>
        </p:spPr>
        <p:txBody>
          <a:bodyPr/>
          <a:lstStyle/>
          <a:p>
            <a:r>
              <a:rPr lang="sv-SE" dirty="0"/>
              <a:t>De flesta lämnar oftast sina förpackningar i ett miljörum i anslutning till fastigheten eller på en återvinningsstation</a:t>
            </a:r>
          </a:p>
        </p:txBody>
      </p:sp>
      <p:sp>
        <p:nvSpPr>
          <p:cNvPr id="5" name="Platshållare för sidfot 4">
            <a:extLst>
              <a:ext uri="{FF2B5EF4-FFF2-40B4-BE49-F238E27FC236}">
                <a16:creationId xmlns:a16="http://schemas.microsoft.com/office/drawing/2014/main" id="{D33039B4-17D1-B485-0486-9EEEAC1CE0D4}"/>
              </a:ext>
            </a:extLst>
          </p:cNvPr>
          <p:cNvSpPr>
            <a:spLocks noGrp="1"/>
          </p:cNvSpPr>
          <p:nvPr>
            <p:ph type="ftr" sz="quarter" idx="26"/>
          </p:nvPr>
        </p:nvSpPr>
        <p:spPr/>
        <p:txBody>
          <a:bodyPr/>
          <a:lstStyle/>
          <a:p>
            <a:r>
              <a:rPr lang="sv-SE" dirty="0"/>
              <a:t>Bas: De vars hushåll källsorterar och som själva är delaktiga i källsorteringen i någon mån</a:t>
            </a:r>
          </a:p>
          <a:p>
            <a:r>
              <a:rPr lang="sv-SE" dirty="0"/>
              <a:t>*De stora gröna behållare som är placerade på olika platser utomhus i samhället</a:t>
            </a:r>
          </a:p>
          <a:p>
            <a:r>
              <a:rPr lang="sv-SE" dirty="0"/>
              <a:t>**Där man förutom grovsopor och annat avfall också kan lämna förpackningar och textilavfall</a:t>
            </a:r>
          </a:p>
        </p:txBody>
      </p:sp>
      <p:sp>
        <p:nvSpPr>
          <p:cNvPr id="6" name="Platshållare för bildnummer 5">
            <a:extLst>
              <a:ext uri="{FF2B5EF4-FFF2-40B4-BE49-F238E27FC236}">
                <a16:creationId xmlns:a16="http://schemas.microsoft.com/office/drawing/2014/main" id="{B003BD19-BD4B-C1C6-368A-EA1DBA9A0737}"/>
              </a:ext>
            </a:extLst>
          </p:cNvPr>
          <p:cNvSpPr>
            <a:spLocks noGrp="1"/>
          </p:cNvSpPr>
          <p:nvPr>
            <p:ph type="sldNum" sz="quarter" idx="27"/>
          </p:nvPr>
        </p:nvSpPr>
        <p:spPr/>
        <p:txBody>
          <a:bodyPr/>
          <a:lstStyle/>
          <a:p>
            <a:fld id="{0BCBA026-1F68-453E-9036-CC352B75EE63}" type="slidenum">
              <a:rPr lang="sv-SE" smtClean="0"/>
              <a:pPr/>
              <a:t>17</a:t>
            </a:fld>
            <a:endParaRPr lang="sv-SE" dirty="0"/>
          </a:p>
        </p:txBody>
      </p:sp>
      <p:graphicFrame>
        <p:nvGraphicFramePr>
          <p:cNvPr id="11" name="ChartObject">
            <a:extLst>
              <a:ext uri="{FF2B5EF4-FFF2-40B4-BE49-F238E27FC236}">
                <a16:creationId xmlns:a16="http://schemas.microsoft.com/office/drawing/2014/main" id="{BA517527-1DDB-3B9E-5462-0591B873BE83}"/>
              </a:ext>
            </a:extLst>
          </p:cNvPr>
          <p:cNvGraphicFramePr>
            <a:graphicFrameLocks noGrp="1"/>
          </p:cNvGraphicFramePr>
          <p:nvPr>
            <p:ph sz="quarter" idx="18"/>
            <p:extLst>
              <p:ext uri="{D42A27DB-BD31-4B8C-83A1-F6EECF244321}">
                <p14:modId xmlns:p14="http://schemas.microsoft.com/office/powerpoint/2010/main" val="1488986537"/>
              </p:ext>
            </p:extLst>
          </p:nvPr>
        </p:nvGraphicFramePr>
        <p:xfrm>
          <a:off x="431800" y="1976498"/>
          <a:ext cx="3965575" cy="2582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Object">
            <a:extLst>
              <a:ext uri="{FF2B5EF4-FFF2-40B4-BE49-F238E27FC236}">
                <a16:creationId xmlns:a16="http://schemas.microsoft.com/office/drawing/2014/main" id="{F0A54E9D-6859-EFB6-FDA8-92D376DB6278}"/>
              </a:ext>
            </a:extLst>
          </p:cNvPr>
          <p:cNvGraphicFramePr>
            <a:graphicFrameLocks noGrp="1"/>
          </p:cNvGraphicFramePr>
          <p:nvPr>
            <p:ph sz="quarter" idx="19"/>
            <p:extLst>
              <p:ext uri="{D42A27DB-BD31-4B8C-83A1-F6EECF244321}">
                <p14:modId xmlns:p14="http://schemas.microsoft.com/office/powerpoint/2010/main" val="3698130620"/>
              </p:ext>
            </p:extLst>
          </p:nvPr>
        </p:nvGraphicFramePr>
        <p:xfrm>
          <a:off x="4683125" y="1976498"/>
          <a:ext cx="3965575" cy="258280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ruta 12">
            <a:extLst>
              <a:ext uri="{FF2B5EF4-FFF2-40B4-BE49-F238E27FC236}">
                <a16:creationId xmlns:a16="http://schemas.microsoft.com/office/drawing/2014/main" id="{8DD1E0EC-CC67-962A-BA58-0DE7450FC7DD}"/>
              </a:ext>
            </a:extLst>
          </p:cNvPr>
          <p:cNvSpPr txBox="1"/>
          <p:nvPr/>
        </p:nvSpPr>
        <p:spPr>
          <a:xfrm>
            <a:off x="419100" y="1576388"/>
            <a:ext cx="8229600" cy="400110"/>
          </a:xfrm>
          <a:prstGeom prst="rect">
            <a:avLst/>
          </a:prstGeom>
          <a:noFill/>
        </p:spPr>
        <p:txBody>
          <a:bodyPr wrap="square" rtlCol="0">
            <a:spAutoFit/>
          </a:bodyPr>
          <a:lstStyle/>
          <a:p>
            <a:r>
              <a:rPr lang="sv-SE" sz="1000" b="1" dirty="0"/>
              <a:t>Möjligheterna att lämna avfall till återvinning beror lite på var man bor och vissa avfall kan lämnas på flera platser. </a:t>
            </a:r>
          </a:p>
          <a:p>
            <a:r>
              <a:rPr lang="sv-SE" sz="1000" b="1" dirty="0"/>
              <a:t>Försök ange var ditt hushåll oftast lämnar era förpackningar respektive textilavfall:</a:t>
            </a:r>
          </a:p>
        </p:txBody>
      </p:sp>
    </p:spTree>
    <p:extLst>
      <p:ext uri="{BB962C8B-B14F-4D97-AF65-F5344CB8AC3E}">
        <p14:creationId xmlns:p14="http://schemas.microsoft.com/office/powerpoint/2010/main" val="66216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FD8B5CF-605C-579A-0AA1-5DCDDA2C5D78}"/>
              </a:ext>
            </a:extLst>
          </p:cNvPr>
          <p:cNvSpPr>
            <a:spLocks noGrp="1"/>
          </p:cNvSpPr>
          <p:nvPr>
            <p:ph type="body" sz="quarter" idx="29"/>
          </p:nvPr>
        </p:nvSpPr>
        <p:spPr>
          <a:xfrm>
            <a:off x="419099" y="673100"/>
            <a:ext cx="8234059" cy="784225"/>
          </a:xfrm>
        </p:spPr>
        <p:txBody>
          <a:bodyPr/>
          <a:lstStyle/>
          <a:p>
            <a:r>
              <a:rPr lang="sv-SE" dirty="0"/>
              <a:t>Boende i flerfamiljshus lämnar i första hand sina förpackningar i ett miljörum, boende i småhus vid en återvinningsstation</a:t>
            </a:r>
          </a:p>
        </p:txBody>
      </p:sp>
      <p:graphicFrame>
        <p:nvGraphicFramePr>
          <p:cNvPr id="8" name="ChartObject">
            <a:extLst>
              <a:ext uri="{FF2B5EF4-FFF2-40B4-BE49-F238E27FC236}">
                <a16:creationId xmlns:a16="http://schemas.microsoft.com/office/drawing/2014/main" id="{EF05B0DE-304C-2A6A-F475-81A7F3E2F321}"/>
              </a:ext>
            </a:extLst>
          </p:cNvPr>
          <p:cNvGraphicFramePr>
            <a:graphicFrameLocks noGrp="1"/>
          </p:cNvGraphicFramePr>
          <p:nvPr>
            <p:ph sz="quarter" idx="18"/>
            <p:extLst>
              <p:ext uri="{D42A27DB-BD31-4B8C-83A1-F6EECF244321}">
                <p14:modId xmlns:p14="http://schemas.microsoft.com/office/powerpoint/2010/main" val="1579501814"/>
              </p:ext>
            </p:extLst>
          </p:nvPr>
        </p:nvGraphicFramePr>
        <p:xfrm>
          <a:off x="431800" y="1976497"/>
          <a:ext cx="6570663" cy="2568001"/>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sidfot 5">
            <a:extLst>
              <a:ext uri="{FF2B5EF4-FFF2-40B4-BE49-F238E27FC236}">
                <a16:creationId xmlns:a16="http://schemas.microsoft.com/office/drawing/2014/main" id="{B93C96B8-70DA-6353-E676-F425C436DE5E}"/>
              </a:ext>
            </a:extLst>
          </p:cNvPr>
          <p:cNvSpPr>
            <a:spLocks noGrp="1"/>
          </p:cNvSpPr>
          <p:nvPr>
            <p:ph type="ftr" sz="quarter" idx="24"/>
          </p:nvPr>
        </p:nvSpPr>
        <p:spPr/>
        <p:txBody>
          <a:bodyPr/>
          <a:lstStyle/>
          <a:p>
            <a:r>
              <a:rPr lang="sv-SE" dirty="0"/>
              <a:t>Bas: De vars hushåll källsorterar och som själva är delaktiga i källsorteringen i någon mån</a:t>
            </a:r>
          </a:p>
          <a:p>
            <a:r>
              <a:rPr lang="sv-SE" dirty="0"/>
              <a:t>*De stora gröna behållare som är placerade på olika platser utomhus i samhället</a:t>
            </a:r>
          </a:p>
          <a:p>
            <a:r>
              <a:rPr lang="sv-SE" dirty="0"/>
              <a:t>**Där man förutom grovsopor och annat avfall också kan lämna förpackningar och textilavfall</a:t>
            </a:r>
          </a:p>
        </p:txBody>
      </p:sp>
      <p:sp>
        <p:nvSpPr>
          <p:cNvPr id="7" name="Platshållare för bildnummer 6">
            <a:extLst>
              <a:ext uri="{FF2B5EF4-FFF2-40B4-BE49-F238E27FC236}">
                <a16:creationId xmlns:a16="http://schemas.microsoft.com/office/drawing/2014/main" id="{325848A2-FF10-81B8-66FB-B97EBDD037EC}"/>
              </a:ext>
            </a:extLst>
          </p:cNvPr>
          <p:cNvSpPr>
            <a:spLocks noGrp="1"/>
          </p:cNvSpPr>
          <p:nvPr>
            <p:ph type="sldNum" sz="quarter" idx="25"/>
          </p:nvPr>
        </p:nvSpPr>
        <p:spPr/>
        <p:txBody>
          <a:bodyPr/>
          <a:lstStyle/>
          <a:p>
            <a:fld id="{0BCBA026-1F68-453E-9036-CC352B75EE63}" type="slidenum">
              <a:rPr lang="sv-SE" smtClean="0"/>
              <a:pPr/>
              <a:t>18</a:t>
            </a:fld>
            <a:endParaRPr lang="sv-SE" dirty="0"/>
          </a:p>
        </p:txBody>
      </p:sp>
      <p:sp>
        <p:nvSpPr>
          <p:cNvPr id="10" name="textruta 9">
            <a:extLst>
              <a:ext uri="{FF2B5EF4-FFF2-40B4-BE49-F238E27FC236}">
                <a16:creationId xmlns:a16="http://schemas.microsoft.com/office/drawing/2014/main" id="{4124744E-1435-AEA7-9D94-23C47A57DBBC}"/>
              </a:ext>
            </a:extLst>
          </p:cNvPr>
          <p:cNvSpPr txBox="1"/>
          <p:nvPr/>
        </p:nvSpPr>
        <p:spPr>
          <a:xfrm>
            <a:off x="419100" y="1576388"/>
            <a:ext cx="8229600" cy="400110"/>
          </a:xfrm>
          <a:prstGeom prst="rect">
            <a:avLst/>
          </a:prstGeom>
          <a:noFill/>
        </p:spPr>
        <p:txBody>
          <a:bodyPr wrap="square" rtlCol="0">
            <a:spAutoFit/>
          </a:bodyPr>
          <a:lstStyle/>
          <a:p>
            <a:r>
              <a:rPr lang="sv-SE" sz="1000" b="1" dirty="0"/>
              <a:t>Möjligheterna att lämna avfall till återvinning beror lite på var man bor och vissa avfall kan lämnas på flera platser. </a:t>
            </a:r>
          </a:p>
          <a:p>
            <a:r>
              <a:rPr lang="sv-SE" sz="1000" b="1" dirty="0"/>
              <a:t>Försök ange var ditt hushåll oftast lämnar era förpackningar respektive textilavfall:</a:t>
            </a:r>
          </a:p>
        </p:txBody>
      </p:sp>
    </p:spTree>
    <p:extLst>
      <p:ext uri="{BB962C8B-B14F-4D97-AF65-F5344CB8AC3E}">
        <p14:creationId xmlns:p14="http://schemas.microsoft.com/office/powerpoint/2010/main" val="138099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11">
            <a:extLst>
              <a:ext uri="{FF2B5EF4-FFF2-40B4-BE49-F238E27FC236}">
                <a16:creationId xmlns:a16="http://schemas.microsoft.com/office/drawing/2014/main" id="{9F11FFEF-8571-413E-85B2-CFE022037312}"/>
              </a:ext>
            </a:extLst>
          </p:cNvPr>
          <p:cNvPicPr>
            <a:picLocks noGrp="1" noChangeAspect="1"/>
          </p:cNvPicPr>
          <p:nvPr>
            <p:ph type="pic" sz="quarter" idx="10"/>
          </p:nvPr>
        </p:nvPicPr>
        <p:blipFill>
          <a:blip r:embed="rId3"/>
          <a:srcRect/>
          <a:stretch/>
        </p:blipFill>
        <p:spPr>
          <a:xfrm>
            <a:off x="0" y="0"/>
            <a:ext cx="9144000" cy="5143500"/>
          </a:xfrm>
        </p:spPr>
      </p:pic>
      <p:sp>
        <p:nvSpPr>
          <p:cNvPr id="3" name="Platshållare för text 2">
            <a:extLst>
              <a:ext uri="{FF2B5EF4-FFF2-40B4-BE49-F238E27FC236}">
                <a16:creationId xmlns:a16="http://schemas.microsoft.com/office/drawing/2014/main" id="{A4BE8FD3-7616-4865-851A-89A2542404AF}"/>
              </a:ext>
            </a:extLst>
          </p:cNvPr>
          <p:cNvSpPr>
            <a:spLocks noGrp="1"/>
          </p:cNvSpPr>
          <p:nvPr>
            <p:ph type="body" sz="quarter" idx="13"/>
          </p:nvPr>
        </p:nvSpPr>
        <p:spPr>
          <a:xfrm>
            <a:off x="5651500" y="1180350"/>
            <a:ext cx="2538000" cy="2782800"/>
          </a:xfrm>
        </p:spPr>
        <p:txBody>
          <a:bodyPr anchor="ctr"/>
          <a:lstStyle/>
          <a:p>
            <a:r>
              <a:rPr lang="sv-SE" dirty="0"/>
              <a:t>Sammanfattning	2</a:t>
            </a:r>
          </a:p>
          <a:p>
            <a:r>
              <a:rPr lang="sv-SE" dirty="0"/>
              <a:t>Resultat	5</a:t>
            </a:r>
          </a:p>
          <a:p>
            <a:r>
              <a:rPr lang="sv-SE" dirty="0"/>
              <a:t>Fakta om undersökningen	27</a:t>
            </a:r>
          </a:p>
          <a:p>
            <a:pPr lvl="1"/>
            <a:r>
              <a:rPr lang="sv-SE" dirty="0"/>
              <a:t>Fakta om respondenterna 	30</a:t>
            </a:r>
          </a:p>
          <a:p>
            <a:endParaRPr lang="sv-SE" dirty="0">
              <a:highlight>
                <a:srgbClr val="FFFF00"/>
              </a:highlight>
            </a:endParaRPr>
          </a:p>
          <a:p>
            <a:r>
              <a:rPr lang="sv-SE" dirty="0"/>
              <a:t>Externa bilagor</a:t>
            </a:r>
          </a:p>
          <a:p>
            <a:pPr lvl="1"/>
            <a:r>
              <a:rPr lang="sv-SE" dirty="0"/>
              <a:t>Bilaga 1 Öppna svar</a:t>
            </a:r>
          </a:p>
          <a:p>
            <a:pPr lvl="1"/>
            <a:r>
              <a:rPr lang="sv-SE" dirty="0"/>
              <a:t>Bilaga 2 Tabell</a:t>
            </a:r>
          </a:p>
          <a:p>
            <a:pPr lvl="1"/>
            <a:r>
              <a:rPr lang="sv-SE" dirty="0"/>
              <a:t>Bilaga 3 Rådata</a:t>
            </a:r>
          </a:p>
        </p:txBody>
      </p:sp>
      <p:sp>
        <p:nvSpPr>
          <p:cNvPr id="4" name="Rubrik 3">
            <a:extLst>
              <a:ext uri="{FF2B5EF4-FFF2-40B4-BE49-F238E27FC236}">
                <a16:creationId xmlns:a16="http://schemas.microsoft.com/office/drawing/2014/main" id="{4173A800-895F-4B23-AD15-29B398239FAE}"/>
              </a:ext>
            </a:extLst>
          </p:cNvPr>
          <p:cNvSpPr>
            <a:spLocks noGrp="1"/>
          </p:cNvSpPr>
          <p:nvPr>
            <p:ph type="title"/>
          </p:nvPr>
        </p:nvSpPr>
        <p:spPr/>
        <p:txBody>
          <a:bodyPr/>
          <a:lstStyle/>
          <a:p>
            <a:r>
              <a:rPr lang="sv-SE" dirty="0"/>
              <a:t>Innehåll</a:t>
            </a:r>
          </a:p>
        </p:txBody>
      </p:sp>
    </p:spTree>
    <p:extLst>
      <p:ext uri="{BB962C8B-B14F-4D97-AF65-F5344CB8AC3E}">
        <p14:creationId xmlns:p14="http://schemas.microsoft.com/office/powerpoint/2010/main" val="310255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6541930F-1997-1DFD-151D-795395B0C7A0}"/>
              </a:ext>
            </a:extLst>
          </p:cNvPr>
          <p:cNvSpPr>
            <a:spLocks noGrp="1"/>
          </p:cNvSpPr>
          <p:nvPr>
            <p:ph type="body" sz="quarter" idx="29"/>
          </p:nvPr>
        </p:nvSpPr>
        <p:spPr>
          <a:xfrm>
            <a:off x="419100" y="673100"/>
            <a:ext cx="7311736" cy="784225"/>
          </a:xfrm>
        </p:spPr>
        <p:txBody>
          <a:bodyPr/>
          <a:lstStyle/>
          <a:p>
            <a:r>
              <a:rPr lang="sv-SE" dirty="0"/>
              <a:t>Drygt en av fem är missnöjd med den återvinningslösning som de använder för textilavfall</a:t>
            </a:r>
          </a:p>
        </p:txBody>
      </p:sp>
      <p:sp>
        <p:nvSpPr>
          <p:cNvPr id="6" name="Platshållare för sidfot 5">
            <a:extLst>
              <a:ext uri="{FF2B5EF4-FFF2-40B4-BE49-F238E27FC236}">
                <a16:creationId xmlns:a16="http://schemas.microsoft.com/office/drawing/2014/main" id="{D998CADD-EC8B-8975-E19F-39E4E0F77A0A}"/>
              </a:ext>
            </a:extLst>
          </p:cNvPr>
          <p:cNvSpPr>
            <a:spLocks noGrp="1"/>
          </p:cNvSpPr>
          <p:nvPr>
            <p:ph type="ftr" sz="quarter" idx="24"/>
          </p:nvPr>
        </p:nvSpPr>
        <p:spPr/>
        <p:txBody>
          <a:bodyPr/>
          <a:lstStyle/>
          <a:p>
            <a:r>
              <a:rPr lang="sv-SE" dirty="0"/>
              <a:t>Bas: De vars hushåll källsorterar och som själva är delaktiga i källsorteringen i någon mån, 2025: n=997, 2024: n=1000</a:t>
            </a:r>
          </a:p>
        </p:txBody>
      </p:sp>
      <p:sp>
        <p:nvSpPr>
          <p:cNvPr id="7" name="Platshållare för bildnummer 6">
            <a:extLst>
              <a:ext uri="{FF2B5EF4-FFF2-40B4-BE49-F238E27FC236}">
                <a16:creationId xmlns:a16="http://schemas.microsoft.com/office/drawing/2014/main" id="{E9F119AF-037F-672C-85D4-409DCF8D5BE9}"/>
              </a:ext>
            </a:extLst>
          </p:cNvPr>
          <p:cNvSpPr>
            <a:spLocks noGrp="1"/>
          </p:cNvSpPr>
          <p:nvPr>
            <p:ph type="sldNum" sz="quarter" idx="25"/>
          </p:nvPr>
        </p:nvSpPr>
        <p:spPr/>
        <p:txBody>
          <a:bodyPr/>
          <a:lstStyle/>
          <a:p>
            <a:fld id="{0BCBA026-1F68-453E-9036-CC352B75EE63}" type="slidenum">
              <a:rPr lang="sv-SE" smtClean="0"/>
              <a:pPr/>
              <a:t>19</a:t>
            </a:fld>
            <a:endParaRPr lang="sv-SE" dirty="0"/>
          </a:p>
        </p:txBody>
      </p:sp>
      <p:graphicFrame>
        <p:nvGraphicFramePr>
          <p:cNvPr id="11" name="ChartObject">
            <a:extLst>
              <a:ext uri="{FF2B5EF4-FFF2-40B4-BE49-F238E27FC236}">
                <a16:creationId xmlns:a16="http://schemas.microsoft.com/office/drawing/2014/main" id="{E4205E1D-F32D-3E29-2C7C-C27FD5AFFD48}"/>
              </a:ext>
            </a:extLst>
          </p:cNvPr>
          <p:cNvGraphicFramePr>
            <a:graphicFrameLocks noGrp="1"/>
          </p:cNvGraphicFramePr>
          <p:nvPr>
            <p:ph sz="quarter" idx="18"/>
            <p:extLst>
              <p:ext uri="{D42A27DB-BD31-4B8C-83A1-F6EECF244321}">
                <p14:modId xmlns:p14="http://schemas.microsoft.com/office/powerpoint/2010/main" val="559259054"/>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New Table">
            <a:extLst>
              <a:ext uri="{FF2B5EF4-FFF2-40B4-BE49-F238E27FC236}">
                <a16:creationId xmlns:a16="http://schemas.microsoft.com/office/drawing/2014/main" id="{FEF6A5D3-5F7C-8C5D-E799-D57F3DAA2EDF}"/>
              </a:ext>
            </a:extLst>
          </p:cNvPr>
          <p:cNvGraphicFramePr>
            <a:graphicFrameLocks noGrp="1"/>
          </p:cNvGraphicFramePr>
          <p:nvPr>
            <p:extLst>
              <p:ext uri="{D42A27DB-BD31-4B8C-83A1-F6EECF244321}">
                <p14:modId xmlns:p14="http://schemas.microsoft.com/office/powerpoint/2010/main" val="963159094"/>
              </p:ext>
            </p:extLst>
          </p:nvPr>
        </p:nvGraphicFramePr>
        <p:xfrm>
          <a:off x="6964396" y="1991289"/>
          <a:ext cx="428625" cy="2195702"/>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739728">
                <a:tc>
                  <a:txBody>
                    <a:bodyPr/>
                    <a:lstStyle/>
                    <a:p>
                      <a:pPr algn="ctr"/>
                      <a:r>
                        <a:rPr lang="sv-SE" sz="788" b="0" i="0" u="none" dirty="0">
                          <a:solidFill>
                            <a:srgbClr val="262626"/>
                          </a:solidFill>
                          <a:latin typeface="arial"/>
                        </a:rPr>
                        <a:t>4.1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727987">
                <a:tc>
                  <a:txBody>
                    <a:bodyPr/>
                    <a:lstStyle/>
                    <a:p>
                      <a:pPr algn="ctr"/>
                      <a:r>
                        <a:rPr lang="sv-SE" sz="788" b="0" i="0" u="none" dirty="0">
                          <a:solidFill>
                            <a:srgbClr val="262626"/>
                          </a:solidFill>
                          <a:latin typeface="arial"/>
                        </a:rPr>
                        <a:t>3.4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727987">
                <a:tc>
                  <a:txBody>
                    <a:bodyPr/>
                    <a:lstStyle/>
                    <a:p>
                      <a:pPr algn="ctr"/>
                      <a:r>
                        <a:rPr lang="sv-SE" sz="788" b="0" i="0" u="none" dirty="0">
                          <a:solidFill>
                            <a:srgbClr val="262626"/>
                          </a:solidFill>
                          <a:latin typeface="arial"/>
                        </a:rPr>
                        <a:t>3.8</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3491629465"/>
                  </a:ext>
                </a:extLst>
              </a:tr>
            </a:tbl>
          </a:graphicData>
        </a:graphic>
      </p:graphicFrame>
      <p:graphicFrame>
        <p:nvGraphicFramePr>
          <p:cNvPr id="13" name="New Table">
            <a:extLst>
              <a:ext uri="{FF2B5EF4-FFF2-40B4-BE49-F238E27FC236}">
                <a16:creationId xmlns:a16="http://schemas.microsoft.com/office/drawing/2014/main" id="{FC95A988-4B8B-C5C9-A7E3-9552C5D517B5}"/>
              </a:ext>
            </a:extLst>
          </p:cNvPr>
          <p:cNvGraphicFramePr>
            <a:graphicFrameLocks noGrp="1"/>
          </p:cNvGraphicFramePr>
          <p:nvPr>
            <p:extLst>
              <p:ext uri="{D42A27DB-BD31-4B8C-83A1-F6EECF244321}">
                <p14:modId xmlns:p14="http://schemas.microsoft.com/office/powerpoint/2010/main" val="2517625334"/>
              </p:ext>
            </p:extLst>
          </p:nvPr>
        </p:nvGraphicFramePr>
        <p:xfrm>
          <a:off x="7561296" y="1991289"/>
          <a:ext cx="428625" cy="2195702"/>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739728">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727987">
                <a:tc>
                  <a:txBody>
                    <a:bodyPr/>
                    <a:lstStyle/>
                    <a:p>
                      <a:pPr algn="ctr"/>
                      <a:r>
                        <a:rPr lang="sv-SE" sz="788" b="0" i="0" u="none" dirty="0">
                          <a:solidFill>
                            <a:srgbClr val="262626"/>
                          </a:solidFill>
                          <a:latin typeface="arial"/>
                        </a:rPr>
                        <a:t>8%</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727987">
                <a:tc>
                  <a:txBody>
                    <a:bodyPr/>
                    <a:lstStyle/>
                    <a:p>
                      <a:pPr algn="ctr"/>
                      <a:r>
                        <a:rPr lang="sv-SE" sz="788" b="0" i="0" u="none" dirty="0">
                          <a:solidFill>
                            <a:srgbClr val="262626"/>
                          </a:solidFill>
                          <a:latin typeface="arial"/>
                        </a:rPr>
                        <a:t>3%</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848694311"/>
                  </a:ext>
                </a:extLst>
              </a:tr>
            </a:tbl>
          </a:graphicData>
        </a:graphic>
      </p:graphicFrame>
      <p:sp>
        <p:nvSpPr>
          <p:cNvPr id="14" name="New shape">
            <a:extLst>
              <a:ext uri="{FF2B5EF4-FFF2-40B4-BE49-F238E27FC236}">
                <a16:creationId xmlns:a16="http://schemas.microsoft.com/office/drawing/2014/main" id="{46F1B217-E791-17F6-5BF4-D9E0CC9E99A4}"/>
              </a:ext>
            </a:extLst>
          </p:cNvPr>
          <p:cNvSpPr/>
          <p:nvPr/>
        </p:nvSpPr>
        <p:spPr>
          <a:xfrm>
            <a:off x="69624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Medel-</a:t>
            </a:r>
          </a:p>
          <a:p>
            <a:pPr algn="ctr"/>
            <a:r>
              <a:rPr lang="sv-SE" sz="900" dirty="0">
                <a:solidFill>
                  <a:srgbClr val="000000"/>
                </a:solidFill>
                <a:latin typeface="arial"/>
              </a:rPr>
              <a:t>värde</a:t>
            </a:r>
          </a:p>
        </p:txBody>
      </p:sp>
      <p:sp>
        <p:nvSpPr>
          <p:cNvPr id="15" name="New shape">
            <a:extLst>
              <a:ext uri="{FF2B5EF4-FFF2-40B4-BE49-F238E27FC236}">
                <a16:creationId xmlns:a16="http://schemas.microsoft.com/office/drawing/2014/main" id="{8E591AD8-FCF6-B0F1-3C9A-037E11CEF1AC}"/>
              </a:ext>
            </a:extLst>
          </p:cNvPr>
          <p:cNvSpPr/>
          <p:nvPr/>
        </p:nvSpPr>
        <p:spPr>
          <a:xfrm>
            <a:off x="7560000" y="162720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prstClr val="black"/>
                </a:solidFill>
                <a:latin typeface="arial"/>
              </a:rPr>
              <a:t>Ingen åsikt</a:t>
            </a:r>
          </a:p>
        </p:txBody>
      </p:sp>
    </p:spTree>
    <p:extLst>
      <p:ext uri="{BB962C8B-B14F-4D97-AF65-F5344CB8AC3E}">
        <p14:creationId xmlns:p14="http://schemas.microsoft.com/office/powerpoint/2010/main" val="12163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202D58A-622A-9576-0686-A11229DB6B93}"/>
              </a:ext>
            </a:extLst>
          </p:cNvPr>
          <p:cNvSpPr>
            <a:spLocks noGrp="1"/>
          </p:cNvSpPr>
          <p:nvPr>
            <p:ph type="body" sz="quarter" idx="29"/>
          </p:nvPr>
        </p:nvSpPr>
        <p:spPr>
          <a:xfrm>
            <a:off x="419100" y="673100"/>
            <a:ext cx="7350057" cy="784225"/>
          </a:xfrm>
        </p:spPr>
        <p:txBody>
          <a:bodyPr/>
          <a:lstStyle/>
          <a:p>
            <a:r>
              <a:rPr lang="sv-SE" dirty="0"/>
              <a:t>Majoriteten har fastighetsnära insamling vid sin bostad för olika typer av förpackningar men saknar det för textilavfall</a:t>
            </a:r>
          </a:p>
        </p:txBody>
      </p:sp>
      <p:sp>
        <p:nvSpPr>
          <p:cNvPr id="5" name="Platshållare för sidfot 4">
            <a:extLst>
              <a:ext uri="{FF2B5EF4-FFF2-40B4-BE49-F238E27FC236}">
                <a16:creationId xmlns:a16="http://schemas.microsoft.com/office/drawing/2014/main" id="{82B956AD-A3EF-07E9-164C-F8B78A52CC1B}"/>
              </a:ext>
            </a:extLst>
          </p:cNvPr>
          <p:cNvSpPr>
            <a:spLocks noGrp="1"/>
          </p:cNvSpPr>
          <p:nvPr>
            <p:ph type="ftr" sz="quarter" idx="24"/>
          </p:nvPr>
        </p:nvSpPr>
        <p:spPr/>
        <p:txBody>
          <a:bodyPr/>
          <a:lstStyle/>
          <a:p>
            <a:r>
              <a:rPr lang="sv-SE" dirty="0"/>
              <a:t>Bas: Samtliga respondenter, 2025: n=1009, 2024: n=1000 </a:t>
            </a:r>
          </a:p>
        </p:txBody>
      </p:sp>
      <p:sp>
        <p:nvSpPr>
          <p:cNvPr id="6" name="Platshållare för bildnummer 5">
            <a:extLst>
              <a:ext uri="{FF2B5EF4-FFF2-40B4-BE49-F238E27FC236}">
                <a16:creationId xmlns:a16="http://schemas.microsoft.com/office/drawing/2014/main" id="{39C81BA2-1DD1-5B2B-6084-FE42DAD87E04}"/>
              </a:ext>
            </a:extLst>
          </p:cNvPr>
          <p:cNvSpPr>
            <a:spLocks noGrp="1"/>
          </p:cNvSpPr>
          <p:nvPr>
            <p:ph type="sldNum" sz="quarter" idx="25"/>
          </p:nvPr>
        </p:nvSpPr>
        <p:spPr/>
        <p:txBody>
          <a:bodyPr/>
          <a:lstStyle/>
          <a:p>
            <a:fld id="{0BCBA026-1F68-453E-9036-CC352B75EE63}" type="slidenum">
              <a:rPr lang="sv-SE" smtClean="0"/>
              <a:pPr/>
              <a:t>20</a:t>
            </a:fld>
            <a:endParaRPr lang="sv-SE" dirty="0"/>
          </a:p>
        </p:txBody>
      </p:sp>
      <p:graphicFrame>
        <p:nvGraphicFramePr>
          <p:cNvPr id="7" name="ChartObject">
            <a:extLst>
              <a:ext uri="{FF2B5EF4-FFF2-40B4-BE49-F238E27FC236}">
                <a16:creationId xmlns:a16="http://schemas.microsoft.com/office/drawing/2014/main" id="{B5509772-F8E9-8ACF-3C36-C14F557D7C91}"/>
              </a:ext>
            </a:extLst>
          </p:cNvPr>
          <p:cNvGraphicFramePr>
            <a:graphicFrameLocks noGrp="1"/>
          </p:cNvGraphicFramePr>
          <p:nvPr>
            <p:ph sz="quarter" idx="18"/>
            <p:extLst>
              <p:ext uri="{D42A27DB-BD31-4B8C-83A1-F6EECF244321}">
                <p14:modId xmlns:p14="http://schemas.microsoft.com/office/powerpoint/2010/main" val="1368244058"/>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71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89FE3E8-D7BC-13C3-FE23-D8B92B29D9B9}"/>
              </a:ext>
            </a:extLst>
          </p:cNvPr>
          <p:cNvSpPr>
            <a:spLocks noGrp="1"/>
          </p:cNvSpPr>
          <p:nvPr>
            <p:ph type="body" sz="quarter" idx="29"/>
          </p:nvPr>
        </p:nvSpPr>
        <p:spPr>
          <a:xfrm>
            <a:off x="419100" y="673100"/>
            <a:ext cx="7421394" cy="784225"/>
          </a:xfrm>
        </p:spPr>
        <p:txBody>
          <a:bodyPr/>
          <a:lstStyle/>
          <a:p>
            <a:r>
              <a:rPr lang="sv-SE" dirty="0"/>
              <a:t>Drygt en av fyra uppger att orsaken till varför de lämnat fel slags avfall beror på att de är osäkra på vad som är vad</a:t>
            </a:r>
          </a:p>
        </p:txBody>
      </p:sp>
      <p:sp>
        <p:nvSpPr>
          <p:cNvPr id="5" name="Platshållare för sidfot 4">
            <a:extLst>
              <a:ext uri="{FF2B5EF4-FFF2-40B4-BE49-F238E27FC236}">
                <a16:creationId xmlns:a16="http://schemas.microsoft.com/office/drawing/2014/main" id="{8EF86F7B-4117-C61B-C64A-40A7262118A8}"/>
              </a:ext>
            </a:extLst>
          </p:cNvPr>
          <p:cNvSpPr>
            <a:spLocks noGrp="1"/>
          </p:cNvSpPr>
          <p:nvPr>
            <p:ph type="ftr" sz="quarter" idx="24"/>
          </p:nvPr>
        </p:nvSpPr>
        <p:spPr/>
        <p:txBody>
          <a:bodyPr/>
          <a:lstStyle/>
          <a:p>
            <a:r>
              <a:rPr lang="sv-SE" dirty="0"/>
              <a:t>Bas: De vars hushåll källsorterar och som själva är delaktiga i källsorteringen i någon mån</a:t>
            </a:r>
          </a:p>
          <a:p>
            <a:r>
              <a:rPr lang="sv-SE" dirty="0"/>
              <a:t>Flera svar möjliga</a:t>
            </a:r>
          </a:p>
        </p:txBody>
      </p:sp>
      <p:sp>
        <p:nvSpPr>
          <p:cNvPr id="6" name="Platshållare för bildnummer 5">
            <a:extLst>
              <a:ext uri="{FF2B5EF4-FFF2-40B4-BE49-F238E27FC236}">
                <a16:creationId xmlns:a16="http://schemas.microsoft.com/office/drawing/2014/main" id="{2DA116CE-FDAF-83F1-62CD-D9094F3BAE6C}"/>
              </a:ext>
            </a:extLst>
          </p:cNvPr>
          <p:cNvSpPr>
            <a:spLocks noGrp="1"/>
          </p:cNvSpPr>
          <p:nvPr>
            <p:ph type="sldNum" sz="quarter" idx="25"/>
          </p:nvPr>
        </p:nvSpPr>
        <p:spPr/>
        <p:txBody>
          <a:bodyPr/>
          <a:lstStyle/>
          <a:p>
            <a:fld id="{0BCBA026-1F68-453E-9036-CC352B75EE63}" type="slidenum">
              <a:rPr lang="sv-SE" smtClean="0"/>
              <a:pPr/>
              <a:t>21</a:t>
            </a:fld>
            <a:endParaRPr lang="sv-SE" dirty="0"/>
          </a:p>
        </p:txBody>
      </p:sp>
      <p:graphicFrame>
        <p:nvGraphicFramePr>
          <p:cNvPr id="7" name="ChartObject">
            <a:extLst>
              <a:ext uri="{FF2B5EF4-FFF2-40B4-BE49-F238E27FC236}">
                <a16:creationId xmlns:a16="http://schemas.microsoft.com/office/drawing/2014/main" id="{52B96B0A-8A74-DD54-13DB-2C8F2E344500}"/>
              </a:ext>
            </a:extLst>
          </p:cNvPr>
          <p:cNvGraphicFramePr>
            <a:graphicFrameLocks noGrp="1"/>
          </p:cNvGraphicFramePr>
          <p:nvPr>
            <p:ph sz="quarter" idx="18"/>
            <p:extLst>
              <p:ext uri="{D42A27DB-BD31-4B8C-83A1-F6EECF244321}">
                <p14:modId xmlns:p14="http://schemas.microsoft.com/office/powerpoint/2010/main" val="2148490640"/>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65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AF55-F0F8-2DCA-ADB5-43044ABE2094}"/>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511AE0E-F38C-5774-4B8E-8691BFFDEAF7}"/>
              </a:ext>
            </a:extLst>
          </p:cNvPr>
          <p:cNvSpPr>
            <a:spLocks noGrp="1"/>
          </p:cNvSpPr>
          <p:nvPr>
            <p:ph type="body" sz="quarter" idx="29"/>
          </p:nvPr>
        </p:nvSpPr>
        <p:spPr>
          <a:xfrm>
            <a:off x="419100" y="424234"/>
            <a:ext cx="8064882" cy="784225"/>
          </a:xfrm>
        </p:spPr>
        <p:txBody>
          <a:bodyPr/>
          <a:lstStyle/>
          <a:p>
            <a:r>
              <a:rPr lang="sv-SE" dirty="0"/>
              <a:t>Fler män än kvinnor uppger som orsak ”att det är fullt i de rätta kärlen” medan kvinnor, i större utsträckning än män menar att de inte lämnar fel slags avfall</a:t>
            </a:r>
          </a:p>
        </p:txBody>
      </p:sp>
      <p:sp>
        <p:nvSpPr>
          <p:cNvPr id="5" name="Platshållare för sidfot 4">
            <a:extLst>
              <a:ext uri="{FF2B5EF4-FFF2-40B4-BE49-F238E27FC236}">
                <a16:creationId xmlns:a16="http://schemas.microsoft.com/office/drawing/2014/main" id="{B52E7DF8-E4ED-16F3-E7DF-6B70BD7E3330}"/>
              </a:ext>
            </a:extLst>
          </p:cNvPr>
          <p:cNvSpPr>
            <a:spLocks noGrp="1"/>
          </p:cNvSpPr>
          <p:nvPr>
            <p:ph type="ftr" sz="quarter" idx="24"/>
          </p:nvPr>
        </p:nvSpPr>
        <p:spPr/>
        <p:txBody>
          <a:bodyPr/>
          <a:lstStyle/>
          <a:p>
            <a:r>
              <a:rPr lang="sv-SE" dirty="0"/>
              <a:t>Bas: De vars hushåll källsorterar och som själva är delaktiga i källsorteringen i någon mån</a:t>
            </a:r>
          </a:p>
          <a:p>
            <a:r>
              <a:rPr lang="sv-SE" dirty="0"/>
              <a:t>Flera svar möjliga</a:t>
            </a:r>
          </a:p>
        </p:txBody>
      </p:sp>
      <p:sp>
        <p:nvSpPr>
          <p:cNvPr id="6" name="Platshållare för bildnummer 5">
            <a:extLst>
              <a:ext uri="{FF2B5EF4-FFF2-40B4-BE49-F238E27FC236}">
                <a16:creationId xmlns:a16="http://schemas.microsoft.com/office/drawing/2014/main" id="{77FC8DE8-8343-F72E-1B25-FFE4110E075E}"/>
              </a:ext>
            </a:extLst>
          </p:cNvPr>
          <p:cNvSpPr>
            <a:spLocks noGrp="1"/>
          </p:cNvSpPr>
          <p:nvPr>
            <p:ph type="sldNum" sz="quarter" idx="25"/>
          </p:nvPr>
        </p:nvSpPr>
        <p:spPr/>
        <p:txBody>
          <a:bodyPr/>
          <a:lstStyle/>
          <a:p>
            <a:fld id="{0BCBA026-1F68-453E-9036-CC352B75EE63}" type="slidenum">
              <a:rPr lang="sv-SE" smtClean="0"/>
              <a:pPr/>
              <a:t>22</a:t>
            </a:fld>
            <a:endParaRPr lang="sv-SE" dirty="0"/>
          </a:p>
        </p:txBody>
      </p:sp>
      <p:graphicFrame>
        <p:nvGraphicFramePr>
          <p:cNvPr id="9" name="ChartObject">
            <a:extLst>
              <a:ext uri="{FF2B5EF4-FFF2-40B4-BE49-F238E27FC236}">
                <a16:creationId xmlns:a16="http://schemas.microsoft.com/office/drawing/2014/main" id="{A22B1841-1010-5E31-0A11-F492CEA91B6D}"/>
              </a:ext>
            </a:extLst>
          </p:cNvPr>
          <p:cNvGraphicFramePr>
            <a:graphicFrameLocks noGrp="1"/>
          </p:cNvGraphicFramePr>
          <p:nvPr>
            <p:ph sz="quarter" idx="18"/>
            <p:extLst>
              <p:ext uri="{D42A27DB-BD31-4B8C-83A1-F6EECF244321}">
                <p14:modId xmlns:p14="http://schemas.microsoft.com/office/powerpoint/2010/main" val="3125965349"/>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661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78C428-346C-FFBD-6194-B4979811C8A1}"/>
              </a:ext>
            </a:extLst>
          </p:cNvPr>
          <p:cNvSpPr>
            <a:spLocks noGrp="1"/>
          </p:cNvSpPr>
          <p:nvPr>
            <p:ph type="body" sz="quarter" idx="29"/>
          </p:nvPr>
        </p:nvSpPr>
        <p:spPr/>
        <p:txBody>
          <a:bodyPr/>
          <a:lstStyle/>
          <a:p>
            <a:r>
              <a:rPr lang="sv-SE" dirty="0"/>
              <a:t>Andelen som uppger att de inte lämnar fel slags avfall på återvinningsstationen ökar med åldern</a:t>
            </a:r>
          </a:p>
        </p:txBody>
      </p:sp>
      <p:sp>
        <p:nvSpPr>
          <p:cNvPr id="5" name="Platshållare för sidfot 4">
            <a:extLst>
              <a:ext uri="{FF2B5EF4-FFF2-40B4-BE49-F238E27FC236}">
                <a16:creationId xmlns:a16="http://schemas.microsoft.com/office/drawing/2014/main" id="{4E62E7C0-4B1B-CEA7-88E0-7D92E8CF72F3}"/>
              </a:ext>
            </a:extLst>
          </p:cNvPr>
          <p:cNvSpPr>
            <a:spLocks noGrp="1"/>
          </p:cNvSpPr>
          <p:nvPr>
            <p:ph type="ftr" sz="quarter" idx="24"/>
          </p:nvPr>
        </p:nvSpPr>
        <p:spPr/>
        <p:txBody>
          <a:bodyPr/>
          <a:lstStyle/>
          <a:p>
            <a:r>
              <a:rPr lang="sv-SE" dirty="0"/>
              <a:t>Bas: De vars hushåll källsorterar och som själva är delaktiga i källsorteringen i någon mån</a:t>
            </a:r>
          </a:p>
          <a:p>
            <a:r>
              <a:rPr lang="sv-SE" dirty="0"/>
              <a:t>Flera svar möjliga</a:t>
            </a:r>
          </a:p>
        </p:txBody>
      </p:sp>
      <p:sp>
        <p:nvSpPr>
          <p:cNvPr id="6" name="Platshållare för bildnummer 5">
            <a:extLst>
              <a:ext uri="{FF2B5EF4-FFF2-40B4-BE49-F238E27FC236}">
                <a16:creationId xmlns:a16="http://schemas.microsoft.com/office/drawing/2014/main" id="{D3E88E82-41E1-D9F0-C2B2-AD83434AF9E7}"/>
              </a:ext>
            </a:extLst>
          </p:cNvPr>
          <p:cNvSpPr>
            <a:spLocks noGrp="1"/>
          </p:cNvSpPr>
          <p:nvPr>
            <p:ph type="sldNum" sz="quarter" idx="25"/>
          </p:nvPr>
        </p:nvSpPr>
        <p:spPr/>
        <p:txBody>
          <a:bodyPr/>
          <a:lstStyle/>
          <a:p>
            <a:fld id="{0BCBA026-1F68-453E-9036-CC352B75EE63}" type="slidenum">
              <a:rPr lang="sv-SE" smtClean="0"/>
              <a:pPr/>
              <a:t>23</a:t>
            </a:fld>
            <a:endParaRPr lang="sv-SE" dirty="0"/>
          </a:p>
        </p:txBody>
      </p:sp>
      <p:graphicFrame>
        <p:nvGraphicFramePr>
          <p:cNvPr id="7" name="ChartObject">
            <a:extLst>
              <a:ext uri="{FF2B5EF4-FFF2-40B4-BE49-F238E27FC236}">
                <a16:creationId xmlns:a16="http://schemas.microsoft.com/office/drawing/2014/main" id="{E8C303F5-4D43-9F95-C9DA-91503C59529B}"/>
              </a:ext>
            </a:extLst>
          </p:cNvPr>
          <p:cNvGraphicFramePr>
            <a:graphicFrameLocks noGrp="1"/>
          </p:cNvGraphicFramePr>
          <p:nvPr>
            <p:ph sz="quarter" idx="18"/>
            <p:extLst>
              <p:ext uri="{D42A27DB-BD31-4B8C-83A1-F6EECF244321}">
                <p14:modId xmlns:p14="http://schemas.microsoft.com/office/powerpoint/2010/main" val="642334236"/>
              </p:ext>
            </p:extLst>
          </p:nvPr>
        </p:nvGraphicFramePr>
        <p:xfrm>
          <a:off x="431800" y="1576388"/>
          <a:ext cx="8221359"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02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0754CDF6-0505-787C-E821-4A620E5AAFE8}"/>
              </a:ext>
            </a:extLst>
          </p:cNvPr>
          <p:cNvSpPr>
            <a:spLocks noGrp="1"/>
          </p:cNvSpPr>
          <p:nvPr>
            <p:ph type="body" sz="quarter" idx="29"/>
          </p:nvPr>
        </p:nvSpPr>
        <p:spPr>
          <a:xfrm>
            <a:off x="419100" y="673100"/>
            <a:ext cx="7699664" cy="784225"/>
          </a:xfrm>
        </p:spPr>
        <p:txBody>
          <a:bodyPr/>
          <a:lstStyle/>
          <a:p>
            <a:r>
              <a:rPr lang="sv-SE" dirty="0"/>
              <a:t>Nästan hälften undviker att köpa varor i förpackningar som är svåra att återvinna. </a:t>
            </a:r>
          </a:p>
        </p:txBody>
      </p:sp>
      <p:sp>
        <p:nvSpPr>
          <p:cNvPr id="5" name="Platshållare för sidfot 4">
            <a:extLst>
              <a:ext uri="{FF2B5EF4-FFF2-40B4-BE49-F238E27FC236}">
                <a16:creationId xmlns:a16="http://schemas.microsoft.com/office/drawing/2014/main" id="{A8D4C630-AAF2-F245-ADC1-5B4ECB08926D}"/>
              </a:ext>
            </a:extLst>
          </p:cNvPr>
          <p:cNvSpPr>
            <a:spLocks noGrp="1"/>
          </p:cNvSpPr>
          <p:nvPr>
            <p:ph type="ftr" sz="quarter" idx="26"/>
          </p:nvPr>
        </p:nvSpPr>
        <p:spPr/>
        <p:txBody>
          <a:bodyPr/>
          <a:lstStyle/>
          <a:p>
            <a:r>
              <a:rPr lang="sv-SE" dirty="0"/>
              <a:t>Bas: Samtliga respondenter</a:t>
            </a:r>
          </a:p>
        </p:txBody>
      </p:sp>
      <p:sp>
        <p:nvSpPr>
          <p:cNvPr id="6" name="Platshållare för bildnummer 5">
            <a:extLst>
              <a:ext uri="{FF2B5EF4-FFF2-40B4-BE49-F238E27FC236}">
                <a16:creationId xmlns:a16="http://schemas.microsoft.com/office/drawing/2014/main" id="{CF74BD5F-603D-70B4-A035-1096E818B7C9}"/>
              </a:ext>
            </a:extLst>
          </p:cNvPr>
          <p:cNvSpPr>
            <a:spLocks noGrp="1"/>
          </p:cNvSpPr>
          <p:nvPr>
            <p:ph type="sldNum" sz="quarter" idx="27"/>
          </p:nvPr>
        </p:nvSpPr>
        <p:spPr/>
        <p:txBody>
          <a:bodyPr/>
          <a:lstStyle/>
          <a:p>
            <a:fld id="{0BCBA026-1F68-453E-9036-CC352B75EE63}" type="slidenum">
              <a:rPr lang="sv-SE" smtClean="0"/>
              <a:pPr/>
              <a:t>24</a:t>
            </a:fld>
            <a:endParaRPr lang="sv-SE" dirty="0"/>
          </a:p>
        </p:txBody>
      </p:sp>
      <p:graphicFrame>
        <p:nvGraphicFramePr>
          <p:cNvPr id="11" name="ChartObject">
            <a:extLst>
              <a:ext uri="{FF2B5EF4-FFF2-40B4-BE49-F238E27FC236}">
                <a16:creationId xmlns:a16="http://schemas.microsoft.com/office/drawing/2014/main" id="{B73EAF94-A715-18AF-716A-FD8ED4B37ABA}"/>
              </a:ext>
            </a:extLst>
          </p:cNvPr>
          <p:cNvGraphicFramePr>
            <a:graphicFrameLocks noGrp="1"/>
          </p:cNvGraphicFramePr>
          <p:nvPr>
            <p:ph sz="quarter" idx="18"/>
            <p:extLst>
              <p:ext uri="{D42A27DB-BD31-4B8C-83A1-F6EECF244321}">
                <p14:modId xmlns:p14="http://schemas.microsoft.com/office/powerpoint/2010/main" val="3052474401"/>
              </p:ext>
            </p:extLst>
          </p:nvPr>
        </p:nvGraphicFramePr>
        <p:xfrm>
          <a:off x="431800" y="1576388"/>
          <a:ext cx="3965575" cy="2982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Object">
            <a:extLst>
              <a:ext uri="{FF2B5EF4-FFF2-40B4-BE49-F238E27FC236}">
                <a16:creationId xmlns:a16="http://schemas.microsoft.com/office/drawing/2014/main" id="{7AB92FC1-2D20-9542-BB8A-ADFC8641CF0D}"/>
              </a:ext>
            </a:extLst>
          </p:cNvPr>
          <p:cNvGraphicFramePr>
            <a:graphicFrameLocks noGrp="1"/>
          </p:cNvGraphicFramePr>
          <p:nvPr>
            <p:ph sz="quarter" idx="19"/>
            <p:extLst>
              <p:ext uri="{D42A27DB-BD31-4B8C-83A1-F6EECF244321}">
                <p14:modId xmlns:p14="http://schemas.microsoft.com/office/powerpoint/2010/main" val="127440419"/>
              </p:ext>
            </p:extLst>
          </p:nvPr>
        </p:nvGraphicFramePr>
        <p:xfrm>
          <a:off x="4683125" y="1576388"/>
          <a:ext cx="3965575" cy="2982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650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8058D34F-9F9F-302B-F50E-C9B1CD5879C8}"/>
              </a:ext>
            </a:extLst>
          </p:cNvPr>
          <p:cNvSpPr>
            <a:spLocks noGrp="1"/>
          </p:cNvSpPr>
          <p:nvPr>
            <p:ph type="body" sz="quarter" idx="29"/>
          </p:nvPr>
        </p:nvSpPr>
        <p:spPr>
          <a:xfrm>
            <a:off x="419099" y="673100"/>
            <a:ext cx="7804015" cy="784225"/>
          </a:xfrm>
        </p:spPr>
        <p:txBody>
          <a:bodyPr/>
          <a:lstStyle/>
          <a:p>
            <a:r>
              <a:rPr lang="sv-SE" dirty="0"/>
              <a:t>Kännedomen kring att det är en skyldighet att källsortera och lämna förpackningar till återvinning har ökat sedan 2024</a:t>
            </a:r>
          </a:p>
        </p:txBody>
      </p:sp>
      <p:sp>
        <p:nvSpPr>
          <p:cNvPr id="6" name="Platshållare för sidfot 5">
            <a:extLst>
              <a:ext uri="{FF2B5EF4-FFF2-40B4-BE49-F238E27FC236}">
                <a16:creationId xmlns:a16="http://schemas.microsoft.com/office/drawing/2014/main" id="{F74D9FEB-56BA-5637-6716-F59FF00EC027}"/>
              </a:ext>
            </a:extLst>
          </p:cNvPr>
          <p:cNvSpPr>
            <a:spLocks noGrp="1"/>
          </p:cNvSpPr>
          <p:nvPr>
            <p:ph type="ftr" sz="quarter" idx="24"/>
          </p:nvPr>
        </p:nvSpPr>
        <p:spPr/>
        <p:txBody>
          <a:bodyPr/>
          <a:lstStyle/>
          <a:p>
            <a:r>
              <a:rPr lang="sv-SE" dirty="0"/>
              <a:t>Bas: Samtliga respondenter</a:t>
            </a:r>
          </a:p>
        </p:txBody>
      </p:sp>
      <p:sp>
        <p:nvSpPr>
          <p:cNvPr id="7" name="Platshållare för bildnummer 6">
            <a:extLst>
              <a:ext uri="{FF2B5EF4-FFF2-40B4-BE49-F238E27FC236}">
                <a16:creationId xmlns:a16="http://schemas.microsoft.com/office/drawing/2014/main" id="{AB0C75EE-CC0A-7118-5FCD-F61B0D7825B1}"/>
              </a:ext>
            </a:extLst>
          </p:cNvPr>
          <p:cNvSpPr>
            <a:spLocks noGrp="1"/>
          </p:cNvSpPr>
          <p:nvPr>
            <p:ph type="sldNum" sz="quarter" idx="25"/>
          </p:nvPr>
        </p:nvSpPr>
        <p:spPr/>
        <p:txBody>
          <a:bodyPr/>
          <a:lstStyle/>
          <a:p>
            <a:fld id="{0BCBA026-1F68-453E-9036-CC352B75EE63}" type="slidenum">
              <a:rPr lang="sv-SE" smtClean="0"/>
              <a:pPr/>
              <a:t>25</a:t>
            </a:fld>
            <a:endParaRPr lang="sv-SE" dirty="0"/>
          </a:p>
        </p:txBody>
      </p:sp>
      <p:graphicFrame>
        <p:nvGraphicFramePr>
          <p:cNvPr id="11" name="ChartObject">
            <a:extLst>
              <a:ext uri="{FF2B5EF4-FFF2-40B4-BE49-F238E27FC236}">
                <a16:creationId xmlns:a16="http://schemas.microsoft.com/office/drawing/2014/main" id="{9588FA52-C430-B9DE-7002-A151EABA51D5}"/>
              </a:ext>
            </a:extLst>
          </p:cNvPr>
          <p:cNvGraphicFramePr>
            <a:graphicFrameLocks noGrp="1"/>
          </p:cNvGraphicFramePr>
          <p:nvPr>
            <p:ph sz="quarter" idx="18"/>
            <p:extLst>
              <p:ext uri="{D42A27DB-BD31-4B8C-83A1-F6EECF244321}">
                <p14:modId xmlns:p14="http://schemas.microsoft.com/office/powerpoint/2010/main" val="4086181542"/>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79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74222-3700-4556-70FF-B8F60E8D6826}"/>
            </a:ext>
          </a:extLst>
        </p:cNvPr>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0A8A1BBD-C0C8-CE76-7A68-08ED19043031}"/>
              </a:ext>
            </a:extLst>
          </p:cNvPr>
          <p:cNvSpPr>
            <a:spLocks noGrp="1"/>
          </p:cNvSpPr>
          <p:nvPr>
            <p:ph type="body" sz="quarter" idx="29"/>
          </p:nvPr>
        </p:nvSpPr>
        <p:spPr>
          <a:xfrm>
            <a:off x="419099" y="673100"/>
            <a:ext cx="8234060" cy="784225"/>
          </a:xfrm>
        </p:spPr>
        <p:txBody>
          <a:bodyPr/>
          <a:lstStyle/>
          <a:p>
            <a:r>
              <a:rPr lang="sv-SE" dirty="0"/>
              <a:t>De som bor i småhus har högre kännedom kring att det är en skyldighet att källsortera jämfört med de som bor i flerfamiljshus</a:t>
            </a:r>
          </a:p>
        </p:txBody>
      </p:sp>
      <p:sp>
        <p:nvSpPr>
          <p:cNvPr id="6" name="Platshållare för sidfot 5">
            <a:extLst>
              <a:ext uri="{FF2B5EF4-FFF2-40B4-BE49-F238E27FC236}">
                <a16:creationId xmlns:a16="http://schemas.microsoft.com/office/drawing/2014/main" id="{CA5E0B78-4150-B02F-3CBA-D1FA7CAAD3E1}"/>
              </a:ext>
            </a:extLst>
          </p:cNvPr>
          <p:cNvSpPr>
            <a:spLocks noGrp="1"/>
          </p:cNvSpPr>
          <p:nvPr>
            <p:ph type="ftr" sz="quarter" idx="24"/>
          </p:nvPr>
        </p:nvSpPr>
        <p:spPr/>
        <p:txBody>
          <a:bodyPr/>
          <a:lstStyle/>
          <a:p>
            <a:r>
              <a:rPr lang="sv-SE" dirty="0"/>
              <a:t>Bas: Samtliga respondenter</a:t>
            </a:r>
          </a:p>
        </p:txBody>
      </p:sp>
      <p:sp>
        <p:nvSpPr>
          <p:cNvPr id="7" name="Platshållare för bildnummer 6">
            <a:extLst>
              <a:ext uri="{FF2B5EF4-FFF2-40B4-BE49-F238E27FC236}">
                <a16:creationId xmlns:a16="http://schemas.microsoft.com/office/drawing/2014/main" id="{07FEC945-841D-88E7-6B59-29A03E3BA7D9}"/>
              </a:ext>
            </a:extLst>
          </p:cNvPr>
          <p:cNvSpPr>
            <a:spLocks noGrp="1"/>
          </p:cNvSpPr>
          <p:nvPr>
            <p:ph type="sldNum" sz="quarter" idx="25"/>
          </p:nvPr>
        </p:nvSpPr>
        <p:spPr/>
        <p:txBody>
          <a:bodyPr/>
          <a:lstStyle/>
          <a:p>
            <a:fld id="{0BCBA026-1F68-453E-9036-CC352B75EE63}" type="slidenum">
              <a:rPr lang="sv-SE" smtClean="0"/>
              <a:pPr/>
              <a:t>26</a:t>
            </a:fld>
            <a:endParaRPr lang="sv-SE" dirty="0"/>
          </a:p>
        </p:txBody>
      </p:sp>
      <p:graphicFrame>
        <p:nvGraphicFramePr>
          <p:cNvPr id="11" name="ChartObject">
            <a:extLst>
              <a:ext uri="{FF2B5EF4-FFF2-40B4-BE49-F238E27FC236}">
                <a16:creationId xmlns:a16="http://schemas.microsoft.com/office/drawing/2014/main" id="{A29CD74E-F63D-CC96-9C4F-067D1101C24B}"/>
              </a:ext>
            </a:extLst>
          </p:cNvPr>
          <p:cNvGraphicFramePr>
            <a:graphicFrameLocks noGrp="1"/>
          </p:cNvGraphicFramePr>
          <p:nvPr>
            <p:ph sz="quarter" idx="18"/>
            <p:extLst>
              <p:ext uri="{D42A27DB-BD31-4B8C-83A1-F6EECF244321}">
                <p14:modId xmlns:p14="http://schemas.microsoft.com/office/powerpoint/2010/main" val="1295652499"/>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1824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2EE7BA07-C9D6-4E34-8D42-05ED94E6BA65}"/>
              </a:ext>
            </a:extLst>
          </p:cNvPr>
          <p:cNvPicPr>
            <a:picLocks noGrp="1" noChangeAspect="1"/>
          </p:cNvPicPr>
          <p:nvPr>
            <p:ph type="pic" sz="quarter" idx="10"/>
          </p:nvPr>
        </p:nvPicPr>
        <p:blipFill>
          <a:blip r:embed="rId3"/>
          <a:srcRect/>
          <a:stretch/>
        </p:blipFill>
        <p:spPr>
          <a:xfrm>
            <a:off x="0" y="0"/>
            <a:ext cx="9144000" cy="5143500"/>
          </a:xfrm>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a:xfrm>
            <a:off x="425600" y="581894"/>
            <a:ext cx="6423067" cy="4021856"/>
          </a:xfrm>
        </p:spPr>
        <p:txBody>
          <a:bodyPr anchor="b"/>
          <a:lstStyle/>
          <a:p>
            <a:r>
              <a:rPr lang="sv-SE" dirty="0">
                <a:solidFill>
                  <a:schemeClr val="bg1"/>
                </a:solidFill>
              </a:rPr>
              <a:t>Fakta om undersökningen</a:t>
            </a:r>
          </a:p>
        </p:txBody>
      </p:sp>
    </p:spTree>
    <p:extLst>
      <p:ext uri="{BB962C8B-B14F-4D97-AF65-F5344CB8AC3E}">
        <p14:creationId xmlns:p14="http://schemas.microsoft.com/office/powerpoint/2010/main" val="399991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DC28BE8-1DA8-4916-B747-CDA96D7EA4BF}"/>
              </a:ext>
            </a:extLst>
          </p:cNvPr>
          <p:cNvSpPr>
            <a:spLocks noGrp="1"/>
          </p:cNvSpPr>
          <p:nvPr>
            <p:ph type="sldNum" sz="quarter" idx="19"/>
          </p:nvPr>
        </p:nvSpPr>
        <p:spPr/>
        <p:txBody>
          <a:bodyPr/>
          <a:lstStyle/>
          <a:p>
            <a:fld id="{0BCBA026-1F68-453E-9036-CC352B75EE63}" type="slidenum">
              <a:rPr lang="sv-SE" smtClean="0"/>
              <a:pPr/>
              <a:t>28</a:t>
            </a:fld>
            <a:endParaRPr lang="sv-SE" dirty="0"/>
          </a:p>
        </p:txBody>
      </p:sp>
      <p:sp>
        <p:nvSpPr>
          <p:cNvPr id="9" name="Platshållare för text 8">
            <a:extLst>
              <a:ext uri="{FF2B5EF4-FFF2-40B4-BE49-F238E27FC236}">
                <a16:creationId xmlns:a16="http://schemas.microsoft.com/office/drawing/2014/main" id="{B1FCBF62-7641-44EE-8DC9-C34DD9BDBEDF}"/>
              </a:ext>
            </a:extLst>
          </p:cNvPr>
          <p:cNvSpPr>
            <a:spLocks noGrp="1"/>
          </p:cNvSpPr>
          <p:nvPr>
            <p:ph type="body" sz="quarter" idx="15"/>
          </p:nvPr>
        </p:nvSpPr>
        <p:spPr/>
        <p:txBody>
          <a:bodyPr/>
          <a:lstStyle/>
          <a:p>
            <a:r>
              <a:rPr lang="sv-SE" dirty="0"/>
              <a:t>Genomförande</a:t>
            </a:r>
          </a:p>
        </p:txBody>
      </p:sp>
      <p:sp>
        <p:nvSpPr>
          <p:cNvPr id="8" name="Platshållare för text 7">
            <a:extLst>
              <a:ext uri="{FF2B5EF4-FFF2-40B4-BE49-F238E27FC236}">
                <a16:creationId xmlns:a16="http://schemas.microsoft.com/office/drawing/2014/main" id="{FC2FFC30-5F91-4F8C-92E7-4A1519A5644C}"/>
              </a:ext>
            </a:extLst>
          </p:cNvPr>
          <p:cNvSpPr>
            <a:spLocks noGrp="1"/>
          </p:cNvSpPr>
          <p:nvPr>
            <p:ph type="body" sz="quarter" idx="14"/>
          </p:nvPr>
        </p:nvSpPr>
        <p:spPr/>
        <p:txBody>
          <a:bodyPr/>
          <a:lstStyle/>
          <a:p>
            <a:r>
              <a:rPr lang="sv-SE" dirty="0"/>
              <a:t>Bakgrund och syfte</a:t>
            </a:r>
          </a:p>
        </p:txBody>
      </p:sp>
      <p:sp>
        <p:nvSpPr>
          <p:cNvPr id="7" name="Rubrik 6">
            <a:extLst>
              <a:ext uri="{FF2B5EF4-FFF2-40B4-BE49-F238E27FC236}">
                <a16:creationId xmlns:a16="http://schemas.microsoft.com/office/drawing/2014/main" id="{144D4558-0A04-4194-8744-3EE2D97B589F}"/>
              </a:ext>
            </a:extLst>
          </p:cNvPr>
          <p:cNvSpPr>
            <a:spLocks noGrp="1"/>
          </p:cNvSpPr>
          <p:nvPr>
            <p:ph type="title"/>
          </p:nvPr>
        </p:nvSpPr>
        <p:spPr/>
        <p:txBody>
          <a:bodyPr/>
          <a:lstStyle/>
          <a:p>
            <a:r>
              <a:rPr lang="sv-SE" dirty="0"/>
              <a:t>Fakta om undersökningen</a:t>
            </a:r>
          </a:p>
        </p:txBody>
      </p:sp>
      <p:sp>
        <p:nvSpPr>
          <p:cNvPr id="10" name="Platshållare för text 9">
            <a:extLst>
              <a:ext uri="{FF2B5EF4-FFF2-40B4-BE49-F238E27FC236}">
                <a16:creationId xmlns:a16="http://schemas.microsoft.com/office/drawing/2014/main" id="{D3C1DD17-EDE7-4246-ADEF-A45CBD0EA11C}"/>
              </a:ext>
            </a:extLst>
          </p:cNvPr>
          <p:cNvSpPr>
            <a:spLocks noGrp="1"/>
          </p:cNvSpPr>
          <p:nvPr>
            <p:ph sz="quarter" idx="20"/>
          </p:nvPr>
        </p:nvSpPr>
        <p:spPr/>
        <p:txBody>
          <a:bodyPr/>
          <a:lstStyle/>
          <a:p>
            <a:r>
              <a:rPr lang="sv-SE" dirty="0"/>
              <a:t>Undersökningen har genomförts under februari-mars 2025 av Origo Group. </a:t>
            </a:r>
          </a:p>
          <a:p>
            <a:r>
              <a:rPr lang="sv-SE" dirty="0"/>
              <a:t>Läs mer om Origo Group på www.origogroup.com.</a:t>
            </a:r>
          </a:p>
          <a:p>
            <a:pPr lvl="1"/>
            <a:r>
              <a:rPr lang="sv-SE" dirty="0"/>
              <a:t>Kontaktperson på Origo: Sofia Boborg.</a:t>
            </a:r>
          </a:p>
          <a:p>
            <a:pPr lvl="1"/>
            <a:r>
              <a:rPr lang="sv-SE" dirty="0"/>
              <a:t>Kontaktperson på Avfall Sverige: Karin Jönsson.</a:t>
            </a:r>
          </a:p>
        </p:txBody>
      </p:sp>
      <p:sp>
        <p:nvSpPr>
          <p:cNvPr id="11" name="Platshållare för text 10">
            <a:extLst>
              <a:ext uri="{FF2B5EF4-FFF2-40B4-BE49-F238E27FC236}">
                <a16:creationId xmlns:a16="http://schemas.microsoft.com/office/drawing/2014/main" id="{EACCC5AE-7A62-462C-B36B-FF0D69D88B7A}"/>
              </a:ext>
            </a:extLst>
          </p:cNvPr>
          <p:cNvSpPr>
            <a:spLocks noGrp="1"/>
          </p:cNvSpPr>
          <p:nvPr>
            <p:ph sz="quarter" idx="21"/>
          </p:nvPr>
        </p:nvSpPr>
        <p:spPr/>
        <p:txBody>
          <a:bodyPr/>
          <a:lstStyle/>
          <a:p>
            <a:r>
              <a:rPr lang="sv-SE" dirty="0"/>
              <a:t>Avfall Sverige är kommunernas branschorganisation för avfallshantering med ca 400 medlemmar. Det är främst kommuner, kommunalförbund och kommunbolag som är medlemmar men också privata företag. Avfall Sverige bevakar det som händer inom avfallsbranschen i Sverige, Europa och världen. Utveckling inom hela avfallsområdet är en viktig del av verksamheten.</a:t>
            </a:r>
          </a:p>
          <a:p>
            <a:r>
              <a:rPr lang="sv-SE" dirty="0"/>
              <a:t>2024 genomförde Avfall Sverige en undersökning med allmänheten i Sverige om källsortering (Återvinningskompassen). Syftet med undersökningen är att belysa hur man tänker kring källsortering, hur man upplever att det fungerar samt vad som känns svårt och vad som skulle kunna underlätta källsortering. Avfall Sverige vill nu återupprepa undersökningen för 2025.</a:t>
            </a:r>
          </a:p>
        </p:txBody>
      </p:sp>
    </p:spTree>
    <p:extLst>
      <p:ext uri="{BB962C8B-B14F-4D97-AF65-F5344CB8AC3E}">
        <p14:creationId xmlns:p14="http://schemas.microsoft.com/office/powerpoint/2010/main" val="234885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735501-A79E-7A04-5CC5-D674E0F1B6CF}"/>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19E72395-7FB5-F056-F093-A57BEE174D7B}"/>
              </a:ext>
            </a:extLst>
          </p:cNvPr>
          <p:cNvSpPr>
            <a:spLocks noGrp="1"/>
          </p:cNvSpPr>
          <p:nvPr>
            <p:ph sz="quarter" idx="18"/>
          </p:nvPr>
        </p:nvSpPr>
        <p:spPr/>
        <p:txBody>
          <a:bodyPr/>
          <a:lstStyle/>
          <a:p>
            <a:pPr lvl="3"/>
            <a:r>
              <a:rPr lang="sv-SE" dirty="0"/>
              <a:t>Glasförpackningar sorteras mest</a:t>
            </a:r>
          </a:p>
          <a:p>
            <a:r>
              <a:rPr lang="sv-SE" dirty="0"/>
              <a:t>Förpackningar i glas är det avfall som källsorteras i störst utsträckning. I minst utsträckning källsorteras textilavfall, mängden textilavfall som sorteras har dock ökat sedan föregående mätning 2024.</a:t>
            </a:r>
          </a:p>
          <a:p>
            <a:pPr lvl="3"/>
            <a:r>
              <a:rPr lang="sv-SE" dirty="0"/>
              <a:t>Anledning till att inte källsortera mer</a:t>
            </a:r>
          </a:p>
          <a:p>
            <a:r>
              <a:rPr lang="sv-SE" dirty="0"/>
              <a:t>Den främsta anledningen till att inte källsortera mer än man redan gör är att man inte alltid tänker på att det ska källsorteras. Andra orsaker är att det är för omständligt, att man inte har tillgång till separat insamling och att man inte har plats. För de som är boende i södra och norra Sverige är det vanligare att uppge att man inte har plats jämfört med de som bor i östra Sverige.</a:t>
            </a:r>
          </a:p>
        </p:txBody>
      </p:sp>
      <p:sp>
        <p:nvSpPr>
          <p:cNvPr id="4" name="Platshållare för innehåll 3">
            <a:extLst>
              <a:ext uri="{FF2B5EF4-FFF2-40B4-BE49-F238E27FC236}">
                <a16:creationId xmlns:a16="http://schemas.microsoft.com/office/drawing/2014/main" id="{4470FFDE-5EF0-7BEE-D842-EF89F9C8B2BE}"/>
              </a:ext>
            </a:extLst>
          </p:cNvPr>
          <p:cNvSpPr>
            <a:spLocks noGrp="1"/>
          </p:cNvSpPr>
          <p:nvPr>
            <p:ph sz="quarter" idx="19"/>
          </p:nvPr>
        </p:nvSpPr>
        <p:spPr/>
        <p:txBody>
          <a:bodyPr/>
          <a:lstStyle/>
          <a:p>
            <a:pPr lvl="3"/>
            <a:r>
              <a:rPr lang="sv-SE" dirty="0"/>
              <a:t>Majoriteten mycket delaktiga i källsortering av avfall</a:t>
            </a:r>
          </a:p>
          <a:p>
            <a:r>
              <a:rPr lang="sv-SE" dirty="0"/>
              <a:t>Tre av fyra uppger att de är mycket delaktiga i källsorteringen av avfall i sitt hushåll och ytterligare 17 procent uppger att de är ganska delaktiga. Yngre personer är mindre delaktiga i källsorteringen i hushållet än äldre personer.</a:t>
            </a:r>
          </a:p>
          <a:p>
            <a:pPr lvl="3"/>
            <a:r>
              <a:rPr lang="sv-SE" dirty="0"/>
              <a:t>Bidra till en bättre miljö</a:t>
            </a:r>
          </a:p>
          <a:p>
            <a:r>
              <a:rPr lang="sv-SE" dirty="0"/>
              <a:t>Två av tre källsorterar för att bidra till en bättre miljö och en nästan lika hög andel gör det för att det är rätt sak att göra. Personer som är 50 år eller äldre källsorterar i större utsträckning för att det blir mindre vanliga hushållssopor jämfört med yngre personer.</a:t>
            </a:r>
          </a:p>
        </p:txBody>
      </p:sp>
      <p:sp>
        <p:nvSpPr>
          <p:cNvPr id="6" name="Platshållare för bildnummer 5">
            <a:extLst>
              <a:ext uri="{FF2B5EF4-FFF2-40B4-BE49-F238E27FC236}">
                <a16:creationId xmlns:a16="http://schemas.microsoft.com/office/drawing/2014/main" id="{E36984BA-C91C-F8D3-8E4E-5DD1476BB8B5}"/>
              </a:ext>
            </a:extLst>
          </p:cNvPr>
          <p:cNvSpPr>
            <a:spLocks noGrp="1"/>
          </p:cNvSpPr>
          <p:nvPr>
            <p:ph type="sldNum" sz="quarter" idx="21"/>
          </p:nvPr>
        </p:nvSpPr>
        <p:spPr/>
        <p:txBody>
          <a:bodyPr/>
          <a:lstStyle/>
          <a:p>
            <a:fld id="{0BCBA026-1F68-453E-9036-CC352B75EE63}" type="slidenum">
              <a:rPr lang="sv-SE" smtClean="0"/>
              <a:pPr/>
              <a:t>2</a:t>
            </a:fld>
            <a:endParaRPr lang="sv-SE" dirty="0"/>
          </a:p>
        </p:txBody>
      </p:sp>
    </p:spTree>
    <p:extLst>
      <p:ext uri="{BB962C8B-B14F-4D97-AF65-F5344CB8AC3E}">
        <p14:creationId xmlns:p14="http://schemas.microsoft.com/office/powerpoint/2010/main" val="2088080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DC28BE8-1DA8-4916-B747-CDA96D7EA4BF}"/>
              </a:ext>
            </a:extLst>
          </p:cNvPr>
          <p:cNvSpPr>
            <a:spLocks noGrp="1"/>
          </p:cNvSpPr>
          <p:nvPr>
            <p:ph type="sldNum" sz="quarter" idx="19"/>
          </p:nvPr>
        </p:nvSpPr>
        <p:spPr>
          <a:xfrm>
            <a:off x="7676534" y="4767263"/>
            <a:ext cx="976625" cy="274637"/>
          </a:xfrm>
        </p:spPr>
        <p:txBody>
          <a:bodyPr/>
          <a:lstStyle/>
          <a:p>
            <a:fld id="{0BCBA026-1F68-453E-9036-CC352B75EE63}" type="slidenum">
              <a:rPr lang="sv-SE" smtClean="0"/>
              <a:pPr/>
              <a:t>29</a:t>
            </a:fld>
            <a:endParaRPr lang="sv-SE" dirty="0"/>
          </a:p>
        </p:txBody>
      </p:sp>
      <p:sp>
        <p:nvSpPr>
          <p:cNvPr id="9" name="Platshållare för text 8">
            <a:extLst>
              <a:ext uri="{FF2B5EF4-FFF2-40B4-BE49-F238E27FC236}">
                <a16:creationId xmlns:a16="http://schemas.microsoft.com/office/drawing/2014/main" id="{B1FCBF62-7641-44EE-8DC9-C34DD9BDBEDF}"/>
              </a:ext>
            </a:extLst>
          </p:cNvPr>
          <p:cNvSpPr>
            <a:spLocks noGrp="1"/>
          </p:cNvSpPr>
          <p:nvPr>
            <p:ph type="body" sz="quarter" idx="15"/>
          </p:nvPr>
        </p:nvSpPr>
        <p:spPr>
          <a:xfrm>
            <a:off x="4694256" y="1071880"/>
            <a:ext cx="3966324" cy="511200"/>
          </a:xfrm>
        </p:spPr>
        <p:txBody>
          <a:bodyPr/>
          <a:lstStyle/>
          <a:p>
            <a:r>
              <a:rPr lang="sv-SE" dirty="0"/>
              <a:t>Enkät</a:t>
            </a:r>
          </a:p>
        </p:txBody>
      </p:sp>
      <p:sp>
        <p:nvSpPr>
          <p:cNvPr id="8" name="Platshållare för text 7">
            <a:extLst>
              <a:ext uri="{FF2B5EF4-FFF2-40B4-BE49-F238E27FC236}">
                <a16:creationId xmlns:a16="http://schemas.microsoft.com/office/drawing/2014/main" id="{FC2FFC30-5F91-4F8C-92E7-4A1519A5644C}"/>
              </a:ext>
            </a:extLst>
          </p:cNvPr>
          <p:cNvSpPr>
            <a:spLocks noGrp="1"/>
          </p:cNvSpPr>
          <p:nvPr>
            <p:ph type="body" sz="quarter" idx="14"/>
          </p:nvPr>
        </p:nvSpPr>
        <p:spPr>
          <a:xfrm>
            <a:off x="457200" y="1071880"/>
            <a:ext cx="3966324" cy="511200"/>
          </a:xfrm>
        </p:spPr>
        <p:txBody>
          <a:bodyPr/>
          <a:lstStyle/>
          <a:p>
            <a:r>
              <a:rPr lang="sv-SE" dirty="0"/>
              <a:t>Metod</a:t>
            </a:r>
          </a:p>
        </p:txBody>
      </p:sp>
      <p:sp>
        <p:nvSpPr>
          <p:cNvPr id="7" name="Rubrik 6">
            <a:extLst>
              <a:ext uri="{FF2B5EF4-FFF2-40B4-BE49-F238E27FC236}">
                <a16:creationId xmlns:a16="http://schemas.microsoft.com/office/drawing/2014/main" id="{144D4558-0A04-4194-8744-3EE2D97B589F}"/>
              </a:ext>
            </a:extLst>
          </p:cNvPr>
          <p:cNvSpPr>
            <a:spLocks noGrp="1"/>
          </p:cNvSpPr>
          <p:nvPr>
            <p:ph type="title"/>
          </p:nvPr>
        </p:nvSpPr>
        <p:spPr>
          <a:xfrm>
            <a:off x="419100" y="673100"/>
            <a:ext cx="6570000" cy="529200"/>
          </a:xfrm>
        </p:spPr>
        <p:txBody>
          <a:bodyPr/>
          <a:lstStyle/>
          <a:p>
            <a:r>
              <a:rPr lang="sv-SE" dirty="0"/>
              <a:t>Fakta om undersökningen</a:t>
            </a:r>
          </a:p>
        </p:txBody>
      </p:sp>
      <p:sp>
        <p:nvSpPr>
          <p:cNvPr id="10" name="Platshållare för text 9">
            <a:extLst>
              <a:ext uri="{FF2B5EF4-FFF2-40B4-BE49-F238E27FC236}">
                <a16:creationId xmlns:a16="http://schemas.microsoft.com/office/drawing/2014/main" id="{D3C1DD17-EDE7-4246-ADEF-A45CBD0EA11C}"/>
              </a:ext>
            </a:extLst>
          </p:cNvPr>
          <p:cNvSpPr>
            <a:spLocks noGrp="1"/>
          </p:cNvSpPr>
          <p:nvPr>
            <p:ph sz="quarter" idx="20"/>
          </p:nvPr>
        </p:nvSpPr>
        <p:spPr>
          <a:xfrm>
            <a:off x="4683049" y="1689099"/>
            <a:ext cx="3966323" cy="2781299"/>
          </a:xfrm>
        </p:spPr>
        <p:txBody>
          <a:bodyPr/>
          <a:lstStyle/>
          <a:p>
            <a:r>
              <a:rPr lang="sv-SE" dirty="0"/>
              <a:t>Enkäten består av ca 20 frågor. </a:t>
            </a:r>
          </a:p>
          <a:p>
            <a:r>
              <a:rPr lang="sv-SE" dirty="0"/>
              <a:t>Frågorna berör källsortering av matavfall, textilavfall och förpackningar (plast, glas, metall och papper).</a:t>
            </a:r>
          </a:p>
          <a:p>
            <a:r>
              <a:rPr lang="sv-SE" dirty="0"/>
              <a:t>Respondenterna har kunnat besvara enkäten på svenska. </a:t>
            </a:r>
          </a:p>
        </p:txBody>
      </p:sp>
      <p:sp>
        <p:nvSpPr>
          <p:cNvPr id="11" name="Platshållare för text 10">
            <a:extLst>
              <a:ext uri="{FF2B5EF4-FFF2-40B4-BE49-F238E27FC236}">
                <a16:creationId xmlns:a16="http://schemas.microsoft.com/office/drawing/2014/main" id="{EACCC5AE-7A62-462C-B36B-FF0D69D88B7A}"/>
              </a:ext>
            </a:extLst>
          </p:cNvPr>
          <p:cNvSpPr>
            <a:spLocks noGrp="1"/>
          </p:cNvSpPr>
          <p:nvPr>
            <p:ph sz="quarter" idx="21"/>
          </p:nvPr>
        </p:nvSpPr>
        <p:spPr>
          <a:xfrm>
            <a:off x="457198" y="1689100"/>
            <a:ext cx="3966323" cy="2781299"/>
          </a:xfrm>
        </p:spPr>
        <p:txBody>
          <a:bodyPr/>
          <a:lstStyle/>
          <a:p>
            <a:r>
              <a:rPr lang="sv-SE" dirty="0"/>
              <a:t>Undersökningen har liksom tidigare år genomfördes via en webbenkät som skickades ut till allmänheten via en rikstäckande webbpanel. </a:t>
            </a:r>
          </a:p>
          <a:p>
            <a:r>
              <a:rPr lang="sv-SE" dirty="0"/>
              <a:t>Målgruppen var privatpersoner som är 18 år eller äldre.</a:t>
            </a:r>
          </a:p>
          <a:p>
            <a:r>
              <a:rPr lang="sv-SE" dirty="0"/>
              <a:t>Målsättningen var 1000 svar. </a:t>
            </a:r>
          </a:p>
          <a:p>
            <a:r>
              <a:rPr lang="sv-SE" dirty="0"/>
              <a:t>Antal svar i undersökningen 2025 = 1009. </a:t>
            </a:r>
          </a:p>
        </p:txBody>
      </p:sp>
    </p:spTree>
    <p:extLst>
      <p:ext uri="{BB962C8B-B14F-4D97-AF65-F5344CB8AC3E}">
        <p14:creationId xmlns:p14="http://schemas.microsoft.com/office/powerpoint/2010/main" val="1561574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tshållare för bild 23" descr="En bild som visar skärmbild, konst, cirkel, utomhus&#10;&#10;Automatiskt genererad beskrivning">
            <a:extLst>
              <a:ext uri="{FF2B5EF4-FFF2-40B4-BE49-F238E27FC236}">
                <a16:creationId xmlns:a16="http://schemas.microsoft.com/office/drawing/2014/main" id="{3B48FE70-265D-8C50-19A3-EA82C6F7C3F4}"/>
              </a:ext>
            </a:extLst>
          </p:cNvPr>
          <p:cNvPicPr>
            <a:picLocks noGrp="1" noChangeAspect="1"/>
          </p:cNvPicPr>
          <p:nvPr>
            <p:ph type="pic" sz="quarter" idx="10"/>
          </p:nvPr>
        </p:nvPicPr>
        <p:blipFill>
          <a:blip r:embed="rId3"/>
          <a:srcRect/>
          <a:stretch>
            <a:fillRect/>
          </a:stretch>
        </p:blipFill>
        <p:spPr/>
      </p:pic>
      <p:sp>
        <p:nvSpPr>
          <p:cNvPr id="20" name="Rubrik 19">
            <a:extLst>
              <a:ext uri="{FF2B5EF4-FFF2-40B4-BE49-F238E27FC236}">
                <a16:creationId xmlns:a16="http://schemas.microsoft.com/office/drawing/2014/main" id="{888C5135-B1C0-0CFD-6968-53AC0662A031}"/>
              </a:ext>
            </a:extLst>
          </p:cNvPr>
          <p:cNvSpPr>
            <a:spLocks noGrp="1"/>
          </p:cNvSpPr>
          <p:nvPr>
            <p:ph type="title"/>
          </p:nvPr>
        </p:nvSpPr>
        <p:spPr/>
        <p:txBody>
          <a:bodyPr/>
          <a:lstStyle/>
          <a:p>
            <a:r>
              <a:rPr lang="sv-SE" dirty="0"/>
              <a:t>Fakta om respondenterna</a:t>
            </a:r>
          </a:p>
        </p:txBody>
      </p:sp>
    </p:spTree>
    <p:extLst>
      <p:ext uri="{BB962C8B-B14F-4D97-AF65-F5344CB8AC3E}">
        <p14:creationId xmlns:p14="http://schemas.microsoft.com/office/powerpoint/2010/main" val="144691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96865B-D8DF-DBBD-4F94-0B0E8231C87B}"/>
              </a:ext>
            </a:extLst>
          </p:cNvPr>
          <p:cNvSpPr>
            <a:spLocks noGrp="1"/>
          </p:cNvSpPr>
          <p:nvPr>
            <p:ph type="title"/>
          </p:nvPr>
        </p:nvSpPr>
        <p:spPr/>
        <p:txBody>
          <a:bodyPr/>
          <a:lstStyle/>
          <a:p>
            <a:r>
              <a:rPr lang="sv-SE" dirty="0"/>
              <a:t>Fakta om respondenterna</a:t>
            </a:r>
          </a:p>
        </p:txBody>
      </p:sp>
      <p:sp>
        <p:nvSpPr>
          <p:cNvPr id="4" name="Platshållare för sidfot 3">
            <a:extLst>
              <a:ext uri="{FF2B5EF4-FFF2-40B4-BE49-F238E27FC236}">
                <a16:creationId xmlns:a16="http://schemas.microsoft.com/office/drawing/2014/main" id="{58ADE558-822C-2B63-70DB-31E4C7F4A5F6}"/>
              </a:ext>
            </a:extLst>
          </p:cNvPr>
          <p:cNvSpPr>
            <a:spLocks noGrp="1"/>
          </p:cNvSpPr>
          <p:nvPr>
            <p:ph type="ftr" sz="quarter" idx="20"/>
          </p:nvPr>
        </p:nvSpPr>
        <p:spPr/>
        <p:txBody>
          <a:bodyPr/>
          <a:lstStyle/>
          <a:p>
            <a:r>
              <a:rPr lang="sv-SE" dirty="0"/>
              <a:t>Bas: Samtliga respondenter, n=1009</a:t>
            </a:r>
          </a:p>
        </p:txBody>
      </p:sp>
      <p:sp>
        <p:nvSpPr>
          <p:cNvPr id="5" name="Platshållare för bildnummer 4">
            <a:extLst>
              <a:ext uri="{FF2B5EF4-FFF2-40B4-BE49-F238E27FC236}">
                <a16:creationId xmlns:a16="http://schemas.microsoft.com/office/drawing/2014/main" id="{13808541-3E93-BDC0-F74C-D3A8D3B3E781}"/>
              </a:ext>
            </a:extLst>
          </p:cNvPr>
          <p:cNvSpPr>
            <a:spLocks noGrp="1"/>
          </p:cNvSpPr>
          <p:nvPr>
            <p:ph type="sldNum" sz="quarter" idx="21"/>
          </p:nvPr>
        </p:nvSpPr>
        <p:spPr/>
        <p:txBody>
          <a:bodyPr/>
          <a:lstStyle/>
          <a:p>
            <a:fld id="{0BCBA026-1F68-453E-9036-CC352B75EE63}" type="slidenum">
              <a:rPr lang="sv-SE" smtClean="0"/>
              <a:pPr/>
              <a:t>31</a:t>
            </a:fld>
            <a:endParaRPr lang="sv-SE" dirty="0"/>
          </a:p>
        </p:txBody>
      </p:sp>
      <p:graphicFrame>
        <p:nvGraphicFramePr>
          <p:cNvPr id="6" name="Platshållare för innehåll 5">
            <a:extLst>
              <a:ext uri="{FF2B5EF4-FFF2-40B4-BE49-F238E27FC236}">
                <a16:creationId xmlns:a16="http://schemas.microsoft.com/office/drawing/2014/main" id="{0489AD4C-DFE9-69AE-8DC2-094533BFA141}"/>
              </a:ext>
            </a:extLst>
          </p:cNvPr>
          <p:cNvGraphicFramePr>
            <a:graphicFrameLocks/>
          </p:cNvGraphicFramePr>
          <p:nvPr>
            <p:extLst>
              <p:ext uri="{D42A27DB-BD31-4B8C-83A1-F6EECF244321}">
                <p14:modId xmlns:p14="http://schemas.microsoft.com/office/powerpoint/2010/main" val="1824282670"/>
              </p:ext>
            </p:extLst>
          </p:nvPr>
        </p:nvGraphicFramePr>
        <p:xfrm>
          <a:off x="438150" y="1765725"/>
          <a:ext cx="3449850" cy="1078276"/>
        </p:xfrm>
        <a:graphic>
          <a:graphicData uri="http://schemas.openxmlformats.org/drawingml/2006/table">
            <a:tbl>
              <a:tblPr firstRow="1" bandRow="1">
                <a:tableStyleId>{1FECB4D8-DB02-4DC6-A0A2-4F2EBAE1DC90}</a:tableStyleId>
              </a:tblPr>
              <a:tblGrid>
                <a:gridCol w="1149950">
                  <a:extLst>
                    <a:ext uri="{9D8B030D-6E8A-4147-A177-3AD203B41FA5}">
                      <a16:colId xmlns:a16="http://schemas.microsoft.com/office/drawing/2014/main" val="21652354"/>
                    </a:ext>
                  </a:extLst>
                </a:gridCol>
                <a:gridCol w="1149950">
                  <a:extLst>
                    <a:ext uri="{9D8B030D-6E8A-4147-A177-3AD203B41FA5}">
                      <a16:colId xmlns:a16="http://schemas.microsoft.com/office/drawing/2014/main" val="2380168725"/>
                    </a:ext>
                  </a:extLst>
                </a:gridCol>
                <a:gridCol w="1149950">
                  <a:extLst>
                    <a:ext uri="{9D8B030D-6E8A-4147-A177-3AD203B41FA5}">
                      <a16:colId xmlns:a16="http://schemas.microsoft.com/office/drawing/2014/main" val="1136727435"/>
                    </a:ext>
                  </a:extLst>
                </a:gridCol>
              </a:tblGrid>
              <a:tr h="269569">
                <a:tc>
                  <a:txBody>
                    <a:bodyPr/>
                    <a:lstStyle/>
                    <a:p>
                      <a:r>
                        <a:rPr lang="sv-SE" sz="1000" dirty="0"/>
                        <a:t>Kön</a:t>
                      </a:r>
                    </a:p>
                  </a:txBody>
                  <a:tcPr anchor="ctr"/>
                </a:tc>
                <a:tc>
                  <a:txBody>
                    <a:bodyPr/>
                    <a:lstStyle/>
                    <a:p>
                      <a:pPr algn="ctr"/>
                      <a:r>
                        <a:rPr lang="sv-SE" sz="1000" dirty="0"/>
                        <a:t>Antal</a:t>
                      </a:r>
                    </a:p>
                  </a:txBody>
                  <a:tcPr anchor="ctr"/>
                </a:tc>
                <a:tc>
                  <a:txBody>
                    <a:bodyPr/>
                    <a:lstStyle/>
                    <a:p>
                      <a:pPr algn="ctr"/>
                      <a:r>
                        <a:rPr lang="sv-SE" sz="1000" dirty="0"/>
                        <a:t>Andel</a:t>
                      </a:r>
                    </a:p>
                  </a:txBody>
                  <a:tcPr anchor="ctr"/>
                </a:tc>
                <a:extLst>
                  <a:ext uri="{0D108BD9-81ED-4DB2-BD59-A6C34878D82A}">
                    <a16:rowId xmlns:a16="http://schemas.microsoft.com/office/drawing/2014/main" val="2761710892"/>
                  </a:ext>
                </a:extLst>
              </a:tr>
              <a:tr h="269569">
                <a:tc>
                  <a:txBody>
                    <a:bodyPr/>
                    <a:lstStyle/>
                    <a:p>
                      <a:r>
                        <a:rPr lang="sv-SE" sz="1000" dirty="0"/>
                        <a:t>Man</a:t>
                      </a:r>
                    </a:p>
                  </a:txBody>
                  <a:tcPr anchor="ctr"/>
                </a:tc>
                <a:tc>
                  <a:txBody>
                    <a:bodyPr/>
                    <a:lstStyle/>
                    <a:p>
                      <a:pPr algn="ctr"/>
                      <a:r>
                        <a:rPr lang="sv-SE" sz="1000" dirty="0"/>
                        <a:t>498</a:t>
                      </a:r>
                    </a:p>
                  </a:txBody>
                  <a:tcPr anchor="ctr"/>
                </a:tc>
                <a:tc>
                  <a:txBody>
                    <a:bodyPr/>
                    <a:lstStyle/>
                    <a:p>
                      <a:pPr algn="ctr"/>
                      <a:r>
                        <a:rPr lang="sv-SE" sz="1000" dirty="0"/>
                        <a:t>49%</a:t>
                      </a:r>
                    </a:p>
                  </a:txBody>
                  <a:tcPr anchor="ctr"/>
                </a:tc>
                <a:extLst>
                  <a:ext uri="{0D108BD9-81ED-4DB2-BD59-A6C34878D82A}">
                    <a16:rowId xmlns:a16="http://schemas.microsoft.com/office/drawing/2014/main" val="252971019"/>
                  </a:ext>
                </a:extLst>
              </a:tr>
              <a:tr h="269569">
                <a:tc>
                  <a:txBody>
                    <a:bodyPr/>
                    <a:lstStyle/>
                    <a:p>
                      <a:r>
                        <a:rPr lang="sv-SE" sz="1000" dirty="0"/>
                        <a:t>Kvinna</a:t>
                      </a:r>
                    </a:p>
                  </a:txBody>
                  <a:tcPr anchor="ctr"/>
                </a:tc>
                <a:tc>
                  <a:txBody>
                    <a:bodyPr/>
                    <a:lstStyle/>
                    <a:p>
                      <a:pPr algn="ctr"/>
                      <a:r>
                        <a:rPr lang="sv-SE" sz="1000" dirty="0"/>
                        <a:t>508</a:t>
                      </a:r>
                    </a:p>
                  </a:txBody>
                  <a:tcPr anchor="ctr"/>
                </a:tc>
                <a:tc>
                  <a:txBody>
                    <a:bodyPr/>
                    <a:lstStyle/>
                    <a:p>
                      <a:pPr algn="ctr"/>
                      <a:r>
                        <a:rPr lang="sv-SE" sz="1000" dirty="0"/>
                        <a:t>50%</a:t>
                      </a:r>
                    </a:p>
                  </a:txBody>
                  <a:tcPr anchor="ctr"/>
                </a:tc>
                <a:extLst>
                  <a:ext uri="{0D108BD9-81ED-4DB2-BD59-A6C34878D82A}">
                    <a16:rowId xmlns:a16="http://schemas.microsoft.com/office/drawing/2014/main" val="3634152854"/>
                  </a:ext>
                </a:extLst>
              </a:tr>
              <a:tr h="269569">
                <a:tc>
                  <a:txBody>
                    <a:bodyPr/>
                    <a:lstStyle/>
                    <a:p>
                      <a:r>
                        <a:rPr lang="sv-SE" sz="1000" dirty="0"/>
                        <a:t>Annat</a:t>
                      </a:r>
                    </a:p>
                  </a:txBody>
                  <a:tcPr anchor="ctr"/>
                </a:tc>
                <a:tc>
                  <a:txBody>
                    <a:bodyPr/>
                    <a:lstStyle/>
                    <a:p>
                      <a:pPr algn="ctr"/>
                      <a:r>
                        <a:rPr lang="sv-SE" sz="1000" dirty="0"/>
                        <a:t>3</a:t>
                      </a:r>
                    </a:p>
                  </a:txBody>
                  <a:tcPr anchor="ctr"/>
                </a:tc>
                <a:tc>
                  <a:txBody>
                    <a:bodyPr/>
                    <a:lstStyle/>
                    <a:p>
                      <a:pPr algn="ctr"/>
                      <a:r>
                        <a:rPr lang="sv-SE" sz="1000" dirty="0"/>
                        <a:t>0%</a:t>
                      </a:r>
                    </a:p>
                  </a:txBody>
                  <a:tcPr anchor="ctr"/>
                </a:tc>
                <a:extLst>
                  <a:ext uri="{0D108BD9-81ED-4DB2-BD59-A6C34878D82A}">
                    <a16:rowId xmlns:a16="http://schemas.microsoft.com/office/drawing/2014/main" val="3221300418"/>
                  </a:ext>
                </a:extLst>
              </a:tr>
            </a:tbl>
          </a:graphicData>
        </a:graphic>
      </p:graphicFrame>
      <p:graphicFrame>
        <p:nvGraphicFramePr>
          <p:cNvPr id="7" name="Platshållare för innehåll 5">
            <a:extLst>
              <a:ext uri="{FF2B5EF4-FFF2-40B4-BE49-F238E27FC236}">
                <a16:creationId xmlns:a16="http://schemas.microsoft.com/office/drawing/2014/main" id="{DF494A75-2C3C-12A2-F41A-A717EAEC4BEA}"/>
              </a:ext>
            </a:extLst>
          </p:cNvPr>
          <p:cNvGraphicFramePr>
            <a:graphicFrameLocks/>
          </p:cNvGraphicFramePr>
          <p:nvPr>
            <p:extLst>
              <p:ext uri="{D42A27DB-BD31-4B8C-83A1-F6EECF244321}">
                <p14:modId xmlns:p14="http://schemas.microsoft.com/office/powerpoint/2010/main" val="1746014417"/>
              </p:ext>
            </p:extLst>
          </p:nvPr>
        </p:nvGraphicFramePr>
        <p:xfrm>
          <a:off x="4176284" y="1777350"/>
          <a:ext cx="3449850" cy="1706880"/>
        </p:xfrm>
        <a:graphic>
          <a:graphicData uri="http://schemas.openxmlformats.org/drawingml/2006/table">
            <a:tbl>
              <a:tblPr firstRow="1" bandRow="1">
                <a:tableStyleId>{1FECB4D8-DB02-4DC6-A0A2-4F2EBAE1DC90}</a:tableStyleId>
              </a:tblPr>
              <a:tblGrid>
                <a:gridCol w="1149950">
                  <a:extLst>
                    <a:ext uri="{9D8B030D-6E8A-4147-A177-3AD203B41FA5}">
                      <a16:colId xmlns:a16="http://schemas.microsoft.com/office/drawing/2014/main" val="21652354"/>
                    </a:ext>
                  </a:extLst>
                </a:gridCol>
                <a:gridCol w="1149950">
                  <a:extLst>
                    <a:ext uri="{9D8B030D-6E8A-4147-A177-3AD203B41FA5}">
                      <a16:colId xmlns:a16="http://schemas.microsoft.com/office/drawing/2014/main" val="2380168725"/>
                    </a:ext>
                  </a:extLst>
                </a:gridCol>
                <a:gridCol w="1149950">
                  <a:extLst>
                    <a:ext uri="{9D8B030D-6E8A-4147-A177-3AD203B41FA5}">
                      <a16:colId xmlns:a16="http://schemas.microsoft.com/office/drawing/2014/main" val="1136727435"/>
                    </a:ext>
                  </a:extLst>
                </a:gridCol>
              </a:tblGrid>
              <a:tr h="185420">
                <a:tc>
                  <a:txBody>
                    <a:bodyPr/>
                    <a:lstStyle/>
                    <a:p>
                      <a:r>
                        <a:rPr lang="sv-SE" sz="1000" dirty="0"/>
                        <a:t>Ålder</a:t>
                      </a:r>
                    </a:p>
                  </a:txBody>
                  <a:tcPr anchor="ctr"/>
                </a:tc>
                <a:tc>
                  <a:txBody>
                    <a:bodyPr/>
                    <a:lstStyle/>
                    <a:p>
                      <a:pPr algn="ctr"/>
                      <a:r>
                        <a:rPr lang="sv-SE" sz="1000" dirty="0"/>
                        <a:t>Antal</a:t>
                      </a:r>
                    </a:p>
                  </a:txBody>
                  <a:tcPr anchor="ctr"/>
                </a:tc>
                <a:tc>
                  <a:txBody>
                    <a:bodyPr/>
                    <a:lstStyle/>
                    <a:p>
                      <a:pPr algn="ctr"/>
                      <a:r>
                        <a:rPr lang="sv-SE" sz="1000" dirty="0"/>
                        <a:t>Andel</a:t>
                      </a:r>
                    </a:p>
                  </a:txBody>
                  <a:tcPr anchor="ctr"/>
                </a:tc>
                <a:extLst>
                  <a:ext uri="{0D108BD9-81ED-4DB2-BD59-A6C34878D82A}">
                    <a16:rowId xmlns:a16="http://schemas.microsoft.com/office/drawing/2014/main" val="2761710892"/>
                  </a:ext>
                </a:extLst>
              </a:tr>
              <a:tr h="185420">
                <a:tc>
                  <a:txBody>
                    <a:bodyPr/>
                    <a:lstStyle/>
                    <a:p>
                      <a:r>
                        <a:rPr lang="sv-SE" sz="1000" dirty="0"/>
                        <a:t>18-29 år</a:t>
                      </a:r>
                    </a:p>
                  </a:txBody>
                  <a:tcPr anchor="ctr"/>
                </a:tc>
                <a:tc>
                  <a:txBody>
                    <a:bodyPr/>
                    <a:lstStyle/>
                    <a:p>
                      <a:pPr algn="ctr"/>
                      <a:r>
                        <a:rPr lang="sv-SE" sz="1000" dirty="0"/>
                        <a:t>169</a:t>
                      </a:r>
                    </a:p>
                  </a:txBody>
                  <a:tcPr anchor="ctr"/>
                </a:tc>
                <a:tc>
                  <a:txBody>
                    <a:bodyPr/>
                    <a:lstStyle/>
                    <a:p>
                      <a:pPr algn="ctr"/>
                      <a:r>
                        <a:rPr lang="sv-SE" sz="1000" dirty="0"/>
                        <a:t>17%</a:t>
                      </a:r>
                    </a:p>
                  </a:txBody>
                  <a:tcPr anchor="ctr"/>
                </a:tc>
                <a:extLst>
                  <a:ext uri="{0D108BD9-81ED-4DB2-BD59-A6C34878D82A}">
                    <a16:rowId xmlns:a16="http://schemas.microsoft.com/office/drawing/2014/main" val="252971019"/>
                  </a:ext>
                </a:extLst>
              </a:tr>
              <a:tr h="185420">
                <a:tc>
                  <a:txBody>
                    <a:bodyPr/>
                    <a:lstStyle/>
                    <a:p>
                      <a:r>
                        <a:rPr lang="sv-SE" sz="1000" dirty="0"/>
                        <a:t>30-39 år</a:t>
                      </a:r>
                    </a:p>
                  </a:txBody>
                  <a:tcPr anchor="ctr"/>
                </a:tc>
                <a:tc>
                  <a:txBody>
                    <a:bodyPr/>
                    <a:lstStyle/>
                    <a:p>
                      <a:pPr algn="ctr"/>
                      <a:r>
                        <a:rPr lang="sv-SE" sz="1000" dirty="0"/>
                        <a:t>214</a:t>
                      </a:r>
                    </a:p>
                  </a:txBody>
                  <a:tcPr anchor="ctr"/>
                </a:tc>
                <a:tc>
                  <a:txBody>
                    <a:bodyPr/>
                    <a:lstStyle/>
                    <a:p>
                      <a:pPr algn="ctr"/>
                      <a:r>
                        <a:rPr lang="sv-SE" sz="1000" dirty="0"/>
                        <a:t>21%</a:t>
                      </a:r>
                    </a:p>
                  </a:txBody>
                  <a:tcPr anchor="ctr"/>
                </a:tc>
                <a:extLst>
                  <a:ext uri="{0D108BD9-81ED-4DB2-BD59-A6C34878D82A}">
                    <a16:rowId xmlns:a16="http://schemas.microsoft.com/office/drawing/2014/main" val="3634152854"/>
                  </a:ext>
                </a:extLst>
              </a:tr>
              <a:tr h="185420">
                <a:tc>
                  <a:txBody>
                    <a:bodyPr/>
                    <a:lstStyle/>
                    <a:p>
                      <a:r>
                        <a:rPr lang="sv-SE" sz="1000" dirty="0"/>
                        <a:t>40-49 år</a:t>
                      </a:r>
                    </a:p>
                  </a:txBody>
                  <a:tcPr anchor="ctr"/>
                </a:tc>
                <a:tc>
                  <a:txBody>
                    <a:bodyPr/>
                    <a:lstStyle/>
                    <a:p>
                      <a:pPr algn="ctr"/>
                      <a:r>
                        <a:rPr lang="sv-SE" sz="1000" dirty="0"/>
                        <a:t>179</a:t>
                      </a:r>
                    </a:p>
                  </a:txBody>
                  <a:tcPr anchor="ctr"/>
                </a:tc>
                <a:tc>
                  <a:txBody>
                    <a:bodyPr/>
                    <a:lstStyle/>
                    <a:p>
                      <a:pPr algn="ctr"/>
                      <a:r>
                        <a:rPr lang="sv-SE" sz="1000" dirty="0"/>
                        <a:t>18%</a:t>
                      </a:r>
                    </a:p>
                  </a:txBody>
                  <a:tcPr anchor="ctr"/>
                </a:tc>
                <a:extLst>
                  <a:ext uri="{0D108BD9-81ED-4DB2-BD59-A6C34878D82A}">
                    <a16:rowId xmlns:a16="http://schemas.microsoft.com/office/drawing/2014/main" val="3221300418"/>
                  </a:ext>
                </a:extLst>
              </a:tr>
              <a:tr h="185420">
                <a:tc>
                  <a:txBody>
                    <a:bodyPr/>
                    <a:lstStyle/>
                    <a:p>
                      <a:r>
                        <a:rPr lang="sv-SE" sz="1000" dirty="0"/>
                        <a:t>50-64 år</a:t>
                      </a:r>
                    </a:p>
                  </a:txBody>
                  <a:tcPr anchor="ctr"/>
                </a:tc>
                <a:tc>
                  <a:txBody>
                    <a:bodyPr/>
                    <a:lstStyle/>
                    <a:p>
                      <a:pPr algn="ctr"/>
                      <a:r>
                        <a:rPr lang="sv-SE" sz="1000" dirty="0"/>
                        <a:t>233</a:t>
                      </a:r>
                    </a:p>
                  </a:txBody>
                  <a:tcPr anchor="ctr"/>
                </a:tc>
                <a:tc>
                  <a:txBody>
                    <a:bodyPr/>
                    <a:lstStyle/>
                    <a:p>
                      <a:pPr algn="ctr"/>
                      <a:r>
                        <a:rPr lang="sv-SE" sz="1000" dirty="0"/>
                        <a:t>23%</a:t>
                      </a:r>
                    </a:p>
                  </a:txBody>
                  <a:tcPr anchor="ctr"/>
                </a:tc>
                <a:extLst>
                  <a:ext uri="{0D108BD9-81ED-4DB2-BD59-A6C34878D82A}">
                    <a16:rowId xmlns:a16="http://schemas.microsoft.com/office/drawing/2014/main" val="499160201"/>
                  </a:ext>
                </a:extLst>
              </a:tr>
              <a:tr h="185420">
                <a:tc>
                  <a:txBody>
                    <a:bodyPr/>
                    <a:lstStyle/>
                    <a:p>
                      <a:r>
                        <a:rPr lang="sv-SE" sz="1000" dirty="0"/>
                        <a:t>65+ år</a:t>
                      </a:r>
                    </a:p>
                  </a:txBody>
                  <a:tcPr anchor="ctr"/>
                </a:tc>
                <a:tc>
                  <a:txBody>
                    <a:bodyPr/>
                    <a:lstStyle/>
                    <a:p>
                      <a:pPr algn="ctr"/>
                      <a:r>
                        <a:rPr lang="sv-SE" sz="1000" dirty="0"/>
                        <a:t>213</a:t>
                      </a:r>
                    </a:p>
                  </a:txBody>
                  <a:tcPr anchor="ctr"/>
                </a:tc>
                <a:tc>
                  <a:txBody>
                    <a:bodyPr/>
                    <a:lstStyle/>
                    <a:p>
                      <a:pPr algn="ctr"/>
                      <a:r>
                        <a:rPr lang="sv-SE" sz="1000" dirty="0"/>
                        <a:t>21%</a:t>
                      </a:r>
                    </a:p>
                  </a:txBody>
                  <a:tcPr anchor="ctr"/>
                </a:tc>
                <a:extLst>
                  <a:ext uri="{0D108BD9-81ED-4DB2-BD59-A6C34878D82A}">
                    <a16:rowId xmlns:a16="http://schemas.microsoft.com/office/drawing/2014/main" val="1443576685"/>
                  </a:ext>
                </a:extLst>
              </a:tr>
              <a:tr h="185420">
                <a:tc>
                  <a:txBody>
                    <a:bodyPr/>
                    <a:lstStyle/>
                    <a:p>
                      <a:r>
                        <a:rPr lang="sv-SE" sz="1000" dirty="0"/>
                        <a:t>Vill ej uppge</a:t>
                      </a:r>
                    </a:p>
                  </a:txBody>
                  <a:tcPr anchor="ctr"/>
                </a:tc>
                <a:tc>
                  <a:txBody>
                    <a:bodyPr/>
                    <a:lstStyle/>
                    <a:p>
                      <a:pPr algn="ctr"/>
                      <a:r>
                        <a:rPr lang="sv-SE" sz="1000" dirty="0"/>
                        <a:t>1</a:t>
                      </a:r>
                    </a:p>
                  </a:txBody>
                  <a:tcPr anchor="ctr"/>
                </a:tc>
                <a:tc>
                  <a:txBody>
                    <a:bodyPr/>
                    <a:lstStyle/>
                    <a:p>
                      <a:pPr algn="ctr"/>
                      <a:r>
                        <a:rPr lang="sv-SE" sz="1000" dirty="0"/>
                        <a:t>0%</a:t>
                      </a:r>
                    </a:p>
                  </a:txBody>
                  <a:tcPr anchor="ctr"/>
                </a:tc>
                <a:extLst>
                  <a:ext uri="{0D108BD9-81ED-4DB2-BD59-A6C34878D82A}">
                    <a16:rowId xmlns:a16="http://schemas.microsoft.com/office/drawing/2014/main" val="3165600353"/>
                  </a:ext>
                </a:extLst>
              </a:tr>
            </a:tbl>
          </a:graphicData>
        </a:graphic>
      </p:graphicFrame>
    </p:spTree>
    <p:extLst>
      <p:ext uri="{BB962C8B-B14F-4D97-AF65-F5344CB8AC3E}">
        <p14:creationId xmlns:p14="http://schemas.microsoft.com/office/powerpoint/2010/main" val="13040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AC01D5-5F9D-724B-208F-1B1B39DC6C71}"/>
              </a:ext>
            </a:extLst>
          </p:cNvPr>
          <p:cNvSpPr>
            <a:spLocks noGrp="1"/>
          </p:cNvSpPr>
          <p:nvPr>
            <p:ph type="title"/>
          </p:nvPr>
        </p:nvSpPr>
        <p:spPr/>
        <p:txBody>
          <a:bodyPr/>
          <a:lstStyle/>
          <a:p>
            <a:r>
              <a:rPr lang="sv-SE" dirty="0"/>
              <a:t>Fakta om respondenterna</a:t>
            </a:r>
          </a:p>
        </p:txBody>
      </p:sp>
      <p:sp>
        <p:nvSpPr>
          <p:cNvPr id="4" name="Platshållare för sidfot 3">
            <a:extLst>
              <a:ext uri="{FF2B5EF4-FFF2-40B4-BE49-F238E27FC236}">
                <a16:creationId xmlns:a16="http://schemas.microsoft.com/office/drawing/2014/main" id="{5F8E216F-497F-7EAB-AE58-2876177A6AC8}"/>
              </a:ext>
            </a:extLst>
          </p:cNvPr>
          <p:cNvSpPr>
            <a:spLocks noGrp="1"/>
          </p:cNvSpPr>
          <p:nvPr>
            <p:ph type="ftr" sz="quarter" idx="20"/>
          </p:nvPr>
        </p:nvSpPr>
        <p:spPr/>
        <p:txBody>
          <a:bodyPr/>
          <a:lstStyle/>
          <a:p>
            <a:r>
              <a:rPr lang="sv-SE" dirty="0"/>
              <a:t>Bas: Samtliga respondenter, n=1009</a:t>
            </a:r>
          </a:p>
        </p:txBody>
      </p:sp>
      <p:sp>
        <p:nvSpPr>
          <p:cNvPr id="5" name="Platshållare för bildnummer 4">
            <a:extLst>
              <a:ext uri="{FF2B5EF4-FFF2-40B4-BE49-F238E27FC236}">
                <a16:creationId xmlns:a16="http://schemas.microsoft.com/office/drawing/2014/main" id="{C249EF83-96D8-2F41-2D23-907217652F6A}"/>
              </a:ext>
            </a:extLst>
          </p:cNvPr>
          <p:cNvSpPr>
            <a:spLocks noGrp="1"/>
          </p:cNvSpPr>
          <p:nvPr>
            <p:ph type="sldNum" sz="quarter" idx="21"/>
          </p:nvPr>
        </p:nvSpPr>
        <p:spPr/>
        <p:txBody>
          <a:bodyPr/>
          <a:lstStyle/>
          <a:p>
            <a:fld id="{0BCBA026-1F68-453E-9036-CC352B75EE63}" type="slidenum">
              <a:rPr lang="sv-SE" smtClean="0"/>
              <a:pPr/>
              <a:t>32</a:t>
            </a:fld>
            <a:endParaRPr lang="sv-SE" dirty="0"/>
          </a:p>
        </p:txBody>
      </p:sp>
      <p:graphicFrame>
        <p:nvGraphicFramePr>
          <p:cNvPr id="8" name="Platshållare för innehåll 5">
            <a:extLst>
              <a:ext uri="{FF2B5EF4-FFF2-40B4-BE49-F238E27FC236}">
                <a16:creationId xmlns:a16="http://schemas.microsoft.com/office/drawing/2014/main" id="{256587BB-CD5B-15A7-52C0-F93C0D29F4CE}"/>
              </a:ext>
            </a:extLst>
          </p:cNvPr>
          <p:cNvGraphicFramePr>
            <a:graphicFrameLocks/>
          </p:cNvGraphicFramePr>
          <p:nvPr>
            <p:extLst>
              <p:ext uri="{D42A27DB-BD31-4B8C-83A1-F6EECF244321}">
                <p14:modId xmlns:p14="http://schemas.microsoft.com/office/powerpoint/2010/main" val="87875434"/>
              </p:ext>
            </p:extLst>
          </p:nvPr>
        </p:nvGraphicFramePr>
        <p:xfrm>
          <a:off x="438149" y="1765134"/>
          <a:ext cx="3449850" cy="1291434"/>
        </p:xfrm>
        <a:graphic>
          <a:graphicData uri="http://schemas.openxmlformats.org/drawingml/2006/table">
            <a:tbl>
              <a:tblPr firstRow="1" bandRow="1">
                <a:tableStyleId>{1FECB4D8-DB02-4DC6-A0A2-4F2EBAE1DC90}</a:tableStyleId>
              </a:tblPr>
              <a:tblGrid>
                <a:gridCol w="1149950">
                  <a:extLst>
                    <a:ext uri="{9D8B030D-6E8A-4147-A177-3AD203B41FA5}">
                      <a16:colId xmlns:a16="http://schemas.microsoft.com/office/drawing/2014/main" val="21652354"/>
                    </a:ext>
                  </a:extLst>
                </a:gridCol>
                <a:gridCol w="1149950">
                  <a:extLst>
                    <a:ext uri="{9D8B030D-6E8A-4147-A177-3AD203B41FA5}">
                      <a16:colId xmlns:a16="http://schemas.microsoft.com/office/drawing/2014/main" val="2380168725"/>
                    </a:ext>
                  </a:extLst>
                </a:gridCol>
                <a:gridCol w="1149950">
                  <a:extLst>
                    <a:ext uri="{9D8B030D-6E8A-4147-A177-3AD203B41FA5}">
                      <a16:colId xmlns:a16="http://schemas.microsoft.com/office/drawing/2014/main" val="1136727435"/>
                    </a:ext>
                  </a:extLst>
                </a:gridCol>
              </a:tblGrid>
              <a:tr h="230334">
                <a:tc>
                  <a:txBody>
                    <a:bodyPr/>
                    <a:lstStyle/>
                    <a:p>
                      <a:r>
                        <a:rPr lang="sv-SE" sz="1000" dirty="0"/>
                        <a:t>Boendeform</a:t>
                      </a:r>
                    </a:p>
                  </a:txBody>
                  <a:tcPr anchor="ctr"/>
                </a:tc>
                <a:tc>
                  <a:txBody>
                    <a:bodyPr/>
                    <a:lstStyle/>
                    <a:p>
                      <a:pPr algn="ctr"/>
                      <a:r>
                        <a:rPr lang="sv-SE" sz="1000" dirty="0"/>
                        <a:t>Antal</a:t>
                      </a:r>
                    </a:p>
                  </a:txBody>
                  <a:tcPr anchor="ctr"/>
                </a:tc>
                <a:tc>
                  <a:txBody>
                    <a:bodyPr/>
                    <a:lstStyle/>
                    <a:p>
                      <a:pPr algn="ctr"/>
                      <a:r>
                        <a:rPr lang="sv-SE" sz="1000" dirty="0"/>
                        <a:t>Andel</a:t>
                      </a:r>
                    </a:p>
                  </a:txBody>
                  <a:tcPr anchor="ctr"/>
                </a:tc>
                <a:extLst>
                  <a:ext uri="{0D108BD9-81ED-4DB2-BD59-A6C34878D82A}">
                    <a16:rowId xmlns:a16="http://schemas.microsoft.com/office/drawing/2014/main" val="2761710892"/>
                  </a:ext>
                </a:extLst>
              </a:tr>
              <a:tr h="407514">
                <a:tc>
                  <a:txBody>
                    <a:bodyPr/>
                    <a:lstStyle/>
                    <a:p>
                      <a:r>
                        <a:rPr lang="sv-SE" sz="1000" dirty="0"/>
                        <a:t>Småhus (villa, radhus, parhus)</a:t>
                      </a:r>
                    </a:p>
                  </a:txBody>
                  <a:tcPr anchor="ctr"/>
                </a:tc>
                <a:tc>
                  <a:txBody>
                    <a:bodyPr/>
                    <a:lstStyle/>
                    <a:p>
                      <a:pPr algn="ctr"/>
                      <a:r>
                        <a:rPr lang="sv-SE" sz="1000" dirty="0"/>
                        <a:t>375</a:t>
                      </a:r>
                    </a:p>
                  </a:txBody>
                  <a:tcPr anchor="ctr"/>
                </a:tc>
                <a:tc>
                  <a:txBody>
                    <a:bodyPr/>
                    <a:lstStyle/>
                    <a:p>
                      <a:pPr algn="ctr"/>
                      <a:r>
                        <a:rPr lang="sv-SE" sz="1000" dirty="0"/>
                        <a:t>37%</a:t>
                      </a:r>
                    </a:p>
                  </a:txBody>
                  <a:tcPr anchor="ctr"/>
                </a:tc>
                <a:extLst>
                  <a:ext uri="{0D108BD9-81ED-4DB2-BD59-A6C34878D82A}">
                    <a16:rowId xmlns:a16="http://schemas.microsoft.com/office/drawing/2014/main" val="252971019"/>
                  </a:ext>
                </a:extLst>
              </a:tr>
              <a:tr h="230334">
                <a:tc>
                  <a:txBody>
                    <a:bodyPr/>
                    <a:lstStyle/>
                    <a:p>
                      <a:r>
                        <a:rPr lang="sv-SE" sz="1000" dirty="0"/>
                        <a:t>Flerfamiljshus (lägenhet)</a:t>
                      </a:r>
                    </a:p>
                  </a:txBody>
                  <a:tcPr anchor="ctr"/>
                </a:tc>
                <a:tc>
                  <a:txBody>
                    <a:bodyPr/>
                    <a:lstStyle/>
                    <a:p>
                      <a:pPr algn="ctr"/>
                      <a:r>
                        <a:rPr lang="sv-SE" sz="1000" dirty="0"/>
                        <a:t>612</a:t>
                      </a:r>
                    </a:p>
                  </a:txBody>
                  <a:tcPr anchor="ctr"/>
                </a:tc>
                <a:tc>
                  <a:txBody>
                    <a:bodyPr/>
                    <a:lstStyle/>
                    <a:p>
                      <a:pPr algn="ctr"/>
                      <a:r>
                        <a:rPr lang="sv-SE" sz="1000" dirty="0"/>
                        <a:t>61%</a:t>
                      </a:r>
                    </a:p>
                  </a:txBody>
                  <a:tcPr anchor="ctr"/>
                </a:tc>
                <a:extLst>
                  <a:ext uri="{0D108BD9-81ED-4DB2-BD59-A6C34878D82A}">
                    <a16:rowId xmlns:a16="http://schemas.microsoft.com/office/drawing/2014/main" val="3634152854"/>
                  </a:ext>
                </a:extLst>
              </a:tr>
              <a:tr h="215569">
                <a:tc>
                  <a:txBody>
                    <a:bodyPr/>
                    <a:lstStyle/>
                    <a:p>
                      <a:r>
                        <a:rPr lang="sv-SE" sz="1000" dirty="0"/>
                        <a:t>Annat</a:t>
                      </a:r>
                    </a:p>
                  </a:txBody>
                  <a:tcPr anchor="ctr"/>
                </a:tc>
                <a:tc>
                  <a:txBody>
                    <a:bodyPr/>
                    <a:lstStyle/>
                    <a:p>
                      <a:pPr algn="ctr"/>
                      <a:r>
                        <a:rPr lang="sv-SE" sz="1000" dirty="0"/>
                        <a:t>22</a:t>
                      </a:r>
                    </a:p>
                  </a:txBody>
                  <a:tcPr anchor="ctr"/>
                </a:tc>
                <a:tc>
                  <a:txBody>
                    <a:bodyPr/>
                    <a:lstStyle/>
                    <a:p>
                      <a:pPr algn="ctr"/>
                      <a:r>
                        <a:rPr lang="sv-SE" sz="1000" dirty="0"/>
                        <a:t>2%</a:t>
                      </a:r>
                    </a:p>
                  </a:txBody>
                  <a:tcPr anchor="ctr"/>
                </a:tc>
                <a:extLst>
                  <a:ext uri="{0D108BD9-81ED-4DB2-BD59-A6C34878D82A}">
                    <a16:rowId xmlns:a16="http://schemas.microsoft.com/office/drawing/2014/main" val="3221300418"/>
                  </a:ext>
                </a:extLst>
              </a:tr>
            </a:tbl>
          </a:graphicData>
        </a:graphic>
      </p:graphicFrame>
      <p:graphicFrame>
        <p:nvGraphicFramePr>
          <p:cNvPr id="9" name="Platshållare för innehåll 5">
            <a:extLst>
              <a:ext uri="{FF2B5EF4-FFF2-40B4-BE49-F238E27FC236}">
                <a16:creationId xmlns:a16="http://schemas.microsoft.com/office/drawing/2014/main" id="{DC586CED-CA2F-4EB5-8A68-4D77C3606017}"/>
              </a:ext>
            </a:extLst>
          </p:cNvPr>
          <p:cNvGraphicFramePr>
            <a:graphicFrameLocks/>
          </p:cNvGraphicFramePr>
          <p:nvPr>
            <p:extLst>
              <p:ext uri="{D42A27DB-BD31-4B8C-83A1-F6EECF244321}">
                <p14:modId xmlns:p14="http://schemas.microsoft.com/office/powerpoint/2010/main" val="2006555781"/>
              </p:ext>
            </p:extLst>
          </p:nvPr>
        </p:nvGraphicFramePr>
        <p:xfrm>
          <a:off x="4160360" y="1765724"/>
          <a:ext cx="3449850" cy="1517415"/>
        </p:xfrm>
        <a:graphic>
          <a:graphicData uri="http://schemas.openxmlformats.org/drawingml/2006/table">
            <a:tbl>
              <a:tblPr firstRow="1" bandRow="1">
                <a:tableStyleId>{1FECB4D8-DB02-4DC6-A0A2-4F2EBAE1DC90}</a:tableStyleId>
              </a:tblPr>
              <a:tblGrid>
                <a:gridCol w="1149950">
                  <a:extLst>
                    <a:ext uri="{9D8B030D-6E8A-4147-A177-3AD203B41FA5}">
                      <a16:colId xmlns:a16="http://schemas.microsoft.com/office/drawing/2014/main" val="21652354"/>
                    </a:ext>
                  </a:extLst>
                </a:gridCol>
                <a:gridCol w="1149950">
                  <a:extLst>
                    <a:ext uri="{9D8B030D-6E8A-4147-A177-3AD203B41FA5}">
                      <a16:colId xmlns:a16="http://schemas.microsoft.com/office/drawing/2014/main" val="2380168725"/>
                    </a:ext>
                  </a:extLst>
                </a:gridCol>
                <a:gridCol w="1149950">
                  <a:extLst>
                    <a:ext uri="{9D8B030D-6E8A-4147-A177-3AD203B41FA5}">
                      <a16:colId xmlns:a16="http://schemas.microsoft.com/office/drawing/2014/main" val="1136727435"/>
                    </a:ext>
                  </a:extLst>
                </a:gridCol>
              </a:tblGrid>
              <a:tr h="187607">
                <a:tc>
                  <a:txBody>
                    <a:bodyPr/>
                    <a:lstStyle/>
                    <a:p>
                      <a:r>
                        <a:rPr lang="sv-SE" sz="1000" dirty="0"/>
                        <a:t>Område</a:t>
                      </a:r>
                    </a:p>
                  </a:txBody>
                  <a:tcPr anchor="ctr"/>
                </a:tc>
                <a:tc>
                  <a:txBody>
                    <a:bodyPr/>
                    <a:lstStyle/>
                    <a:p>
                      <a:pPr algn="ctr"/>
                      <a:r>
                        <a:rPr lang="sv-SE" sz="1000" dirty="0"/>
                        <a:t>Antal</a:t>
                      </a:r>
                    </a:p>
                  </a:txBody>
                  <a:tcPr anchor="ctr"/>
                </a:tc>
                <a:tc>
                  <a:txBody>
                    <a:bodyPr/>
                    <a:lstStyle/>
                    <a:p>
                      <a:pPr algn="ctr"/>
                      <a:r>
                        <a:rPr lang="sv-SE" sz="1000" dirty="0"/>
                        <a:t>Andel</a:t>
                      </a:r>
                    </a:p>
                  </a:txBody>
                  <a:tcPr anchor="ctr"/>
                </a:tc>
                <a:extLst>
                  <a:ext uri="{0D108BD9-81ED-4DB2-BD59-A6C34878D82A}">
                    <a16:rowId xmlns:a16="http://schemas.microsoft.com/office/drawing/2014/main" val="2761710892"/>
                  </a:ext>
                </a:extLst>
              </a:tr>
              <a:tr h="292445">
                <a:tc>
                  <a:txBody>
                    <a:bodyPr/>
                    <a:lstStyle/>
                    <a:p>
                      <a:r>
                        <a:rPr lang="sv-SE" sz="1000" dirty="0"/>
                        <a:t>Östra Sverige</a:t>
                      </a:r>
                    </a:p>
                  </a:txBody>
                  <a:tcPr anchor="ctr"/>
                </a:tc>
                <a:tc>
                  <a:txBody>
                    <a:bodyPr/>
                    <a:lstStyle/>
                    <a:p>
                      <a:pPr algn="ctr"/>
                      <a:r>
                        <a:rPr lang="sv-SE" sz="1000" dirty="0"/>
                        <a:t>387</a:t>
                      </a:r>
                    </a:p>
                  </a:txBody>
                  <a:tcPr anchor="ctr"/>
                </a:tc>
                <a:tc>
                  <a:txBody>
                    <a:bodyPr/>
                    <a:lstStyle/>
                    <a:p>
                      <a:pPr algn="ctr"/>
                      <a:r>
                        <a:rPr lang="sv-SE" sz="1000" dirty="0"/>
                        <a:t>38%</a:t>
                      </a:r>
                    </a:p>
                  </a:txBody>
                  <a:tcPr anchor="ctr"/>
                </a:tc>
                <a:extLst>
                  <a:ext uri="{0D108BD9-81ED-4DB2-BD59-A6C34878D82A}">
                    <a16:rowId xmlns:a16="http://schemas.microsoft.com/office/drawing/2014/main" val="252971019"/>
                  </a:ext>
                </a:extLst>
              </a:tr>
              <a:tr h="292445">
                <a:tc>
                  <a:txBody>
                    <a:bodyPr/>
                    <a:lstStyle/>
                    <a:p>
                      <a:r>
                        <a:rPr lang="sv-SE" sz="1000" dirty="0"/>
                        <a:t>Södra Sverige</a:t>
                      </a:r>
                    </a:p>
                  </a:txBody>
                  <a:tcPr anchor="ctr"/>
                </a:tc>
                <a:tc>
                  <a:txBody>
                    <a:bodyPr/>
                    <a:lstStyle/>
                    <a:p>
                      <a:pPr algn="ctr"/>
                      <a:r>
                        <a:rPr lang="sv-SE" sz="1000" dirty="0"/>
                        <a:t>408</a:t>
                      </a:r>
                    </a:p>
                  </a:txBody>
                  <a:tcPr anchor="ctr"/>
                </a:tc>
                <a:tc>
                  <a:txBody>
                    <a:bodyPr/>
                    <a:lstStyle/>
                    <a:p>
                      <a:pPr algn="ctr"/>
                      <a:r>
                        <a:rPr lang="sv-SE" sz="1000" dirty="0"/>
                        <a:t>40%</a:t>
                      </a:r>
                    </a:p>
                  </a:txBody>
                  <a:tcPr anchor="ctr"/>
                </a:tc>
                <a:extLst>
                  <a:ext uri="{0D108BD9-81ED-4DB2-BD59-A6C34878D82A}">
                    <a16:rowId xmlns:a16="http://schemas.microsoft.com/office/drawing/2014/main" val="3634152854"/>
                  </a:ext>
                </a:extLst>
              </a:tr>
              <a:tr h="292445">
                <a:tc>
                  <a:txBody>
                    <a:bodyPr/>
                    <a:lstStyle/>
                    <a:p>
                      <a:r>
                        <a:rPr lang="sv-SE" sz="1000" dirty="0"/>
                        <a:t>Norra Sverige</a:t>
                      </a:r>
                    </a:p>
                  </a:txBody>
                  <a:tcPr anchor="ctr"/>
                </a:tc>
                <a:tc>
                  <a:txBody>
                    <a:bodyPr/>
                    <a:lstStyle/>
                    <a:p>
                      <a:pPr algn="ctr"/>
                      <a:r>
                        <a:rPr lang="sv-SE" sz="1000" dirty="0"/>
                        <a:t>177</a:t>
                      </a:r>
                    </a:p>
                  </a:txBody>
                  <a:tcPr anchor="ctr"/>
                </a:tc>
                <a:tc>
                  <a:txBody>
                    <a:bodyPr/>
                    <a:lstStyle/>
                    <a:p>
                      <a:pPr algn="ctr"/>
                      <a:r>
                        <a:rPr lang="sv-SE" sz="1000" dirty="0"/>
                        <a:t>18%</a:t>
                      </a:r>
                    </a:p>
                  </a:txBody>
                  <a:tcPr anchor="ctr"/>
                </a:tc>
                <a:extLst>
                  <a:ext uri="{0D108BD9-81ED-4DB2-BD59-A6C34878D82A}">
                    <a16:rowId xmlns:a16="http://schemas.microsoft.com/office/drawing/2014/main" val="3221300418"/>
                  </a:ext>
                </a:extLst>
              </a:tr>
              <a:tr h="292445">
                <a:tc>
                  <a:txBody>
                    <a:bodyPr/>
                    <a:lstStyle/>
                    <a:p>
                      <a:r>
                        <a:rPr lang="sv-SE" sz="1000" dirty="0"/>
                        <a:t>Vet ej/Vill ej uppge</a:t>
                      </a:r>
                    </a:p>
                  </a:txBody>
                  <a:tcPr anchor="ctr"/>
                </a:tc>
                <a:tc>
                  <a:txBody>
                    <a:bodyPr/>
                    <a:lstStyle/>
                    <a:p>
                      <a:pPr algn="ctr"/>
                      <a:r>
                        <a:rPr lang="sv-SE" sz="1000" dirty="0"/>
                        <a:t>37</a:t>
                      </a:r>
                    </a:p>
                  </a:txBody>
                  <a:tcPr anchor="ctr"/>
                </a:tc>
                <a:tc>
                  <a:txBody>
                    <a:bodyPr/>
                    <a:lstStyle/>
                    <a:p>
                      <a:pPr algn="ctr"/>
                      <a:r>
                        <a:rPr lang="sv-SE" sz="1000" dirty="0"/>
                        <a:t>4%</a:t>
                      </a:r>
                    </a:p>
                  </a:txBody>
                  <a:tcPr anchor="ctr"/>
                </a:tc>
                <a:extLst>
                  <a:ext uri="{0D108BD9-81ED-4DB2-BD59-A6C34878D82A}">
                    <a16:rowId xmlns:a16="http://schemas.microsoft.com/office/drawing/2014/main" val="1985712857"/>
                  </a:ext>
                </a:extLst>
              </a:tr>
            </a:tbl>
          </a:graphicData>
        </a:graphic>
      </p:graphicFrame>
    </p:spTree>
    <p:extLst>
      <p:ext uri="{BB962C8B-B14F-4D97-AF65-F5344CB8AC3E}">
        <p14:creationId xmlns:p14="http://schemas.microsoft.com/office/powerpoint/2010/main" val="32661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283C-2A04-2C0E-F53D-A47E8504ECA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3DB7970-262E-49C6-0394-D30A0200B6F2}"/>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BBB5BB78-91F8-521F-EA9B-042D5320E918}"/>
              </a:ext>
            </a:extLst>
          </p:cNvPr>
          <p:cNvSpPr>
            <a:spLocks noGrp="1"/>
          </p:cNvSpPr>
          <p:nvPr>
            <p:ph sz="quarter" idx="18"/>
          </p:nvPr>
        </p:nvSpPr>
        <p:spPr/>
        <p:txBody>
          <a:bodyPr/>
          <a:lstStyle/>
          <a:p>
            <a:pPr lvl="3"/>
            <a:r>
              <a:rPr lang="sv-SE" dirty="0"/>
              <a:t>Hög kännedom om hur förpackningar källsorteras</a:t>
            </a:r>
          </a:p>
          <a:p>
            <a:r>
              <a:rPr lang="sv-SE" dirty="0"/>
              <a:t>Fyra av fem anser att det är lätt att veta hur de ska källsortera förpackningar. Förpackningar av flera materialslag är svårast att källsortera.</a:t>
            </a:r>
          </a:p>
          <a:p>
            <a:pPr lvl="3"/>
            <a:r>
              <a:rPr lang="sv-SE" dirty="0"/>
              <a:t>Flest känner till fördelar med att återvinna förpackningar</a:t>
            </a:r>
          </a:p>
          <a:p>
            <a:r>
              <a:rPr lang="sv-SE" dirty="0"/>
              <a:t>Kännedomen om fördelarna med återvinning är större för förpackningar och matavfall jämfört med textilavfall.</a:t>
            </a:r>
          </a:p>
          <a:p>
            <a:pPr lvl="3"/>
            <a:r>
              <a:rPr lang="sv-SE" dirty="0"/>
              <a:t>Textilavfall lämnas främst på ÅC</a:t>
            </a:r>
          </a:p>
          <a:p>
            <a:r>
              <a:rPr lang="sv-SE" dirty="0"/>
              <a:t>Det är vanligast att lämna textilavfall på en återvinningscentral. Drygt en av fem är missnöjd med den återvinningslösning som de använder för textilavfall.</a:t>
            </a:r>
          </a:p>
          <a:p>
            <a:endParaRPr lang="sv-SE" dirty="0"/>
          </a:p>
        </p:txBody>
      </p:sp>
      <p:sp>
        <p:nvSpPr>
          <p:cNvPr id="4" name="Platshållare för innehåll 3">
            <a:extLst>
              <a:ext uri="{FF2B5EF4-FFF2-40B4-BE49-F238E27FC236}">
                <a16:creationId xmlns:a16="http://schemas.microsoft.com/office/drawing/2014/main" id="{0F830B53-5289-AC9D-052A-6ECBA9268DB9}"/>
              </a:ext>
            </a:extLst>
          </p:cNvPr>
          <p:cNvSpPr>
            <a:spLocks noGrp="1"/>
          </p:cNvSpPr>
          <p:nvPr>
            <p:ph sz="quarter" idx="19"/>
          </p:nvPr>
        </p:nvSpPr>
        <p:spPr/>
        <p:txBody>
          <a:bodyPr/>
          <a:lstStyle/>
          <a:p>
            <a:pPr lvl="3"/>
            <a:r>
              <a:rPr lang="sv-SE" dirty="0"/>
              <a:t>Fastighetsnära insamling</a:t>
            </a:r>
          </a:p>
          <a:p>
            <a:r>
              <a:rPr lang="sv-SE" dirty="0"/>
              <a:t>Majoriteten har fastighetsnära insamling vid sin bostad för olika typer av förpackningar men en av fyra saknar det för textilavfall.</a:t>
            </a:r>
          </a:p>
          <a:p>
            <a:pPr lvl="3"/>
            <a:r>
              <a:rPr lang="sv-SE" dirty="0"/>
              <a:t>Knappt hälften kan ha lämnat fel avfall på återvinningsstationen</a:t>
            </a:r>
          </a:p>
          <a:p>
            <a:r>
              <a:rPr lang="sv-SE" dirty="0"/>
              <a:t>49 procent anger att de kan ha lämnat fel slags avfall på återvinningsstationen och det är vanligare ju yngre man är. Det beror främst på en osäkerhet kring vad som är vad eller att det är fullt i de rätta kärlen.</a:t>
            </a:r>
          </a:p>
        </p:txBody>
      </p:sp>
      <p:sp>
        <p:nvSpPr>
          <p:cNvPr id="6" name="Platshållare för bildnummer 5">
            <a:extLst>
              <a:ext uri="{FF2B5EF4-FFF2-40B4-BE49-F238E27FC236}">
                <a16:creationId xmlns:a16="http://schemas.microsoft.com/office/drawing/2014/main" id="{80A20C4E-10DD-FC6B-17C1-A85E7CAA74C7}"/>
              </a:ext>
            </a:extLst>
          </p:cNvPr>
          <p:cNvSpPr>
            <a:spLocks noGrp="1"/>
          </p:cNvSpPr>
          <p:nvPr>
            <p:ph type="sldNum" sz="quarter" idx="21"/>
          </p:nvPr>
        </p:nvSpPr>
        <p:spPr/>
        <p:txBody>
          <a:bodyPr/>
          <a:lstStyle/>
          <a:p>
            <a:fld id="{0BCBA026-1F68-453E-9036-CC352B75EE63}" type="slidenum">
              <a:rPr lang="sv-SE" smtClean="0"/>
              <a:pPr/>
              <a:t>3</a:t>
            </a:fld>
            <a:endParaRPr lang="sv-SE" dirty="0"/>
          </a:p>
        </p:txBody>
      </p:sp>
    </p:spTree>
    <p:extLst>
      <p:ext uri="{BB962C8B-B14F-4D97-AF65-F5344CB8AC3E}">
        <p14:creationId xmlns:p14="http://schemas.microsoft.com/office/powerpoint/2010/main" val="220049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5F63-C0DB-A981-C3EA-A9E43FA4AE1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6DF12B-C6ED-4092-3237-D8CAEE45F4A3}"/>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3E1478DA-047D-17FA-A636-F56222C4CCB0}"/>
              </a:ext>
            </a:extLst>
          </p:cNvPr>
          <p:cNvSpPr>
            <a:spLocks noGrp="1"/>
          </p:cNvSpPr>
          <p:nvPr>
            <p:ph sz="quarter" idx="18"/>
          </p:nvPr>
        </p:nvSpPr>
        <p:spPr/>
        <p:txBody>
          <a:bodyPr/>
          <a:lstStyle/>
          <a:p>
            <a:pPr marL="0" marR="0" lvl="3" indent="0" algn="l" defTabSz="457200" rtl="0" eaLnBrk="1" fontAlgn="auto" latinLnBrk="0" hangingPunct="1">
              <a:lnSpc>
                <a:spcPct val="100000"/>
              </a:lnSpc>
              <a:spcBef>
                <a:spcPts val="1250"/>
              </a:spcBef>
              <a:spcAft>
                <a:spcPts val="250"/>
              </a:spcAft>
              <a:buClr>
                <a:srgbClr val="8C8C8C"/>
              </a:buClr>
              <a:buSzPct val="125000"/>
              <a:buFont typeface="Arial" panose="020B0604020202020204" pitchFamily="34" charset="0"/>
              <a:buNone/>
              <a:tabLst>
                <a:tab pos="2873375" algn="l"/>
              </a:tabLst>
              <a:defRPr/>
            </a:pPr>
            <a:r>
              <a:rPr kumimoji="0" lang="sv-SE" sz="1200" b="1" i="0" u="none" strike="noStrike" kern="0" cap="all" spc="160" normalizeH="0" baseline="0" noProof="0" dirty="0">
                <a:ln>
                  <a:noFill/>
                </a:ln>
                <a:solidFill>
                  <a:srgbClr val="624764"/>
                </a:solidFill>
                <a:effectLst/>
                <a:uLnTx/>
                <a:uFillTx/>
                <a:latin typeface="Arial"/>
              </a:rPr>
              <a:t>Undvika att köpa förpackningar/textiler</a:t>
            </a:r>
          </a:p>
          <a:p>
            <a:pPr marL="0" marR="0" lvl="0" indent="0" algn="l" defTabSz="457200" rtl="0" eaLnBrk="1" fontAlgn="auto" latinLnBrk="0" hangingPunct="1">
              <a:lnSpc>
                <a:spcPct val="110000"/>
              </a:lnSpc>
              <a:spcBef>
                <a:spcPts val="500"/>
              </a:spcBef>
              <a:spcAft>
                <a:spcPts val="500"/>
              </a:spcAft>
              <a:buClrTx/>
              <a:buSzTx/>
              <a:buFont typeface="Arial"/>
              <a:buNone/>
              <a:tabLst>
                <a:tab pos="2873375" algn="l"/>
              </a:tabLst>
              <a:defRPr/>
            </a:pPr>
            <a:r>
              <a:rPr kumimoji="0" lang="sv-SE" sz="1200" b="0" i="0" u="none" strike="noStrike" kern="1200" cap="none" spc="0" normalizeH="0" baseline="0" noProof="0" dirty="0">
                <a:ln>
                  <a:noFill/>
                </a:ln>
                <a:solidFill>
                  <a:srgbClr val="212121"/>
                </a:solidFill>
                <a:effectLst/>
                <a:uLnTx/>
                <a:uFillTx/>
                <a:latin typeface="Arial"/>
              </a:rPr>
              <a:t>Nästan hälften undviker att köpa varor i </a:t>
            </a:r>
            <a:r>
              <a:rPr kumimoji="0" lang="sv-SE" sz="1200" b="0" i="0" strike="noStrike" kern="1200" cap="none" spc="0" normalizeH="0" baseline="0" noProof="0" dirty="0">
                <a:ln>
                  <a:noFill/>
                </a:ln>
                <a:solidFill>
                  <a:srgbClr val="212121"/>
                </a:solidFill>
                <a:effectLst/>
                <a:uLnTx/>
                <a:uFillTx/>
                <a:latin typeface="Arial"/>
              </a:rPr>
              <a:t>förpackningar</a:t>
            </a:r>
            <a:r>
              <a:rPr kumimoji="0" lang="sv-SE" sz="1200" b="0" i="0" u="none" strike="noStrike" kern="1200" cap="none" spc="0" normalizeH="0" baseline="0" noProof="0" dirty="0">
                <a:ln>
                  <a:noFill/>
                </a:ln>
                <a:solidFill>
                  <a:srgbClr val="212121"/>
                </a:solidFill>
                <a:effectLst/>
                <a:uLnTx/>
                <a:uFillTx/>
                <a:latin typeface="Arial"/>
              </a:rPr>
              <a:t> som är svåra att återvinna. </a:t>
            </a:r>
          </a:p>
          <a:p>
            <a:pPr marL="0" marR="0" lvl="0" indent="0" algn="l" defTabSz="457200" rtl="0" eaLnBrk="1" fontAlgn="auto" latinLnBrk="0" hangingPunct="1">
              <a:lnSpc>
                <a:spcPct val="110000"/>
              </a:lnSpc>
              <a:spcBef>
                <a:spcPts val="500"/>
              </a:spcBef>
              <a:spcAft>
                <a:spcPts val="500"/>
              </a:spcAft>
              <a:buClrTx/>
              <a:buSzTx/>
              <a:buFont typeface="Arial"/>
              <a:buNone/>
              <a:tabLst>
                <a:tab pos="2873375" algn="l"/>
              </a:tabLst>
              <a:defRPr/>
            </a:pPr>
            <a:r>
              <a:rPr kumimoji="0" lang="sv-SE" sz="1200" b="0" i="0" u="none" strike="noStrike" kern="1200" cap="none" spc="0" normalizeH="0" baseline="0" noProof="0" dirty="0">
                <a:ln>
                  <a:noFill/>
                </a:ln>
                <a:solidFill>
                  <a:srgbClr val="212121"/>
                </a:solidFill>
                <a:effectLst/>
                <a:uLnTx/>
                <a:uFillTx/>
                <a:latin typeface="Arial"/>
              </a:rPr>
              <a:t>Omkring var tredje undviker att köpa </a:t>
            </a:r>
            <a:r>
              <a:rPr kumimoji="0" lang="sv-SE" sz="1200" b="0" i="0" strike="noStrike" kern="1200" cap="none" spc="0" normalizeH="0" baseline="0" noProof="0" dirty="0">
                <a:ln>
                  <a:noFill/>
                </a:ln>
                <a:solidFill>
                  <a:srgbClr val="212121"/>
                </a:solidFill>
                <a:effectLst/>
                <a:uLnTx/>
                <a:uFillTx/>
                <a:latin typeface="Arial"/>
              </a:rPr>
              <a:t>textilier</a:t>
            </a:r>
            <a:r>
              <a:rPr kumimoji="0" lang="sv-SE" sz="1200" b="0" i="0" u="none" strike="noStrike" kern="1200" cap="none" spc="0" normalizeH="0" baseline="0" noProof="0" dirty="0">
                <a:ln>
                  <a:noFill/>
                </a:ln>
                <a:solidFill>
                  <a:srgbClr val="212121"/>
                </a:solidFill>
                <a:effectLst/>
                <a:uLnTx/>
                <a:uFillTx/>
                <a:latin typeface="Arial"/>
              </a:rPr>
              <a:t> som är svåra att återvinna. </a:t>
            </a:r>
          </a:p>
          <a:p>
            <a:pPr>
              <a:defRPr/>
            </a:pPr>
            <a:r>
              <a:rPr kumimoji="0" lang="sv-SE" sz="1200" b="0" i="0" u="none" strike="noStrike" kern="1200" cap="none" spc="0" normalizeH="0" baseline="0" noProof="0" dirty="0">
                <a:ln>
                  <a:noFill/>
                </a:ln>
                <a:solidFill>
                  <a:srgbClr val="212121"/>
                </a:solidFill>
                <a:effectLst/>
                <a:uLnTx/>
                <a:uFillTx/>
                <a:latin typeface="Arial"/>
              </a:rPr>
              <a:t>Frågorna om man undviker köpa förpackningar/textilier är nya för årets mätning varför ingen jämförelse finns med tidigare undersökning. </a:t>
            </a:r>
            <a:endParaRPr lang="sv-SE" dirty="0"/>
          </a:p>
          <a:p>
            <a:endParaRPr lang="sv-SE" dirty="0"/>
          </a:p>
        </p:txBody>
      </p:sp>
      <p:sp>
        <p:nvSpPr>
          <p:cNvPr id="6" name="Platshållare för bildnummer 5">
            <a:extLst>
              <a:ext uri="{FF2B5EF4-FFF2-40B4-BE49-F238E27FC236}">
                <a16:creationId xmlns:a16="http://schemas.microsoft.com/office/drawing/2014/main" id="{B98E25AF-8A89-FAB1-6184-EC060E8DC6F9}"/>
              </a:ext>
            </a:extLst>
          </p:cNvPr>
          <p:cNvSpPr>
            <a:spLocks noGrp="1"/>
          </p:cNvSpPr>
          <p:nvPr>
            <p:ph type="sldNum" sz="quarter" idx="21"/>
          </p:nvPr>
        </p:nvSpPr>
        <p:spPr/>
        <p:txBody>
          <a:bodyPr/>
          <a:lstStyle/>
          <a:p>
            <a:fld id="{0BCBA026-1F68-453E-9036-CC352B75EE63}" type="slidenum">
              <a:rPr lang="sv-SE" smtClean="0"/>
              <a:pPr/>
              <a:t>4</a:t>
            </a:fld>
            <a:endParaRPr lang="sv-SE" dirty="0"/>
          </a:p>
        </p:txBody>
      </p:sp>
      <p:sp>
        <p:nvSpPr>
          <p:cNvPr id="4" name="Platshållare för innehåll 2">
            <a:extLst>
              <a:ext uri="{FF2B5EF4-FFF2-40B4-BE49-F238E27FC236}">
                <a16:creationId xmlns:a16="http://schemas.microsoft.com/office/drawing/2014/main" id="{4970FBAF-7DAE-499B-C5D2-54D1716A107A}"/>
              </a:ext>
            </a:extLst>
          </p:cNvPr>
          <p:cNvSpPr txBox="1">
            <a:spLocks/>
          </p:cNvSpPr>
          <p:nvPr/>
        </p:nvSpPr>
        <p:spPr>
          <a:xfrm>
            <a:off x="4916113" y="1304923"/>
            <a:ext cx="3966323" cy="3165475"/>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ts val="500"/>
              </a:spcBef>
              <a:spcAft>
                <a:spcPts val="500"/>
              </a:spcAft>
              <a:buFont typeface="Arial"/>
              <a:buNone/>
              <a:tabLst>
                <a:tab pos="2873375" algn="l"/>
              </a:tabLst>
              <a:defRPr lang="sv-SE" sz="1200" kern="1200" cap="none" spc="0" baseline="0" dirty="0" smtClean="0">
                <a:solidFill>
                  <a:schemeClr val="tx1"/>
                </a:solidFill>
                <a:latin typeface="+mn-lt"/>
                <a:ea typeface="Roboto Slab Bold" pitchFamily="2" charset="0"/>
                <a:cs typeface="Roboto Slab Bold" pitchFamily="2" charset="0"/>
              </a:defRPr>
            </a:lvl1pPr>
            <a:lvl2pPr marL="216000" indent="-144000" algn="l" defTabSz="457200" rtl="0" eaLnBrk="1" latinLnBrk="0" hangingPunct="1">
              <a:lnSpc>
                <a:spcPct val="110000"/>
              </a:lnSpc>
              <a:spcBef>
                <a:spcPts val="500"/>
              </a:spcBef>
              <a:spcAft>
                <a:spcPts val="500"/>
              </a:spcAft>
              <a:buClr>
                <a:schemeClr val="tx1"/>
              </a:buClr>
              <a:buSzPct val="100000"/>
              <a:buFont typeface="Arial" panose="020B0604020202020204" pitchFamily="34" charset="0"/>
              <a:buChar char="•"/>
              <a:tabLst>
                <a:tab pos="2873375" algn="l"/>
              </a:tabLst>
              <a:defRPr lang="sv-SE" sz="1200" kern="1200" baseline="0" dirty="0" smtClean="0">
                <a:solidFill>
                  <a:schemeClr val="tx1"/>
                </a:solidFill>
                <a:latin typeface="+mn-lt"/>
                <a:ea typeface="+mn-ea"/>
                <a:cs typeface="Roboto Light"/>
              </a:defRPr>
            </a:lvl2pPr>
            <a:lvl3pPr marL="360000" indent="-144000" algn="l" defTabSz="457200" rtl="0" eaLnBrk="1" latinLnBrk="0" hangingPunct="1">
              <a:lnSpc>
                <a:spcPct val="110000"/>
              </a:lnSpc>
              <a:spcBef>
                <a:spcPts val="0"/>
              </a:spcBef>
              <a:spcAft>
                <a:spcPts val="500"/>
              </a:spcAft>
              <a:buClr>
                <a:schemeClr val="tx1"/>
              </a:buClr>
              <a:buSzPct val="100000"/>
              <a:buFont typeface="Arial" panose="020B0604020202020204" pitchFamily="34" charset="0"/>
              <a:buChar char="-"/>
              <a:tabLst>
                <a:tab pos="2873375" algn="l"/>
              </a:tabLst>
              <a:defRPr lang="sv-SE" sz="1200" kern="1200" baseline="0" dirty="0" smtClean="0">
                <a:solidFill>
                  <a:schemeClr val="tx1"/>
                </a:solidFill>
                <a:latin typeface="+mn-lt"/>
                <a:ea typeface="+mn-ea"/>
                <a:cs typeface="Roboto Light"/>
              </a:defRPr>
            </a:lvl3pPr>
            <a:lvl4pPr marL="0" indent="0" algn="l" defTabSz="457200" rtl="0" eaLnBrk="1" latinLnBrk="0" hangingPunct="1">
              <a:lnSpc>
                <a:spcPct val="100000"/>
              </a:lnSpc>
              <a:spcBef>
                <a:spcPts val="1250"/>
              </a:spcBef>
              <a:spcAft>
                <a:spcPts val="250"/>
              </a:spcAft>
              <a:buClr>
                <a:schemeClr val="tx2"/>
              </a:buClr>
              <a:buSzPct val="125000"/>
              <a:buFont typeface="Arial" panose="020B0604020202020204" pitchFamily="34" charset="0"/>
              <a:buNone/>
              <a:tabLst>
                <a:tab pos="2873375" algn="l"/>
              </a:tabLst>
              <a:defRPr lang="sv-SE" sz="1200" b="1" kern="0" cap="all" spc="160" baseline="0">
                <a:solidFill>
                  <a:schemeClr val="accent1"/>
                </a:solidFill>
                <a:latin typeface="+mj-lt"/>
                <a:ea typeface="Roboto Slab Bold" pitchFamily="2" charset="0"/>
                <a:cs typeface="Roboto Slab Bold" pitchFamily="2" charset="0"/>
              </a:defRPr>
            </a:lvl4pPr>
            <a:lvl5pPr marL="0" indent="0" algn="l" defTabSz="457200" rtl="0" eaLnBrk="1" latinLnBrk="0" hangingPunct="1">
              <a:lnSpc>
                <a:spcPct val="110000"/>
              </a:lnSpc>
              <a:spcBef>
                <a:spcPts val="1250"/>
              </a:spcBef>
              <a:spcAft>
                <a:spcPts val="250"/>
              </a:spcAft>
              <a:buFont typeface="Arial"/>
              <a:buNone/>
              <a:tabLst>
                <a:tab pos="2873375" algn="l"/>
              </a:tabLst>
              <a:defRPr lang="sv-SE" sz="1800" kern="1200" baseline="0">
                <a:solidFill>
                  <a:schemeClr val="accent1"/>
                </a:solidFill>
                <a:latin typeface="+mn-lt"/>
                <a:ea typeface="Roboto Bold" panose="02000000000000000000" pitchFamily="2" charset="0"/>
                <a:cs typeface="Roboto Bold"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a:r>
              <a:rPr lang="sv-SE" dirty="0"/>
              <a:t>Skyldighet att källsortera</a:t>
            </a:r>
          </a:p>
          <a:p>
            <a:r>
              <a:rPr lang="sv-SE" dirty="0"/>
              <a:t>86 procent känner till att det är en skyldighet att källsortera och kännedomen har ökat sedan 2024.</a:t>
            </a:r>
          </a:p>
          <a:p>
            <a:endParaRPr lang="sv-SE" dirty="0"/>
          </a:p>
        </p:txBody>
      </p:sp>
    </p:spTree>
    <p:extLst>
      <p:ext uri="{BB962C8B-B14F-4D97-AF65-F5344CB8AC3E}">
        <p14:creationId xmlns:p14="http://schemas.microsoft.com/office/powerpoint/2010/main" val="417988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2EE7BA07-C9D6-4E34-8D42-05ED94E6BA65}"/>
              </a:ext>
            </a:extLst>
          </p:cNvPr>
          <p:cNvPicPr>
            <a:picLocks noGrp="1" noChangeAspect="1"/>
          </p:cNvPicPr>
          <p:nvPr>
            <p:ph type="pic" sz="quarter" idx="10"/>
          </p:nvPr>
        </p:nvPicPr>
        <p:blipFill>
          <a:blip r:embed="rId3"/>
          <a:srcRect/>
          <a:stretch/>
        </p:blipFill>
        <p:spPr>
          <a:xfrm>
            <a:off x="0" y="0"/>
            <a:ext cx="9144000" cy="5143500"/>
          </a:xfrm>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a:xfrm>
            <a:off x="425600" y="581894"/>
            <a:ext cx="6423067" cy="1147758"/>
          </a:xfrm>
        </p:spPr>
        <p:txBody>
          <a:bodyPr/>
          <a:lstStyle/>
          <a:p>
            <a:r>
              <a:rPr lang="sv-SE" dirty="0">
                <a:solidFill>
                  <a:schemeClr val="bg1"/>
                </a:solidFill>
              </a:rPr>
              <a:t>Resultat</a:t>
            </a:r>
          </a:p>
        </p:txBody>
      </p:sp>
    </p:spTree>
    <p:extLst>
      <p:ext uri="{BB962C8B-B14F-4D97-AF65-F5344CB8AC3E}">
        <p14:creationId xmlns:p14="http://schemas.microsoft.com/office/powerpoint/2010/main" val="381331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CC641FC7-CB45-D591-A0C0-5C6120CBE80F}"/>
              </a:ext>
            </a:extLst>
          </p:cNvPr>
          <p:cNvSpPr>
            <a:spLocks noGrp="1"/>
          </p:cNvSpPr>
          <p:nvPr>
            <p:ph type="body" sz="quarter" idx="29"/>
          </p:nvPr>
        </p:nvSpPr>
        <p:spPr>
          <a:xfrm>
            <a:off x="419100" y="673100"/>
            <a:ext cx="7734873" cy="784225"/>
          </a:xfrm>
        </p:spPr>
        <p:txBody>
          <a:bodyPr/>
          <a:lstStyle/>
          <a:p>
            <a:r>
              <a:rPr lang="sv-SE" dirty="0"/>
              <a:t>Förpackningar i glas är fortsatt det som källsorteras i störst utsträckning, mängden textilavfall som sorteras har ökat</a:t>
            </a:r>
          </a:p>
        </p:txBody>
      </p:sp>
      <p:graphicFrame>
        <p:nvGraphicFramePr>
          <p:cNvPr id="2" name="ChartObject">
            <a:extLst>
              <a:ext uri="{FF2B5EF4-FFF2-40B4-BE49-F238E27FC236}">
                <a16:creationId xmlns:a16="http://schemas.microsoft.com/office/drawing/2014/main" id="{759C0199-B232-AE3F-3DC1-6E5567E26AB6}"/>
              </a:ext>
            </a:extLst>
          </p:cNvPr>
          <p:cNvGraphicFramePr>
            <a:graphicFrameLocks noGrp="1"/>
          </p:cNvGraphicFramePr>
          <p:nvPr>
            <p:ph sz="quarter" idx="18"/>
            <p:extLst>
              <p:ext uri="{D42A27DB-BD31-4B8C-83A1-F6EECF244321}">
                <p14:modId xmlns:p14="http://schemas.microsoft.com/office/powerpoint/2010/main" val="1390528905"/>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New Table">
            <a:extLst>
              <a:ext uri="{FF2B5EF4-FFF2-40B4-BE49-F238E27FC236}">
                <a16:creationId xmlns:a16="http://schemas.microsoft.com/office/drawing/2014/main" id="{E89276A0-0FD9-2FCC-BDE6-14D67DACAD1C}"/>
              </a:ext>
            </a:extLst>
          </p:cNvPr>
          <p:cNvGraphicFramePr>
            <a:graphicFrameLocks noGrp="1"/>
          </p:cNvGraphicFramePr>
          <p:nvPr>
            <p:extLst>
              <p:ext uri="{D42A27DB-BD31-4B8C-83A1-F6EECF244321}">
                <p14:modId xmlns:p14="http://schemas.microsoft.com/office/powerpoint/2010/main" val="1842651080"/>
              </p:ext>
            </p:extLst>
          </p:nvPr>
        </p:nvGraphicFramePr>
        <p:xfrm>
          <a:off x="6962200" y="1975256"/>
          <a:ext cx="428625" cy="2233581"/>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191450">
                <a:tc>
                  <a:txBody>
                    <a:bodyPr/>
                    <a:lstStyle/>
                    <a:p>
                      <a:pPr algn="ctr"/>
                      <a:r>
                        <a:rPr lang="sv-SE" sz="788" b="0" i="0" u="none" dirty="0">
                          <a:solidFill>
                            <a:srgbClr val="262626"/>
                          </a:solidFill>
                          <a:latin typeface="arial"/>
                        </a:rPr>
                        <a:t>4.0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191450">
                <a:tc>
                  <a:txBody>
                    <a:bodyPr/>
                    <a:lstStyle/>
                    <a:p>
                      <a:pPr algn="ctr"/>
                      <a:r>
                        <a:rPr lang="sv-SE" sz="788" b="0" i="0" u="none" dirty="0">
                          <a:solidFill>
                            <a:srgbClr val="262626"/>
                          </a:solidFill>
                          <a:latin typeface="arial"/>
                        </a:rPr>
                        <a:t>4.0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r h="191450">
                <a:tc>
                  <a:txBody>
                    <a:bodyPr/>
                    <a:lstStyle/>
                    <a:p>
                      <a:pPr algn="ctr"/>
                      <a:r>
                        <a:rPr lang="sv-SE" sz="788" b="0" i="0" u="none" dirty="0">
                          <a:solidFill>
                            <a:srgbClr val="262626"/>
                          </a:solidFill>
                          <a:latin typeface="arial"/>
                        </a:rPr>
                        <a:t>3.5</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2"/>
                  </a:ext>
                </a:extLst>
              </a:tr>
              <a:tr h="191450">
                <a:tc>
                  <a:txBody>
                    <a:bodyPr/>
                    <a:lstStyle/>
                    <a:p>
                      <a:pPr algn="ctr"/>
                      <a:r>
                        <a:rPr lang="sv-SE" sz="788" b="0" i="0" u="none" dirty="0">
                          <a:solidFill>
                            <a:srgbClr val="262626"/>
                          </a:solidFill>
                          <a:latin typeface="arial"/>
                        </a:rPr>
                        <a:t>3.4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r h="191450">
                <a:tc>
                  <a:txBody>
                    <a:bodyPr/>
                    <a:lstStyle/>
                    <a:p>
                      <a:pPr algn="ctr"/>
                      <a:r>
                        <a:rPr lang="sv-SE" sz="788" b="0" i="0" u="none" dirty="0">
                          <a:solidFill>
                            <a:srgbClr val="262626"/>
                          </a:solidFill>
                          <a:latin typeface="arial"/>
                        </a:rPr>
                        <a:t>4.2</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4"/>
                  </a:ext>
                </a:extLst>
              </a:tr>
              <a:tr h="182333">
                <a:tc>
                  <a:txBody>
                    <a:bodyPr/>
                    <a:lstStyle/>
                    <a:p>
                      <a:pPr algn="ctr"/>
                      <a:r>
                        <a:rPr lang="sv-SE" sz="788" b="0" i="0" u="none" dirty="0">
                          <a:solidFill>
                            <a:srgbClr val="262626"/>
                          </a:solidFill>
                          <a:latin typeface="arial"/>
                        </a:rPr>
                        <a:t>4.2</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5"/>
                  </a:ext>
                </a:extLst>
              </a:tr>
              <a:tr h="182333">
                <a:tc>
                  <a:txBody>
                    <a:bodyPr/>
                    <a:lstStyle/>
                    <a:p>
                      <a:pPr algn="ctr"/>
                      <a:r>
                        <a:rPr lang="sv-SE" sz="788" b="0" i="0" u="none" dirty="0">
                          <a:solidFill>
                            <a:srgbClr val="262626"/>
                          </a:solidFill>
                          <a:latin typeface="arial"/>
                        </a:rPr>
                        <a:t>4.4</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6"/>
                  </a:ext>
                </a:extLst>
              </a:tr>
              <a:tr h="182333">
                <a:tc>
                  <a:txBody>
                    <a:bodyPr/>
                    <a:lstStyle/>
                    <a:p>
                      <a:pPr algn="ctr"/>
                      <a:r>
                        <a:rPr lang="sv-SE" sz="788" b="0" i="0" u="none" dirty="0">
                          <a:solidFill>
                            <a:srgbClr val="262626"/>
                          </a:solidFill>
                          <a:latin typeface="arial"/>
                        </a:rPr>
                        <a:t>4.5</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7"/>
                  </a:ext>
                </a:extLst>
              </a:tr>
              <a:tr h="182333">
                <a:tc>
                  <a:txBody>
                    <a:bodyPr/>
                    <a:lstStyle/>
                    <a:p>
                      <a:pPr algn="ctr"/>
                      <a:r>
                        <a:rPr lang="sv-SE" sz="788" b="0" i="0" u="none" dirty="0">
                          <a:solidFill>
                            <a:srgbClr val="262626"/>
                          </a:solidFill>
                          <a:latin typeface="arial"/>
                        </a:rPr>
                        <a:t>4.3</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8"/>
                  </a:ext>
                </a:extLst>
              </a:tr>
              <a:tr h="182333">
                <a:tc>
                  <a:txBody>
                    <a:bodyPr/>
                    <a:lstStyle/>
                    <a:p>
                      <a:pPr algn="ctr"/>
                      <a:r>
                        <a:rPr lang="sv-SE" sz="788" b="0" i="0" u="none" dirty="0">
                          <a:solidFill>
                            <a:srgbClr val="262626"/>
                          </a:solidFill>
                          <a:latin typeface="arial"/>
                        </a:rPr>
                        <a:t>4.3</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9"/>
                  </a:ext>
                </a:extLst>
              </a:tr>
              <a:tr h="182333">
                <a:tc>
                  <a:txBody>
                    <a:bodyPr/>
                    <a:lstStyle/>
                    <a:p>
                      <a:pPr algn="ctr"/>
                      <a:r>
                        <a:rPr lang="sv-SE" sz="788" b="0" i="0" u="none" dirty="0">
                          <a:solidFill>
                            <a:srgbClr val="262626"/>
                          </a:solidFill>
                          <a:latin typeface="arial"/>
                        </a:rPr>
                        <a:t>4.2</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10"/>
                  </a:ext>
                </a:extLst>
              </a:tr>
              <a:tr h="182333">
                <a:tc>
                  <a:txBody>
                    <a:bodyPr/>
                    <a:lstStyle/>
                    <a:p>
                      <a:pPr algn="ctr"/>
                      <a:r>
                        <a:rPr lang="sv-SE" sz="788" b="0" i="0" u="none" dirty="0">
                          <a:solidFill>
                            <a:srgbClr val="262626"/>
                          </a:solidFill>
                          <a:latin typeface="arial"/>
                        </a:rPr>
                        <a:t>4.3</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11"/>
                  </a:ext>
                </a:extLst>
              </a:tr>
            </a:tbl>
          </a:graphicData>
        </a:graphic>
      </p:graphicFrame>
      <p:graphicFrame>
        <p:nvGraphicFramePr>
          <p:cNvPr id="11" name="New Table">
            <a:extLst>
              <a:ext uri="{FF2B5EF4-FFF2-40B4-BE49-F238E27FC236}">
                <a16:creationId xmlns:a16="http://schemas.microsoft.com/office/drawing/2014/main" id="{038AE324-70CA-B6AE-8B8B-7905B6BED49D}"/>
              </a:ext>
            </a:extLst>
          </p:cNvPr>
          <p:cNvGraphicFramePr>
            <a:graphicFrameLocks noGrp="1"/>
          </p:cNvGraphicFramePr>
          <p:nvPr>
            <p:extLst>
              <p:ext uri="{D42A27DB-BD31-4B8C-83A1-F6EECF244321}">
                <p14:modId xmlns:p14="http://schemas.microsoft.com/office/powerpoint/2010/main" val="580739944"/>
              </p:ext>
            </p:extLst>
          </p:nvPr>
        </p:nvGraphicFramePr>
        <p:xfrm>
          <a:off x="7559100" y="1975256"/>
          <a:ext cx="428625" cy="2233581"/>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191450">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0"/>
                  </a:ext>
                </a:extLst>
              </a:tr>
              <a:tr h="191450">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r h="191450">
                <a:tc>
                  <a:txBody>
                    <a:bodyPr/>
                    <a:lstStyle/>
                    <a:p>
                      <a:pPr algn="ctr"/>
                      <a:r>
                        <a:rPr lang="sv-SE" sz="788" b="0" i="0" u="none" dirty="0">
                          <a:solidFill>
                            <a:srgbClr val="262626"/>
                          </a:solidFill>
                          <a:latin typeface="arial"/>
                        </a:rPr>
                        <a:t>5%</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2"/>
                  </a:ext>
                </a:extLst>
              </a:tr>
              <a:tr h="191450">
                <a:tc>
                  <a:txBody>
                    <a:bodyPr/>
                    <a:lstStyle/>
                    <a:p>
                      <a:pPr algn="ctr"/>
                      <a:r>
                        <a:rPr lang="sv-SE" sz="788" b="0" i="0" u="none" dirty="0">
                          <a:solidFill>
                            <a:srgbClr val="262626"/>
                          </a:solidFill>
                          <a:latin typeface="arial"/>
                        </a:rPr>
                        <a:t>5%</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r h="191450">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4"/>
                  </a:ext>
                </a:extLst>
              </a:tr>
              <a:tr h="182333">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5"/>
                  </a:ext>
                </a:extLst>
              </a:tr>
              <a:tr h="182333">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6"/>
                  </a:ext>
                </a:extLst>
              </a:tr>
              <a:tr h="182333">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7"/>
                  </a:ext>
                </a:extLst>
              </a:tr>
              <a:tr h="182333">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8"/>
                  </a:ext>
                </a:extLst>
              </a:tr>
              <a:tr h="182333">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9"/>
                  </a:ext>
                </a:extLst>
              </a:tr>
              <a:tr h="182333">
                <a:tc>
                  <a:txBody>
                    <a:bodyPr/>
                    <a:lstStyle/>
                    <a:p>
                      <a:pPr algn="ctr"/>
                      <a:r>
                        <a:rPr lang="sv-SE" sz="788" b="0" i="0" u="none" dirty="0">
                          <a:solidFill>
                            <a:srgbClr val="262626"/>
                          </a:solidFill>
                          <a:latin typeface="arial"/>
                        </a:rPr>
                        <a:t>0%</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10"/>
                  </a:ext>
                </a:extLst>
              </a:tr>
              <a:tr h="182333">
                <a:tc>
                  <a:txBody>
                    <a:bodyPr/>
                    <a:lstStyle/>
                    <a:p>
                      <a:pPr algn="ctr"/>
                      <a:r>
                        <a:rPr lang="sv-SE" sz="788"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11"/>
                  </a:ext>
                </a:extLst>
              </a:tr>
            </a:tbl>
          </a:graphicData>
        </a:graphic>
      </p:graphicFrame>
      <p:sp>
        <p:nvSpPr>
          <p:cNvPr id="12" name="New shape">
            <a:extLst>
              <a:ext uri="{FF2B5EF4-FFF2-40B4-BE49-F238E27FC236}">
                <a16:creationId xmlns:a16="http://schemas.microsoft.com/office/drawing/2014/main" id="{9C98232A-508A-D6C8-0A09-6A43828344A4}"/>
              </a:ext>
            </a:extLst>
          </p:cNvPr>
          <p:cNvSpPr/>
          <p:nvPr/>
        </p:nvSpPr>
        <p:spPr>
          <a:xfrm>
            <a:off x="6962200" y="1626141"/>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Medel-</a:t>
            </a:r>
          </a:p>
          <a:p>
            <a:pPr algn="ctr"/>
            <a:r>
              <a:rPr lang="sv-SE" sz="900" dirty="0">
                <a:solidFill>
                  <a:srgbClr val="000000"/>
                </a:solidFill>
                <a:latin typeface="arial"/>
              </a:rPr>
              <a:t>värde</a:t>
            </a:r>
          </a:p>
        </p:txBody>
      </p:sp>
      <p:sp>
        <p:nvSpPr>
          <p:cNvPr id="13" name="New shape">
            <a:extLst>
              <a:ext uri="{FF2B5EF4-FFF2-40B4-BE49-F238E27FC236}">
                <a16:creationId xmlns:a16="http://schemas.microsoft.com/office/drawing/2014/main" id="{951B2269-B54E-777D-B7E5-0C5E8D3E4AF1}"/>
              </a:ext>
            </a:extLst>
          </p:cNvPr>
          <p:cNvSpPr/>
          <p:nvPr/>
        </p:nvSpPr>
        <p:spPr>
          <a:xfrm>
            <a:off x="7559100" y="1626141"/>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prstClr val="black"/>
                </a:solidFill>
                <a:latin typeface="arial"/>
              </a:rPr>
              <a:t>Ingen åsikt</a:t>
            </a:r>
          </a:p>
        </p:txBody>
      </p:sp>
      <p:sp>
        <p:nvSpPr>
          <p:cNvPr id="14" name="Platshållare för sidfot 13">
            <a:extLst>
              <a:ext uri="{FF2B5EF4-FFF2-40B4-BE49-F238E27FC236}">
                <a16:creationId xmlns:a16="http://schemas.microsoft.com/office/drawing/2014/main" id="{4A754351-9E2C-1AFD-5688-9B3CD6E8E44E}"/>
              </a:ext>
            </a:extLst>
          </p:cNvPr>
          <p:cNvSpPr>
            <a:spLocks noGrp="1"/>
          </p:cNvSpPr>
          <p:nvPr>
            <p:ph type="ftr" sz="quarter" idx="24"/>
          </p:nvPr>
        </p:nvSpPr>
        <p:spPr/>
        <p:txBody>
          <a:bodyPr/>
          <a:lstStyle/>
          <a:p>
            <a:r>
              <a:rPr lang="sv-SE" dirty="0"/>
              <a:t>Bas: Samtliga respondenter, 2025: n=1009, 2024: n=1000 </a:t>
            </a:r>
          </a:p>
        </p:txBody>
      </p:sp>
    </p:spTree>
    <p:extLst>
      <p:ext uri="{BB962C8B-B14F-4D97-AF65-F5344CB8AC3E}">
        <p14:creationId xmlns:p14="http://schemas.microsoft.com/office/powerpoint/2010/main" val="236025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4FFE49-5D6F-E0AD-A0DB-655C00977096}"/>
              </a:ext>
            </a:extLst>
          </p:cNvPr>
          <p:cNvSpPr>
            <a:spLocks noGrp="1"/>
          </p:cNvSpPr>
          <p:nvPr>
            <p:ph type="body" sz="quarter" idx="29"/>
          </p:nvPr>
        </p:nvSpPr>
        <p:spPr>
          <a:xfrm>
            <a:off x="419100" y="673100"/>
            <a:ext cx="7514867" cy="784225"/>
          </a:xfrm>
        </p:spPr>
        <p:txBody>
          <a:bodyPr/>
          <a:lstStyle/>
          <a:p>
            <a:r>
              <a:rPr lang="sv-SE" dirty="0"/>
              <a:t>Bland de som inte källsorterar allt uppger en av fyra att det beror på att de inte alltid tänker på att det ska källsorteras</a:t>
            </a:r>
          </a:p>
        </p:txBody>
      </p:sp>
      <p:sp>
        <p:nvSpPr>
          <p:cNvPr id="5" name="Platshållare för sidfot 4">
            <a:extLst>
              <a:ext uri="{FF2B5EF4-FFF2-40B4-BE49-F238E27FC236}">
                <a16:creationId xmlns:a16="http://schemas.microsoft.com/office/drawing/2014/main" id="{565C47AC-324C-95C9-DEAC-4573EE291ADB}"/>
              </a:ext>
            </a:extLst>
          </p:cNvPr>
          <p:cNvSpPr>
            <a:spLocks noGrp="1"/>
          </p:cNvSpPr>
          <p:nvPr>
            <p:ph type="ftr" sz="quarter" idx="24"/>
          </p:nvPr>
        </p:nvSpPr>
        <p:spPr/>
        <p:txBody>
          <a:bodyPr/>
          <a:lstStyle/>
          <a:p>
            <a:r>
              <a:rPr lang="sv-SE" dirty="0"/>
              <a:t>Bas: De vars hushåll inte källsorterar allt</a:t>
            </a:r>
          </a:p>
        </p:txBody>
      </p:sp>
      <p:sp>
        <p:nvSpPr>
          <p:cNvPr id="6" name="Platshållare för bildnummer 5">
            <a:extLst>
              <a:ext uri="{FF2B5EF4-FFF2-40B4-BE49-F238E27FC236}">
                <a16:creationId xmlns:a16="http://schemas.microsoft.com/office/drawing/2014/main" id="{D77BB208-2A49-43A6-CA01-2255D5D7E38B}"/>
              </a:ext>
            </a:extLst>
          </p:cNvPr>
          <p:cNvSpPr>
            <a:spLocks noGrp="1"/>
          </p:cNvSpPr>
          <p:nvPr>
            <p:ph type="sldNum" sz="quarter" idx="25"/>
          </p:nvPr>
        </p:nvSpPr>
        <p:spPr/>
        <p:txBody>
          <a:bodyPr/>
          <a:lstStyle/>
          <a:p>
            <a:fld id="{0BCBA026-1F68-453E-9036-CC352B75EE63}" type="slidenum">
              <a:rPr lang="sv-SE" smtClean="0"/>
              <a:pPr/>
              <a:t>7</a:t>
            </a:fld>
            <a:endParaRPr lang="sv-SE" dirty="0"/>
          </a:p>
        </p:txBody>
      </p:sp>
      <p:graphicFrame>
        <p:nvGraphicFramePr>
          <p:cNvPr id="7" name="ChartObject">
            <a:extLst>
              <a:ext uri="{FF2B5EF4-FFF2-40B4-BE49-F238E27FC236}">
                <a16:creationId xmlns:a16="http://schemas.microsoft.com/office/drawing/2014/main" id="{F49479B9-2480-504D-56CD-D7B86EBFEA14}"/>
              </a:ext>
            </a:extLst>
          </p:cNvPr>
          <p:cNvGraphicFramePr>
            <a:graphicFrameLocks noGrp="1"/>
          </p:cNvGraphicFramePr>
          <p:nvPr>
            <p:ph sz="quarter" idx="18"/>
            <p:extLst>
              <p:ext uri="{D42A27DB-BD31-4B8C-83A1-F6EECF244321}">
                <p14:modId xmlns:p14="http://schemas.microsoft.com/office/powerpoint/2010/main" val="1250062739"/>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704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D631935-C1E7-C1E2-0248-0B36DAD75AD0}"/>
              </a:ext>
            </a:extLst>
          </p:cNvPr>
          <p:cNvSpPr>
            <a:spLocks noGrp="1"/>
          </p:cNvSpPr>
          <p:nvPr>
            <p:ph type="body" sz="quarter" idx="29"/>
          </p:nvPr>
        </p:nvSpPr>
        <p:spPr>
          <a:xfrm>
            <a:off x="419100" y="673100"/>
            <a:ext cx="7363028" cy="784225"/>
          </a:xfrm>
        </p:spPr>
        <p:txBody>
          <a:bodyPr/>
          <a:lstStyle/>
          <a:p>
            <a:r>
              <a:rPr lang="sv-SE" dirty="0"/>
              <a:t>Boende i södra och norra Sverige uppger att de inte har plats i större utsträckning än de som bor i östra Sverige</a:t>
            </a:r>
          </a:p>
        </p:txBody>
      </p:sp>
      <p:sp>
        <p:nvSpPr>
          <p:cNvPr id="5" name="Platshållare för sidfot 4">
            <a:extLst>
              <a:ext uri="{FF2B5EF4-FFF2-40B4-BE49-F238E27FC236}">
                <a16:creationId xmlns:a16="http://schemas.microsoft.com/office/drawing/2014/main" id="{022A13E1-E342-8426-4D98-E23268453C1E}"/>
              </a:ext>
            </a:extLst>
          </p:cNvPr>
          <p:cNvSpPr>
            <a:spLocks noGrp="1"/>
          </p:cNvSpPr>
          <p:nvPr>
            <p:ph type="ftr" sz="quarter" idx="24"/>
          </p:nvPr>
        </p:nvSpPr>
        <p:spPr/>
        <p:txBody>
          <a:bodyPr/>
          <a:lstStyle/>
          <a:p>
            <a:r>
              <a:rPr lang="sv-SE" dirty="0"/>
              <a:t>Bas: De vars hushåll inte källsorterar allt</a:t>
            </a:r>
          </a:p>
        </p:txBody>
      </p:sp>
      <p:sp>
        <p:nvSpPr>
          <p:cNvPr id="6" name="Platshållare för bildnummer 5">
            <a:extLst>
              <a:ext uri="{FF2B5EF4-FFF2-40B4-BE49-F238E27FC236}">
                <a16:creationId xmlns:a16="http://schemas.microsoft.com/office/drawing/2014/main" id="{5DDFDD19-021C-A02A-A183-8DACAC8B9218}"/>
              </a:ext>
            </a:extLst>
          </p:cNvPr>
          <p:cNvSpPr>
            <a:spLocks noGrp="1"/>
          </p:cNvSpPr>
          <p:nvPr>
            <p:ph type="sldNum" sz="quarter" idx="25"/>
          </p:nvPr>
        </p:nvSpPr>
        <p:spPr/>
        <p:txBody>
          <a:bodyPr/>
          <a:lstStyle/>
          <a:p>
            <a:fld id="{0BCBA026-1F68-453E-9036-CC352B75EE63}" type="slidenum">
              <a:rPr lang="sv-SE" smtClean="0"/>
              <a:pPr/>
              <a:t>8</a:t>
            </a:fld>
            <a:endParaRPr lang="sv-SE" dirty="0"/>
          </a:p>
        </p:txBody>
      </p:sp>
      <p:graphicFrame>
        <p:nvGraphicFramePr>
          <p:cNvPr id="7" name="ChartObject">
            <a:extLst>
              <a:ext uri="{FF2B5EF4-FFF2-40B4-BE49-F238E27FC236}">
                <a16:creationId xmlns:a16="http://schemas.microsoft.com/office/drawing/2014/main" id="{EBD401CD-A556-A21E-454E-FF2B7AB99BDC}"/>
              </a:ext>
            </a:extLst>
          </p:cNvPr>
          <p:cNvGraphicFramePr>
            <a:graphicFrameLocks noGrp="1"/>
          </p:cNvGraphicFramePr>
          <p:nvPr>
            <p:ph sz="quarter" idx="18"/>
            <p:extLst>
              <p:ext uri="{D42A27DB-BD31-4B8C-83A1-F6EECF244321}">
                <p14:modId xmlns:p14="http://schemas.microsoft.com/office/powerpoint/2010/main" val="72358452"/>
              </p:ext>
            </p:extLst>
          </p:nvPr>
        </p:nvGraphicFramePr>
        <p:xfrm>
          <a:off x="431800" y="1576388"/>
          <a:ext cx="6570663" cy="314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5796340"/>
      </p:ext>
    </p:extLst>
  </p:cSld>
  <p:clrMapOvr>
    <a:masterClrMapping/>
  </p:clrMapOvr>
</p:sld>
</file>

<file path=ppt/theme/theme1.xml><?xml version="1.0" encoding="utf-8"?>
<a:theme xmlns:a="http://schemas.openxmlformats.org/drawingml/2006/main" name="Origo Group">
  <a:themeElements>
    <a:clrScheme name="Origo 2021">
      <a:dk1>
        <a:srgbClr val="212121"/>
      </a:dk1>
      <a:lt1>
        <a:srgbClr val="FFFFFF"/>
      </a:lt1>
      <a:dk2>
        <a:srgbClr val="8C8C8C"/>
      </a:dk2>
      <a:lt2>
        <a:srgbClr val="F3FADD"/>
      </a:lt2>
      <a:accent1>
        <a:srgbClr val="624764"/>
      </a:accent1>
      <a:accent2>
        <a:srgbClr val="C1646E"/>
      </a:accent2>
      <a:accent3>
        <a:srgbClr val="EBBC71"/>
      </a:accent3>
      <a:accent4>
        <a:srgbClr val="D1D1D1"/>
      </a:accent4>
      <a:accent5>
        <a:srgbClr val="92E7E2"/>
      </a:accent5>
      <a:accent6>
        <a:srgbClr val="75B990"/>
      </a:accent6>
      <a:hlink>
        <a:srgbClr val="C1646E"/>
      </a:hlink>
      <a:folHlink>
        <a:srgbClr val="C1646E"/>
      </a:folHlink>
    </a:clrScheme>
    <a:fontScheme name="Origo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a:lstStyle/>
      <a:style>
        <a:lnRef idx="0">
          <a:scrgbClr r="0" g="0" b="0"/>
        </a:lnRef>
        <a:fillRef idx="0">
          <a:scrgbClr r="0" g="0" b="0"/>
        </a:fillRef>
        <a:effectRef idx="0">
          <a:scrgbClr r="0" g="0" b="0"/>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apportmall (Arial).potx" id="{439964C9-81CC-488A-9C0E-C1A451166347}" vid="{7753D321-0336-48C8-A34F-BF7877880F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7413C7677D7C14D841C3F76AFCFC86E" ma:contentTypeVersion="2" ma:contentTypeDescription="Skapa ett nytt dokument." ma:contentTypeScope="" ma:versionID="ccfd2d20b5ef7c5623a530bd78e374f7">
  <xsd:schema xmlns:xsd="http://www.w3.org/2001/XMLSchema" xmlns:xs="http://www.w3.org/2001/XMLSchema" xmlns:p="http://schemas.microsoft.com/office/2006/metadata/properties" xmlns:ns2="5443eae1-0244-4212-8a4f-ca6e58fbf3b4" targetNamespace="http://schemas.microsoft.com/office/2006/metadata/properties" ma:root="true" ma:fieldsID="75011ec80c82197c88d0d3545a556c84" ns2:_="">
    <xsd:import namespace="5443eae1-0244-4212-8a4f-ca6e58fbf3b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3eae1-0244-4212-8a4f-ca6e58fbf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08C1B-E49C-4836-8B2F-9319AC3AB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3eae1-0244-4212-8a4f-ca6e58fbf3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2E440-CFC1-4E4A-ABDC-B499A90ADA72}">
  <ds:schemaRefs>
    <ds:schemaRef ds:uri="http://schemas.microsoft.com/office/2006/documentManagement/types"/>
    <ds:schemaRef ds:uri="5443eae1-0244-4212-8a4f-ca6e58fbf3b4"/>
    <ds:schemaRef ds:uri="http://www.w3.org/XML/1998/namespac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A57068C-1A74-4AED-98DB-F74E2E7960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Rapportmall</Template>
  <TotalTime>675</TotalTime>
  <Words>2670</Words>
  <Application>Microsoft Office PowerPoint</Application>
  <PresentationFormat>Bildspel på skärmen (16:9)</PresentationFormat>
  <Paragraphs>782</Paragraphs>
  <Slides>33</Slides>
  <Notes>33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33</vt:i4>
      </vt:variant>
    </vt:vector>
  </HeadingPairs>
  <TitlesOfParts>
    <vt:vector size="38" baseType="lpstr">
      <vt:lpstr>arial</vt:lpstr>
      <vt:lpstr>arial</vt:lpstr>
      <vt:lpstr>Calibri</vt:lpstr>
      <vt:lpstr>Roboto Slab Bold</vt:lpstr>
      <vt:lpstr>Origo Group</vt:lpstr>
      <vt:lpstr>Avfall Sverige Återvinningskompassen 2025</vt:lpstr>
      <vt:lpstr>Innehåll</vt:lpstr>
      <vt:lpstr>Sammanfattning</vt:lpstr>
      <vt:lpstr>Sammanfattning</vt:lpstr>
      <vt:lpstr>Sammanfattning</vt:lpstr>
      <vt:lpstr>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Öppna svar och kommentarer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Fakta om undersökningen</vt:lpstr>
      <vt:lpstr>Fakta om undersökningen</vt:lpstr>
      <vt:lpstr>Fakta om undersökningen</vt:lpstr>
      <vt:lpstr>Fakta om respondenterna</vt:lpstr>
      <vt:lpstr>Fakta om respondenterna</vt:lpstr>
      <vt:lpstr>Fakta om respondenterna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Holmberg</dc:creator>
  <cp:lastModifiedBy>Sofia Boborg</cp:lastModifiedBy>
  <cp:revision>45</cp:revision>
  <dcterms:created xsi:type="dcterms:W3CDTF">2025-03-04T13:20:51Z</dcterms:created>
  <dcterms:modified xsi:type="dcterms:W3CDTF">2025-03-18T12:36:33Z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0x01010017413C7677D7C14D841C3F76AFCFC86E</vt:lpwstr>
  </property>
</Properties>
</file>