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416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3AC-8C3E-6D4B-A3E7-E079B4621608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7DEBD-AC2C-5348-8611-B91E0BA19E2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7DEBD-AC2C-5348-8611-B91E0BA19E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96" y="4148486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Rapportnummer (fylls i av Avfall Sverige)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Rapporttitel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882407"/>
            <a:ext cx="9144000" cy="583846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sv-SE" sz="20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/>
              <a:t>Datum (YYYY-MM-DD)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_green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green_lig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8685728" y="1177380"/>
            <a:ext cx="2990336" cy="447835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 noProof="0" dirty="0"/>
              <a:t>Omslagsbild (läggs in av Avfall Sverige)</a:t>
            </a:r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Bakgrund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Resultat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8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Slutsatser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 marL="285750" indent="-285750">
              <a:buFont typeface="Arial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chemeClr val="bg1"/>
                </a:solidFill>
              </a:defRPr>
            </a:lvl2pPr>
            <a:lvl3pPr marL="1200150" indent="-285750">
              <a:buFont typeface="Arial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Dra </a:t>
            </a:r>
            <a:r>
              <a:rPr lang="sv-SE" noProof="0" dirty="0"/>
              <a:t>eventuell bild </a:t>
            </a:r>
            <a:r>
              <a:rPr lang="sv-SE" dirty="0"/>
              <a:t>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 grundsi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5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4" r:id="rId11"/>
    <p:sldLayoutId id="2147483662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>
          <p15:clr>
            <a:srgbClr val="F26B43"/>
          </p15:clr>
        </p15:guide>
        <p15:guide id="2" pos="325">
          <p15:clr>
            <a:srgbClr val="F26B43"/>
          </p15:clr>
        </p15:guide>
        <p15:guide id="3" pos="7355">
          <p15:clr>
            <a:srgbClr val="F26B43"/>
          </p15:clr>
        </p15:guide>
        <p15:guide id="4" orient="horz" pos="35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avfallsverige.se/" TargetMode="External"/><Relationship Id="rId3" Type="http://schemas.openxmlformats.org/officeDocument/2006/relationships/hyperlink" Target="mailto:klas.svensson@avfallsverige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Rapport 2019:06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Avfallsförbränning för framtida behov</a:t>
            </a:r>
            <a:br>
              <a:rPr lang="sv-SE" dirty="0"/>
            </a:br>
            <a:r>
              <a:rPr lang="sv-SE" sz="3100" dirty="0"/>
              <a:t>Scenarioanalys och handlingsplaner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April 2019 </a:t>
            </a:r>
          </a:p>
        </p:txBody>
      </p:sp>
    </p:spTree>
    <p:extLst>
      <p:ext uri="{BB962C8B-B14F-4D97-AF65-F5344CB8AC3E}">
        <p14:creationId xmlns:p14="http://schemas.microsoft.com/office/powerpoint/2010/main" val="418970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ruta 2"/>
          <p:cNvSpPr txBox="1"/>
          <p:nvPr/>
        </p:nvSpPr>
        <p:spPr>
          <a:xfrm>
            <a:off x="927751" y="1177380"/>
            <a:ext cx="73612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/>
              <a:t>Jesse Fahnestock, RISE Research </a:t>
            </a:r>
            <a:r>
              <a:rPr lang="sv-SE" sz="2000" dirty="0" err="1"/>
              <a:t>Institutes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Sweden</a:t>
            </a:r>
          </a:p>
          <a:p>
            <a:r>
              <a:rPr lang="sv-SE" sz="2000" dirty="0"/>
              <a:t>Inge Johansson, RISE Research </a:t>
            </a:r>
            <a:r>
              <a:rPr lang="sv-SE" sz="2000" dirty="0" err="1"/>
              <a:t>Institutes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Sweden</a:t>
            </a:r>
          </a:p>
          <a:p>
            <a:r>
              <a:rPr lang="sv-SE" sz="2000" dirty="0"/>
              <a:t>Elena Talalasova, RISE Research </a:t>
            </a:r>
            <a:r>
              <a:rPr lang="sv-SE" sz="2000" dirty="0" err="1"/>
              <a:t>Institutes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Sweden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/>
              <a:t>Jesse Fahnestock, RISE Research </a:t>
            </a:r>
            <a:r>
              <a:rPr lang="sv-SE" sz="2000" dirty="0" err="1"/>
              <a:t>Institutes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Sweden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/>
              <a:t>Energimyndigheten och </a:t>
            </a:r>
            <a:r>
              <a:rPr lang="sv-SE" sz="2000" dirty="0" err="1"/>
              <a:t>Vinnova</a:t>
            </a:r>
            <a:r>
              <a:rPr lang="sv-SE" sz="2000" dirty="0"/>
              <a:t> genom </a:t>
            </a:r>
            <a:r>
              <a:rPr lang="sv-SE" sz="2000" dirty="0" err="1"/>
              <a:t>RE:Source</a:t>
            </a:r>
            <a:endParaRPr lang="sv-SE" sz="2000" dirty="0"/>
          </a:p>
          <a:p>
            <a:r>
              <a:rPr lang="sv-SE" sz="2000" dirty="0"/>
              <a:t>Avfall Sveriges utvecklingssatsning Energiåtervinning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2295" y="1354238"/>
            <a:ext cx="3308860" cy="469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00919" cy="4258203"/>
          </a:xfrm>
        </p:spPr>
        <p:txBody>
          <a:bodyPr/>
          <a:lstStyle/>
          <a:p>
            <a:r>
              <a:rPr lang="sv-SE" b="1" dirty="0"/>
              <a:t>Syfte: </a:t>
            </a:r>
            <a:r>
              <a:rPr lang="sv-SE" dirty="0"/>
              <a:t>att hjälpa förbränningssektorn anpassa sig till en värld där avfallsströmmar är både mindre och annorlunda</a:t>
            </a:r>
          </a:p>
          <a:p>
            <a:r>
              <a:rPr lang="sv-SE" b="1" dirty="0"/>
              <a:t>Intressenter</a:t>
            </a:r>
            <a:r>
              <a:rPr lang="sv-SE" dirty="0"/>
              <a:t>: avfallssektorn, energibolag, tillverknings/processindustrier, och konsulter/experter</a:t>
            </a:r>
          </a:p>
          <a:p>
            <a:endParaRPr lang="sv-SE" b="1" dirty="0"/>
          </a:p>
          <a:p>
            <a:r>
              <a:rPr lang="sv-SE" b="1" dirty="0"/>
              <a:t>Process:</a:t>
            </a:r>
            <a:endParaRPr lang="sv-SE" dirty="0"/>
          </a:p>
          <a:p>
            <a:endParaRPr lang="sv-SE" dirty="0"/>
          </a:p>
        </p:txBody>
      </p:sp>
      <p:sp>
        <p:nvSpPr>
          <p:cNvPr id="5" name="Rektangel 4">
            <a:extLst>
              <a:ext uri="{FF2B5EF4-FFF2-40B4-BE49-F238E27FC236}">
                <a16:creationId xmlns="" xmlns:a16="http://schemas.microsoft.com/office/drawing/2014/main" id="{AFFD1D5C-E21A-4B5F-9E73-20D35AF35F5E}"/>
              </a:ext>
            </a:extLst>
          </p:cNvPr>
          <p:cNvSpPr/>
          <p:nvPr/>
        </p:nvSpPr>
        <p:spPr>
          <a:xfrm>
            <a:off x="588397" y="3264238"/>
            <a:ext cx="3053300" cy="524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8163"/>
            <a:r>
              <a:rPr lang="sv-SE" dirty="0">
                <a:solidFill>
                  <a:schemeClr val="tx2"/>
                </a:solidFill>
              </a:rPr>
              <a:t>Scenarier om den Cirkulära Ekonomin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="" xmlns:a16="http://schemas.microsoft.com/office/drawing/2014/main" id="{5FDEC636-DADD-4A69-BB68-26AC102A3A76}"/>
              </a:ext>
            </a:extLst>
          </p:cNvPr>
          <p:cNvSpPr/>
          <p:nvPr/>
        </p:nvSpPr>
        <p:spPr>
          <a:xfrm>
            <a:off x="4224896" y="3264238"/>
            <a:ext cx="3538403" cy="524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38163"/>
            <a:r>
              <a:rPr lang="sv-SE" dirty="0">
                <a:solidFill>
                  <a:schemeClr val="tx2"/>
                </a:solidFill>
              </a:rPr>
              <a:t>Analys av konsekvenser för avfallsförbränning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="" xmlns:a16="http://schemas.microsoft.com/office/drawing/2014/main" id="{556F0A9D-B3FD-4B58-8DFC-27E8A13807D9}"/>
              </a:ext>
            </a:extLst>
          </p:cNvPr>
          <p:cNvSpPr/>
          <p:nvPr/>
        </p:nvSpPr>
        <p:spPr>
          <a:xfrm>
            <a:off x="8353125" y="3264238"/>
            <a:ext cx="3053300" cy="524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38163"/>
            <a:r>
              <a:rPr lang="sv-SE" dirty="0">
                <a:solidFill>
                  <a:schemeClr val="tx2"/>
                </a:solidFill>
              </a:rPr>
              <a:t>Handlingsplaner för viktiga innovationer</a:t>
            </a:r>
          </a:p>
        </p:txBody>
      </p:sp>
      <p:cxnSp>
        <p:nvCxnSpPr>
          <p:cNvPr id="9" name="Rak pilkoppling 8">
            <a:extLst>
              <a:ext uri="{FF2B5EF4-FFF2-40B4-BE49-F238E27FC236}">
                <a16:creationId xmlns="" xmlns:a16="http://schemas.microsoft.com/office/drawing/2014/main" id="{22FC2BAB-E910-4CD7-BF7C-63476D1F82A5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3641697" y="3526631"/>
            <a:ext cx="58319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koppling 11">
            <a:extLst>
              <a:ext uri="{FF2B5EF4-FFF2-40B4-BE49-F238E27FC236}">
                <a16:creationId xmlns="" xmlns:a16="http://schemas.microsoft.com/office/drawing/2014/main" id="{5B16E04E-4E35-498A-A398-6CEB47380B22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7763299" y="3526631"/>
            <a:ext cx="589826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ktangel 16">
            <a:extLst>
              <a:ext uri="{FF2B5EF4-FFF2-40B4-BE49-F238E27FC236}">
                <a16:creationId xmlns="" xmlns:a16="http://schemas.microsoft.com/office/drawing/2014/main" id="{09094563-B274-4C23-AFFE-B67729C45D97}"/>
              </a:ext>
            </a:extLst>
          </p:cNvPr>
          <p:cNvSpPr/>
          <p:nvPr/>
        </p:nvSpPr>
        <p:spPr>
          <a:xfrm>
            <a:off x="581771" y="3886654"/>
            <a:ext cx="3066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2 explorativa scenarier som beskriver olika (konsekventa, relevanta) framtider för CE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="" xmlns:a16="http://schemas.microsoft.com/office/drawing/2014/main" id="{112D9999-FEF5-4D70-B0D2-07CBA9C12059}"/>
              </a:ext>
            </a:extLst>
          </p:cNvPr>
          <p:cNvSpPr/>
          <p:nvPr/>
        </p:nvSpPr>
        <p:spPr>
          <a:xfrm>
            <a:off x="4224896" y="3886654"/>
            <a:ext cx="3538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Identifiering av innovationsprioriteter, etablering av arbetsgrupper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="" xmlns:a16="http://schemas.microsoft.com/office/drawing/2014/main" id="{BBF1CF60-912C-4A8B-9CAE-ECF02840806A}"/>
              </a:ext>
            </a:extLst>
          </p:cNvPr>
          <p:cNvSpPr/>
          <p:nvPr/>
        </p:nvSpPr>
        <p:spPr>
          <a:xfrm>
            <a:off x="8339873" y="3886654"/>
            <a:ext cx="3066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Handlings/färdplaner för innovation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="" xmlns:a16="http://schemas.microsoft.com/office/drawing/2014/main" id="{F86298F9-402D-4CC6-97BF-E93F467629F3}"/>
              </a:ext>
            </a:extLst>
          </p:cNvPr>
          <p:cNvSpPr/>
          <p:nvPr/>
        </p:nvSpPr>
        <p:spPr>
          <a:xfrm>
            <a:off x="1240187" y="4628601"/>
            <a:ext cx="5326868" cy="1061829"/>
          </a:xfrm>
          <a:prstGeom prst="rect">
            <a:avLst/>
          </a:prstGeom>
          <a:ln>
            <a:solidFill>
              <a:schemeClr val="bg1"/>
            </a:solidFill>
            <a:prstDash val="lgDash"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dirty="0">
                <a:solidFill>
                  <a:schemeClr val="bg1"/>
                </a:solidFill>
              </a:rPr>
              <a:t>2045 + resan dit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dirty="0">
                <a:solidFill>
                  <a:schemeClr val="bg1"/>
                </a:solidFill>
              </a:rPr>
              <a:t>En lyckad omställning mot en cirkulär ekonomi - i linje med politiska/samhällsmässiga förväntningar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dirty="0">
                <a:solidFill>
                  <a:schemeClr val="bg1"/>
                </a:solidFill>
              </a:rPr>
              <a:t>Exakt hur långt Sverige har kommit mindre viktigt; ”Vi är på väg”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dirty="0">
                <a:solidFill>
                  <a:schemeClr val="bg1"/>
                </a:solidFill>
              </a:rPr>
              <a:t>Mindre fokus på </a:t>
            </a:r>
            <a:r>
              <a:rPr lang="sv-SE" sz="1050" i="1" dirty="0">
                <a:solidFill>
                  <a:schemeClr val="bg1"/>
                </a:solidFill>
              </a:rPr>
              <a:t>hur mycket/hur stort</a:t>
            </a:r>
            <a:r>
              <a:rPr lang="sv-SE" sz="1050" dirty="0">
                <a:solidFill>
                  <a:schemeClr val="bg1"/>
                </a:solidFill>
              </a:rPr>
              <a:t> och mer på </a:t>
            </a:r>
            <a:r>
              <a:rPr lang="sv-SE" sz="1050" b="1" i="1" dirty="0">
                <a:solidFill>
                  <a:schemeClr val="bg1"/>
                </a:solidFill>
              </a:rPr>
              <a:t>hur/på vilket sätt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dirty="0">
                <a:solidFill>
                  <a:schemeClr val="bg1"/>
                </a:solidFill>
              </a:rPr>
              <a:t>Relevans för energiåtervinning/avfallsförbränning</a:t>
            </a:r>
          </a:p>
        </p:txBody>
      </p:sp>
      <p:cxnSp>
        <p:nvCxnSpPr>
          <p:cNvPr id="22" name="Koppling: vinklad 21">
            <a:extLst>
              <a:ext uri="{FF2B5EF4-FFF2-40B4-BE49-F238E27FC236}">
                <a16:creationId xmlns="" xmlns:a16="http://schemas.microsoft.com/office/drawing/2014/main" id="{821CC59F-C93C-4799-9954-57FC9F758101}"/>
              </a:ext>
            </a:extLst>
          </p:cNvPr>
          <p:cNvCxnSpPr>
            <a:cxnSpLocks/>
            <a:stCxn id="5" idx="1"/>
            <a:endCxn id="20" idx="1"/>
          </p:cNvCxnSpPr>
          <p:nvPr/>
        </p:nvCxnSpPr>
        <p:spPr>
          <a:xfrm rot="10800000" flipH="1" flipV="1">
            <a:off x="588397" y="3526630"/>
            <a:ext cx="651790" cy="1632885"/>
          </a:xfrm>
          <a:prstGeom prst="bentConnector3">
            <a:avLst>
              <a:gd name="adj1" fmla="val -35073"/>
            </a:avLst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ruta 32">
            <a:extLst>
              <a:ext uri="{FF2B5EF4-FFF2-40B4-BE49-F238E27FC236}">
                <a16:creationId xmlns="" xmlns:a16="http://schemas.microsoft.com/office/drawing/2014/main" id="{865EAB5E-62E2-4B9F-9817-8E03C5240289}"/>
              </a:ext>
            </a:extLst>
          </p:cNvPr>
          <p:cNvSpPr txBox="1"/>
          <p:nvPr/>
        </p:nvSpPr>
        <p:spPr>
          <a:xfrm>
            <a:off x="671170" y="3189401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="" xmlns:a16="http://schemas.microsoft.com/office/drawing/2014/main" id="{56D57A7C-9C78-41D8-B0AA-54E4A7E18F7B}"/>
              </a:ext>
            </a:extLst>
          </p:cNvPr>
          <p:cNvSpPr txBox="1"/>
          <p:nvPr/>
        </p:nvSpPr>
        <p:spPr>
          <a:xfrm>
            <a:off x="4290104" y="3188956"/>
            <a:ext cx="491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="" xmlns:a16="http://schemas.microsoft.com/office/drawing/2014/main" id="{E1BDC6B4-2371-4B02-9659-442D21648952}"/>
              </a:ext>
            </a:extLst>
          </p:cNvPr>
          <p:cNvSpPr txBox="1"/>
          <p:nvPr/>
        </p:nvSpPr>
        <p:spPr>
          <a:xfrm>
            <a:off x="8411706" y="3163773"/>
            <a:ext cx="491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chemeClr val="tx2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712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234" y="512763"/>
            <a:ext cx="7016827" cy="637410"/>
          </a:xfrm>
        </p:spPr>
        <p:txBody>
          <a:bodyPr/>
          <a:lstStyle/>
          <a:p>
            <a:r>
              <a:rPr lang="sv-SE" dirty="0"/>
              <a:t>Resultat</a:t>
            </a:r>
          </a:p>
        </p:txBody>
      </p:sp>
      <p:grpSp>
        <p:nvGrpSpPr>
          <p:cNvPr id="107" name="Grupp 106">
            <a:extLst>
              <a:ext uri="{FF2B5EF4-FFF2-40B4-BE49-F238E27FC236}">
                <a16:creationId xmlns="" xmlns:a16="http://schemas.microsoft.com/office/drawing/2014/main" id="{853E1AF9-6240-48C7-8FC8-6963BC739666}"/>
              </a:ext>
            </a:extLst>
          </p:cNvPr>
          <p:cNvGrpSpPr/>
          <p:nvPr/>
        </p:nvGrpSpPr>
        <p:grpSpPr>
          <a:xfrm>
            <a:off x="-406" y="1422779"/>
            <a:ext cx="5827429" cy="2006221"/>
            <a:chOff x="-406" y="1241865"/>
            <a:chExt cx="5827429" cy="2006221"/>
          </a:xfrm>
        </p:grpSpPr>
        <p:sp>
          <p:nvSpPr>
            <p:cNvPr id="39" name="Rektangel 38">
              <a:extLst>
                <a:ext uri="{FF2B5EF4-FFF2-40B4-BE49-F238E27FC236}">
                  <a16:creationId xmlns="" xmlns:a16="http://schemas.microsoft.com/office/drawing/2014/main" id="{FFAFC59D-228B-4B64-8F07-5A03058F4C31}"/>
                </a:ext>
              </a:extLst>
            </p:cNvPr>
            <p:cNvSpPr/>
            <p:nvPr/>
          </p:nvSpPr>
          <p:spPr>
            <a:xfrm>
              <a:off x="0" y="1482094"/>
              <a:ext cx="5827023" cy="17659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textruta 6">
              <a:extLst>
                <a:ext uri="{FF2B5EF4-FFF2-40B4-BE49-F238E27FC236}">
                  <a16:creationId xmlns="" xmlns:a16="http://schemas.microsoft.com/office/drawing/2014/main" id="{DDC1698C-D5EC-4573-BC08-3E6FE7F4D3C4}"/>
                </a:ext>
              </a:extLst>
            </p:cNvPr>
            <p:cNvSpPr txBox="1"/>
            <p:nvPr/>
          </p:nvSpPr>
          <p:spPr>
            <a:xfrm>
              <a:off x="0" y="1241865"/>
              <a:ext cx="5827023" cy="262325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673" tIns="45837" rIns="91673" bIns="45837" rtlCol="0" anchor="ctr">
              <a:normAutofit fontScale="90000" lnSpcReduction="20000"/>
            </a:bodyPr>
            <a:lstStyle>
              <a:lvl1pPr>
                <a:spcBef>
                  <a:spcPct val="0"/>
                </a:spcBef>
                <a:buNone/>
                <a:defRPr sz="4400">
                  <a:solidFill>
                    <a:schemeClr val="accent4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sv-SE" sz="1400" dirty="0">
                  <a:solidFill>
                    <a:schemeClr val="accent2"/>
                  </a:solidFill>
                </a:rPr>
                <a:t>Scenario 1: Hållbar konsumtion</a:t>
              </a:r>
            </a:p>
          </p:txBody>
        </p:sp>
        <p:sp>
          <p:nvSpPr>
            <p:cNvPr id="11" name="textruta 10">
              <a:extLst>
                <a:ext uri="{FF2B5EF4-FFF2-40B4-BE49-F238E27FC236}">
                  <a16:creationId xmlns="" xmlns:a16="http://schemas.microsoft.com/office/drawing/2014/main" id="{F42ABD70-1C00-45C7-848A-2CEF0579DB72}"/>
                </a:ext>
              </a:extLst>
            </p:cNvPr>
            <p:cNvSpPr txBox="1"/>
            <p:nvPr/>
          </p:nvSpPr>
          <p:spPr>
            <a:xfrm>
              <a:off x="0" y="1504190"/>
              <a:ext cx="58270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i="1" dirty="0">
                  <a:solidFill>
                    <a:schemeClr val="bg1"/>
                  </a:solidFill>
                </a:rPr>
                <a:t>Konsument-driven </a:t>
              </a:r>
              <a:r>
                <a:rPr lang="sv-SE" sz="1000" i="1" dirty="0" err="1">
                  <a:solidFill>
                    <a:schemeClr val="bg1"/>
                  </a:solidFill>
                </a:rPr>
                <a:t>cirkuläritet</a:t>
              </a:r>
              <a:r>
                <a:rPr lang="sv-SE" sz="1000" i="1" dirty="0">
                  <a:solidFill>
                    <a:schemeClr val="bg1"/>
                  </a:solidFill>
                </a:rPr>
                <a:t>. Delning, funktionsförsäljning, återbruk/tillverkning, långa livslängder</a:t>
              </a:r>
            </a:p>
          </p:txBody>
        </p:sp>
        <p:sp>
          <p:nvSpPr>
            <p:cNvPr id="13" name="Rektangel 12">
              <a:extLst>
                <a:ext uri="{FF2B5EF4-FFF2-40B4-BE49-F238E27FC236}">
                  <a16:creationId xmlns="" xmlns:a16="http://schemas.microsoft.com/office/drawing/2014/main" id="{7DB8E35A-4E6D-4585-AA9D-CA2D36E08585}"/>
                </a:ext>
              </a:extLst>
            </p:cNvPr>
            <p:cNvSpPr/>
            <p:nvPr/>
          </p:nvSpPr>
          <p:spPr>
            <a:xfrm>
              <a:off x="-406" y="1971808"/>
              <a:ext cx="5827429" cy="12234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Från mer till mer unik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Inte bara tjänster men personliga tjänster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Produkter ger möjligheter – fysiska produkter har inte bara flera liv, men flera </a:t>
              </a:r>
              <a:r>
                <a:rPr lang="sv-SE" sz="1050" i="1" dirty="0">
                  <a:solidFill>
                    <a:schemeClr val="bg1"/>
                  </a:solidFill>
                </a:rPr>
                <a:t>olika</a:t>
              </a:r>
              <a:r>
                <a:rPr lang="sv-SE" sz="1050" dirty="0">
                  <a:solidFill>
                    <a:schemeClr val="bg1"/>
                  </a:solidFill>
                </a:rPr>
                <a:t> liv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Delning ger prestige: konsumenter profilerar sina personifierade kläder, prylar, möbler, matlådor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Komplexa produkter </a:t>
              </a:r>
              <a:r>
                <a:rPr lang="sv-SE" sz="1050" dirty="0">
                  <a:solidFill>
                    <a:schemeClr val="bg1"/>
                  </a:solidFill>
                  <a:sym typeface="Wingdings" panose="05000000000000000000" pitchFamily="2" charset="2"/>
                </a:rPr>
                <a:t> </a:t>
              </a:r>
              <a:r>
                <a:rPr lang="sv-SE" sz="1050" dirty="0">
                  <a:solidFill>
                    <a:schemeClr val="bg1"/>
                  </a:solidFill>
                </a:rPr>
                <a:t>återbruk blir lättare och roligare, men återvinning blir svårare och dyrare</a:t>
              </a:r>
            </a:p>
          </p:txBody>
        </p:sp>
      </p:grpSp>
      <p:grpSp>
        <p:nvGrpSpPr>
          <p:cNvPr id="108" name="Grupp 107">
            <a:extLst>
              <a:ext uri="{FF2B5EF4-FFF2-40B4-BE49-F238E27FC236}">
                <a16:creationId xmlns="" xmlns:a16="http://schemas.microsoft.com/office/drawing/2014/main" id="{4DBEEB18-5BE9-4E41-80C7-311F23103F0B}"/>
              </a:ext>
            </a:extLst>
          </p:cNvPr>
          <p:cNvGrpSpPr/>
          <p:nvPr/>
        </p:nvGrpSpPr>
        <p:grpSpPr>
          <a:xfrm>
            <a:off x="6364976" y="1421921"/>
            <a:ext cx="5827024" cy="2007078"/>
            <a:chOff x="6364976" y="1241007"/>
            <a:chExt cx="5827024" cy="2007078"/>
          </a:xfrm>
        </p:grpSpPr>
        <p:sp>
          <p:nvSpPr>
            <p:cNvPr id="40" name="Rektangel 39">
              <a:extLst>
                <a:ext uri="{FF2B5EF4-FFF2-40B4-BE49-F238E27FC236}">
                  <a16:creationId xmlns="" xmlns:a16="http://schemas.microsoft.com/office/drawing/2014/main" id="{F7D74BC6-C404-40EF-A9CF-332B40B36D4A}"/>
                </a:ext>
              </a:extLst>
            </p:cNvPr>
            <p:cNvSpPr/>
            <p:nvPr/>
          </p:nvSpPr>
          <p:spPr>
            <a:xfrm>
              <a:off x="6364978" y="1471198"/>
              <a:ext cx="5827022" cy="17768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>
              <a:extLst>
                <a:ext uri="{FF2B5EF4-FFF2-40B4-BE49-F238E27FC236}">
                  <a16:creationId xmlns="" xmlns:a16="http://schemas.microsoft.com/office/drawing/2014/main" id="{6BF2CFDD-84F0-4FAE-AFDF-F6330ABA861E}"/>
                </a:ext>
              </a:extLst>
            </p:cNvPr>
            <p:cNvSpPr/>
            <p:nvPr/>
          </p:nvSpPr>
          <p:spPr>
            <a:xfrm>
              <a:off x="6364977" y="1241007"/>
              <a:ext cx="5827021" cy="262325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673" tIns="45837" rIns="91673" bIns="45837" rtlCol="0" anchor="ctr">
              <a:normAutofit fontScale="900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lang="sv-SE" sz="1400" dirty="0">
                  <a:solidFill>
                    <a:schemeClr val="accent1"/>
                  </a:solidFill>
                  <a:latin typeface="+mj-lt"/>
                  <a:ea typeface="+mj-ea"/>
                  <a:cs typeface="+mj-cs"/>
                </a:rPr>
                <a:t>Scenario 2: Långtgående återvinning</a:t>
              </a:r>
            </a:p>
          </p:txBody>
        </p:sp>
        <p:sp>
          <p:nvSpPr>
            <p:cNvPr id="12" name="textruta 11">
              <a:extLst>
                <a:ext uri="{FF2B5EF4-FFF2-40B4-BE49-F238E27FC236}">
                  <a16:creationId xmlns="" xmlns:a16="http://schemas.microsoft.com/office/drawing/2014/main" id="{69A5EE9D-0FA2-4438-B964-55A1BB82C23E}"/>
                </a:ext>
              </a:extLst>
            </p:cNvPr>
            <p:cNvSpPr txBox="1"/>
            <p:nvPr/>
          </p:nvSpPr>
          <p:spPr>
            <a:xfrm>
              <a:off x="6364978" y="1491680"/>
              <a:ext cx="58270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00" i="1" dirty="0" err="1">
                  <a:solidFill>
                    <a:schemeClr val="bg1"/>
                  </a:solidFill>
                </a:rPr>
                <a:t>Cirkuläritet</a:t>
              </a:r>
              <a:r>
                <a:rPr lang="sv-SE" sz="1000" i="1" dirty="0">
                  <a:solidFill>
                    <a:schemeClr val="bg1"/>
                  </a:solidFill>
                </a:rPr>
                <a:t> genom systemintegration. Materialåtervinning, avfall-som-produktionsråvara, ihopkopplade samhällstekniska system</a:t>
              </a:r>
            </a:p>
          </p:txBody>
        </p:sp>
        <p:sp>
          <p:nvSpPr>
            <p:cNvPr id="14" name="Rektangel 13">
              <a:extLst>
                <a:ext uri="{FF2B5EF4-FFF2-40B4-BE49-F238E27FC236}">
                  <a16:creationId xmlns="" xmlns:a16="http://schemas.microsoft.com/office/drawing/2014/main" id="{F758A186-2DF1-4E4A-951F-6E5F3EDF1A75}"/>
                </a:ext>
              </a:extLst>
            </p:cNvPr>
            <p:cNvSpPr/>
            <p:nvPr/>
          </p:nvSpPr>
          <p:spPr>
            <a:xfrm>
              <a:off x="6364976" y="1969718"/>
              <a:ext cx="5767153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Cirkeln har stängts!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Få jungfruliga insatsvaror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Nästan all affärslogik organiseras kring återvinning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Innovatörer jagar alla möjliga </a:t>
              </a:r>
              <a:r>
                <a:rPr lang="sv-SE" sz="1050" dirty="0" err="1">
                  <a:solidFill>
                    <a:schemeClr val="bg1"/>
                  </a:solidFill>
                </a:rPr>
                <a:t>symbioser</a:t>
              </a:r>
              <a:r>
                <a:rPr lang="sv-SE" sz="1050" dirty="0">
                  <a:solidFill>
                    <a:schemeClr val="bg1"/>
                  </a:solidFill>
                </a:rPr>
                <a:t> – inte bara för processindustri längre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Tidigare särskilda sektorer, resursflöde och tekniska system nu ihopkopplade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050" dirty="0">
                  <a:solidFill>
                    <a:schemeClr val="bg1"/>
                  </a:solidFill>
                </a:rPr>
                <a:t>Avfallssektorn är en kunskapsleverantör och mäklare</a:t>
              </a:r>
            </a:p>
          </p:txBody>
        </p:sp>
      </p:grpSp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9DDB897F-1D92-4657-8583-DFEDC5C07196}"/>
              </a:ext>
            </a:extLst>
          </p:cNvPr>
          <p:cNvSpPr/>
          <p:nvPr/>
        </p:nvSpPr>
        <p:spPr>
          <a:xfrm>
            <a:off x="1" y="3814660"/>
            <a:ext cx="5827022" cy="1061829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txBody>
          <a:bodyPr wrap="square">
            <a:spAutoFit/>
          </a:bodyPr>
          <a:lstStyle/>
          <a:p>
            <a:pPr lvl="0">
              <a:buClr>
                <a:schemeClr val="bg1"/>
              </a:buClr>
              <a:defRPr/>
            </a:pPr>
            <a:r>
              <a:rPr lang="sv-SE" sz="1050" dirty="0">
                <a:solidFill>
                  <a:schemeClr val="accent2"/>
                </a:solidFill>
              </a:rPr>
              <a:t>Återvinning- och avfallssektorn har en </a:t>
            </a:r>
            <a:r>
              <a:rPr lang="sv-SE" sz="1050" b="1" dirty="0">
                <a:solidFill>
                  <a:schemeClr val="accent2"/>
                </a:solidFill>
              </a:rPr>
              <a:t>liknande roll </a:t>
            </a:r>
            <a:r>
              <a:rPr lang="sv-SE" sz="1050" dirty="0">
                <a:solidFill>
                  <a:schemeClr val="accent2"/>
                </a:solidFill>
              </a:rPr>
              <a:t>som idag</a:t>
            </a:r>
          </a:p>
          <a:p>
            <a:pPr>
              <a:buClr>
                <a:schemeClr val="bg1"/>
              </a:buClr>
              <a:defRPr/>
            </a:pPr>
            <a:r>
              <a:rPr lang="sv-SE" sz="1050" b="1" dirty="0">
                <a:solidFill>
                  <a:schemeClr val="accent2"/>
                </a:solidFill>
              </a:rPr>
              <a:t>Mindre och mer komplexa </a:t>
            </a:r>
            <a:r>
              <a:rPr lang="sv-SE" sz="1050" dirty="0">
                <a:solidFill>
                  <a:schemeClr val="accent2"/>
                </a:solidFill>
              </a:rPr>
              <a:t>volymer</a:t>
            </a:r>
          </a:p>
          <a:p>
            <a:pPr>
              <a:buClr>
                <a:schemeClr val="bg1"/>
              </a:buClr>
              <a:defRPr/>
            </a:pPr>
            <a:r>
              <a:rPr lang="sv-SE" sz="1050" b="1" dirty="0">
                <a:solidFill>
                  <a:schemeClr val="accent2"/>
                </a:solidFill>
              </a:rPr>
              <a:t>Flera intäktsströmmar: </a:t>
            </a:r>
            <a:r>
              <a:rPr lang="sv-SE" sz="1050" dirty="0">
                <a:solidFill>
                  <a:schemeClr val="accent2"/>
                </a:solidFill>
              </a:rPr>
              <a:t>energiutvinning, avgiftning, </a:t>
            </a:r>
            <a:r>
              <a:rPr lang="sv-SE" sz="1050" dirty="0" err="1">
                <a:solidFill>
                  <a:schemeClr val="accent2"/>
                </a:solidFill>
              </a:rPr>
              <a:t>utvunning</a:t>
            </a:r>
            <a:r>
              <a:rPr lang="sv-SE" sz="1050" dirty="0">
                <a:solidFill>
                  <a:schemeClr val="accent2"/>
                </a:solidFill>
              </a:rPr>
              <a:t> av metaller, mineraler och konstruktionsmaterial</a:t>
            </a:r>
          </a:p>
          <a:p>
            <a:pPr>
              <a:buClr>
                <a:schemeClr val="bg1"/>
              </a:buClr>
              <a:defRPr/>
            </a:pPr>
            <a:r>
              <a:rPr lang="sv-SE" sz="1050" b="1" dirty="0">
                <a:solidFill>
                  <a:schemeClr val="accent2"/>
                </a:solidFill>
              </a:rPr>
              <a:t>Nya sätt att särbehandla </a:t>
            </a:r>
            <a:r>
              <a:rPr lang="sv-SE" sz="1050" dirty="0">
                <a:solidFill>
                  <a:schemeClr val="accent2"/>
                </a:solidFill>
              </a:rPr>
              <a:t>olika strömmar</a:t>
            </a:r>
          </a:p>
          <a:p>
            <a:pPr>
              <a:buClr>
                <a:schemeClr val="bg1"/>
              </a:buClr>
              <a:defRPr/>
            </a:pPr>
            <a:endParaRPr lang="sv-SE" sz="1050" dirty="0">
              <a:solidFill>
                <a:schemeClr val="accent2"/>
              </a:solidFill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="" xmlns:a16="http://schemas.microsoft.com/office/drawing/2014/main" id="{060D5AED-F84A-43E8-AFF6-9B03B52755E2}"/>
              </a:ext>
            </a:extLst>
          </p:cNvPr>
          <p:cNvSpPr/>
          <p:nvPr/>
        </p:nvSpPr>
        <p:spPr>
          <a:xfrm>
            <a:off x="6364978" y="3814660"/>
            <a:ext cx="5827022" cy="1061829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sv-SE" sz="1050" dirty="0">
                <a:solidFill>
                  <a:schemeClr val="accent1"/>
                </a:solidFill>
              </a:rPr>
              <a:t>Avfalls- och återvinningsaktörer blev </a:t>
            </a:r>
            <a:r>
              <a:rPr lang="sv-SE" sz="1050" b="1" dirty="0">
                <a:solidFill>
                  <a:schemeClr val="accent1"/>
                </a:solidFill>
              </a:rPr>
              <a:t>råvaruleverantörer</a:t>
            </a:r>
            <a:r>
              <a:rPr lang="sv-SE" sz="1050" dirty="0">
                <a:solidFill>
                  <a:schemeClr val="accent1"/>
                </a:solidFill>
              </a:rPr>
              <a:t>, förbränning är en integrerad del av storskalig materialförsörjning</a:t>
            </a:r>
          </a:p>
          <a:p>
            <a:pPr>
              <a:buClr>
                <a:schemeClr val="bg1"/>
              </a:buClr>
            </a:pPr>
            <a:r>
              <a:rPr lang="sv-SE" sz="1050" b="1" dirty="0">
                <a:solidFill>
                  <a:schemeClr val="accent1"/>
                </a:solidFill>
              </a:rPr>
              <a:t>Spårbara</a:t>
            </a:r>
            <a:r>
              <a:rPr lang="sv-SE" sz="1050" dirty="0">
                <a:solidFill>
                  <a:schemeClr val="accent1"/>
                </a:solidFill>
              </a:rPr>
              <a:t> komponenter och material, </a:t>
            </a:r>
            <a:r>
              <a:rPr lang="sv-SE" sz="1050" b="1" dirty="0">
                <a:solidFill>
                  <a:schemeClr val="accent1"/>
                </a:solidFill>
              </a:rPr>
              <a:t>design för återvinning</a:t>
            </a:r>
          </a:p>
          <a:p>
            <a:pPr>
              <a:buClr>
                <a:schemeClr val="bg1"/>
              </a:buClr>
            </a:pPr>
            <a:r>
              <a:rPr lang="sv-SE" sz="1050" b="1" dirty="0">
                <a:solidFill>
                  <a:schemeClr val="accent1"/>
                </a:solidFill>
              </a:rPr>
              <a:t>Flera affärsmodeller</a:t>
            </a:r>
            <a:r>
              <a:rPr lang="sv-SE" sz="1050" dirty="0">
                <a:solidFill>
                  <a:schemeClr val="accent1"/>
                </a:solidFill>
              </a:rPr>
              <a:t>, beroende på specialisering: kemikalier, el och värme/mineraler, metaller ur askor</a:t>
            </a:r>
          </a:p>
          <a:p>
            <a:pPr>
              <a:buClr>
                <a:schemeClr val="bg1"/>
              </a:buClr>
            </a:pPr>
            <a:r>
              <a:rPr lang="sv-SE" sz="1050" b="1" dirty="0">
                <a:solidFill>
                  <a:schemeClr val="accent1"/>
                </a:solidFill>
              </a:rPr>
              <a:t>Mångfald</a:t>
            </a:r>
            <a:r>
              <a:rPr lang="sv-SE" sz="1050" dirty="0">
                <a:solidFill>
                  <a:schemeClr val="accent1"/>
                </a:solidFill>
              </a:rPr>
              <a:t> av systemtekniska lösningar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="" xmlns:a16="http://schemas.microsoft.com/office/drawing/2014/main" id="{4951E9E7-94EE-461D-892B-D0911CF86E7B}"/>
              </a:ext>
            </a:extLst>
          </p:cNvPr>
          <p:cNvSpPr/>
          <p:nvPr/>
        </p:nvSpPr>
        <p:spPr>
          <a:xfrm>
            <a:off x="3866544" y="5507278"/>
            <a:ext cx="1922842" cy="44617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89000">
                <a:schemeClr val="accent1"/>
              </a:gs>
              <a:gs pos="2400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sv-SE" sz="1100" dirty="0">
                <a:solidFill>
                  <a:schemeClr val="bg1"/>
                </a:solidFill>
              </a:rPr>
              <a:t>Marknadsutveckling för energiaskor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="" xmlns:a16="http://schemas.microsoft.com/office/drawing/2014/main" id="{3403D4F2-D92B-4B71-8D0E-6E910EBA04AD}"/>
              </a:ext>
            </a:extLst>
          </p:cNvPr>
          <p:cNvSpPr/>
          <p:nvPr/>
        </p:nvSpPr>
        <p:spPr>
          <a:xfrm>
            <a:off x="6364978" y="5507279"/>
            <a:ext cx="1922842" cy="44617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89000">
                <a:schemeClr val="accent1"/>
              </a:gs>
              <a:gs pos="2400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sv-SE" sz="1100" dirty="0">
                <a:solidFill>
                  <a:schemeClr val="bg1"/>
                </a:solidFill>
              </a:rPr>
              <a:t>Utvinning av fosfor ur avloppsslam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="" xmlns:a16="http://schemas.microsoft.com/office/drawing/2014/main" id="{57556532-E2AA-43AD-A2CA-4371076F417F}"/>
              </a:ext>
            </a:extLst>
          </p:cNvPr>
          <p:cNvSpPr/>
          <p:nvPr/>
        </p:nvSpPr>
        <p:spPr>
          <a:xfrm>
            <a:off x="9184082" y="5511089"/>
            <a:ext cx="1941709" cy="446178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sv-SE" sz="1100" dirty="0">
                <a:solidFill>
                  <a:schemeClr val="bg1"/>
                </a:solidFill>
              </a:rPr>
              <a:t>Energiåtervinning inom industriell symbios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="" xmlns:a16="http://schemas.microsoft.com/office/drawing/2014/main" id="{742A4BE1-C6C1-4F91-AE2C-C59F77B9A088}"/>
              </a:ext>
            </a:extLst>
          </p:cNvPr>
          <p:cNvSpPr/>
          <p:nvPr/>
        </p:nvSpPr>
        <p:spPr>
          <a:xfrm>
            <a:off x="1311564" y="5511088"/>
            <a:ext cx="1653691" cy="446179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sv-SE" sz="1100" dirty="0">
                <a:solidFill>
                  <a:schemeClr val="bg1"/>
                </a:solidFill>
              </a:rPr>
              <a:t>Förgasning av svårt avfall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="" xmlns:a16="http://schemas.microsoft.com/office/drawing/2014/main" id="{A0CCFAFF-80F4-46B5-8271-62BBCB5FB94F}"/>
              </a:ext>
            </a:extLst>
          </p:cNvPr>
          <p:cNvSpPr txBox="1"/>
          <p:nvPr/>
        </p:nvSpPr>
        <p:spPr>
          <a:xfrm rot="5400000">
            <a:off x="5826695" y="816359"/>
            <a:ext cx="538609" cy="7351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sv-SE" sz="1100" b="1" dirty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sv-SE" sz="1200" dirty="0">
                <a:solidFill>
                  <a:schemeClr val="bg1"/>
                </a:solidFill>
              </a:rPr>
              <a:t>Scenarier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="" xmlns:a16="http://schemas.microsoft.com/office/drawing/2014/main" id="{B9A9A932-64B4-4CDB-AAD8-83EC70BA0362}"/>
              </a:ext>
            </a:extLst>
          </p:cNvPr>
          <p:cNvSpPr txBox="1"/>
          <p:nvPr/>
        </p:nvSpPr>
        <p:spPr>
          <a:xfrm rot="5400000">
            <a:off x="5819000" y="2239597"/>
            <a:ext cx="553998" cy="256095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>
            <a:defPPr>
              <a:defRPr lang="sv-SE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 sz="1200" dirty="0"/>
              <a:t>2</a:t>
            </a:r>
          </a:p>
          <a:p>
            <a:r>
              <a:rPr lang="sv-SE" sz="1200" dirty="0"/>
              <a:t>Konsekvenser för avfallsförbränning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="" xmlns:a16="http://schemas.microsoft.com/office/drawing/2014/main" id="{6F187EEF-4AD8-4FE9-87EF-28026BB6D3B0}"/>
              </a:ext>
            </a:extLst>
          </p:cNvPr>
          <p:cNvSpPr txBox="1"/>
          <p:nvPr/>
        </p:nvSpPr>
        <p:spPr>
          <a:xfrm rot="5400000">
            <a:off x="5819001" y="4568571"/>
            <a:ext cx="553998" cy="123367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>
            <a:defPPr>
              <a:defRPr lang="sv-SE"/>
            </a:defPPr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3</a:t>
            </a:r>
          </a:p>
          <a:p>
            <a:r>
              <a:rPr lang="sv-SE" dirty="0"/>
              <a:t>Handlingsplaner</a:t>
            </a:r>
          </a:p>
        </p:txBody>
      </p:sp>
      <p:cxnSp>
        <p:nvCxnSpPr>
          <p:cNvPr id="110" name="Rak koppling 109">
            <a:extLst>
              <a:ext uri="{FF2B5EF4-FFF2-40B4-BE49-F238E27FC236}">
                <a16:creationId xmlns="" xmlns:a16="http://schemas.microsoft.com/office/drawing/2014/main" id="{C8A85C33-B4BB-42F1-9C98-D9A3EF9DE397}"/>
              </a:ext>
            </a:extLst>
          </p:cNvPr>
          <p:cNvCxnSpPr>
            <a:stCxn id="41" idx="3"/>
            <a:endCxn id="42" idx="1"/>
          </p:cNvCxnSpPr>
          <p:nvPr/>
        </p:nvCxnSpPr>
        <p:spPr>
          <a:xfrm flipH="1">
            <a:off x="6095999" y="1453233"/>
            <a:ext cx="1" cy="178984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ak koppling 111">
            <a:extLst>
              <a:ext uri="{FF2B5EF4-FFF2-40B4-BE49-F238E27FC236}">
                <a16:creationId xmlns="" xmlns:a16="http://schemas.microsoft.com/office/drawing/2014/main" id="{49E604C2-5B94-4541-8DEB-BC644F154766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>
            <a:off x="6095999" y="3797075"/>
            <a:ext cx="1" cy="111133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4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236091" cy="4258203"/>
          </a:xfrm>
        </p:spPr>
        <p:txBody>
          <a:bodyPr/>
          <a:lstStyle/>
          <a:p>
            <a:r>
              <a:rPr lang="sv-SE" dirty="0"/>
              <a:t>En cirkulär ekonomi kan utvecklas på olika sätt, av olika drivkrafter och med olika implikationer för teknik och affärer</a:t>
            </a:r>
          </a:p>
          <a:p>
            <a:r>
              <a:rPr lang="sv-SE" dirty="0"/>
              <a:t>Positiva utvecklingar för vissa cirkulära modeller (t.ex. delningsekonomin, </a:t>
            </a:r>
            <a:r>
              <a:rPr lang="sv-SE" dirty="0" err="1"/>
              <a:t>tjänstefiering</a:t>
            </a:r>
            <a:r>
              <a:rPr lang="sv-SE" dirty="0"/>
              <a:t>) behöver inte ha synergier med andra modeller (t.ex. symbiotisk tillverkning, materialåtervinning)</a:t>
            </a:r>
          </a:p>
          <a:p>
            <a:r>
              <a:rPr lang="sv-SE" dirty="0"/>
              <a:t>Avfallsförbrännare har en roll att spela i både scenarier, men deras affärsmodeller och teknikbehov ändras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/>
              <a:t>De två scenarierna innebär ett omfattande innovationsbehov </a:t>
            </a:r>
          </a:p>
          <a:p>
            <a:r>
              <a:rPr lang="sv-SE" dirty="0"/>
              <a:t>Det kan behövas sektorsspecifika strategier, färdplaner m.m. som bygger på de förutsättningarna som råder i just den delen av ekonomin eller kring en materialström</a:t>
            </a:r>
          </a:p>
        </p:txBody>
      </p:sp>
    </p:spTree>
    <p:extLst>
      <p:ext uri="{BB962C8B-B14F-4D97-AF65-F5344CB8AC3E}">
        <p14:creationId xmlns:p14="http://schemas.microsoft.com/office/powerpoint/2010/main" val="36402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Rapportinformation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Rapporten finns för nedladdning (kostnadsfritt för Avfall Sveriges medlemmar) från </a:t>
            </a:r>
            <a:r>
              <a:rPr lang="sv-SE" dirty="0">
                <a:hlinkClick r:id="rId2"/>
              </a:rPr>
              <a:t>www.avfallsverige.se</a:t>
            </a:r>
            <a:endParaRPr lang="sv-SE" dirty="0"/>
          </a:p>
          <a:p>
            <a:endParaRPr lang="sv-SE" dirty="0"/>
          </a:p>
          <a:p>
            <a:r>
              <a:rPr lang="sv-SE" dirty="0"/>
              <a:t>Mer information om detta projekt kan du få från:</a:t>
            </a:r>
          </a:p>
          <a:p>
            <a:r>
              <a:rPr lang="sv-SE" dirty="0"/>
              <a:t>Klas Svensson, rådgivare för energiåtervinning</a:t>
            </a:r>
          </a:p>
          <a:p>
            <a:r>
              <a:rPr lang="sv-SE" dirty="0"/>
              <a:t>Tel.040-35 66 16, e-post: </a:t>
            </a:r>
            <a:r>
              <a:rPr lang="sv-SE" dirty="0">
                <a:hlinkClick r:id="rId3"/>
              </a:rPr>
              <a:t>klas.svensson@avfallsverige.se</a:t>
            </a:r>
            <a:endParaRPr lang="sv-SE" dirty="0"/>
          </a:p>
          <a:p>
            <a:endParaRPr lang="sv-SE" dirty="0"/>
          </a:p>
          <a:p>
            <a:r>
              <a:rPr lang="sv-SE" dirty="0"/>
              <a:t>Läs mer om energiåtervinning:</a:t>
            </a:r>
          </a:p>
          <a:p>
            <a:r>
              <a:rPr lang="sv-SE" dirty="0"/>
              <a:t>2018:28 Hur når vi en fossilfri avfallsförbränning? – En scenarioanalys</a:t>
            </a:r>
          </a:p>
          <a:p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8917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pport-ppt_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fallSverige" id="{1C63E865-F61C-484E-8E98-B73CB32795AC}" vid="{5534D309-B542-D242-A697-A898A1443A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Rapport-ppt_mall.potx</Template>
  <TotalTime>163</TotalTime>
  <Words>556</Words>
  <Application>Microsoft Macintosh PowerPoint</Application>
  <PresentationFormat>Bredbild</PresentationFormat>
  <Paragraphs>82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Calibri</vt:lpstr>
      <vt:lpstr>Georgia</vt:lpstr>
      <vt:lpstr>Wingdings</vt:lpstr>
      <vt:lpstr>Arial</vt:lpstr>
      <vt:lpstr>Rapport-ppt_mall</vt:lpstr>
      <vt:lpstr>Avfallsförbränning för framtida behov Scenarioanalys och handlingsplaner</vt:lpstr>
      <vt:lpstr>PowerPoint-presentation</vt:lpstr>
      <vt:lpstr>Bakgrund</vt:lpstr>
      <vt:lpstr>Resultat</vt:lpstr>
      <vt:lpstr>Slutsatser</vt:lpstr>
      <vt:lpstr>Rapportinformation</vt:lpstr>
    </vt:vector>
  </TitlesOfParts>
  <Company>Avfall Sverige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Nilzén</dc:creator>
  <cp:lastModifiedBy>Jessica Christiansen</cp:lastModifiedBy>
  <cp:revision>26</cp:revision>
  <dcterms:created xsi:type="dcterms:W3CDTF">2019-01-08T09:30:34Z</dcterms:created>
  <dcterms:modified xsi:type="dcterms:W3CDTF">2019-04-04T10:57:21Z</dcterms:modified>
</cp:coreProperties>
</file>