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82" r:id="rId4"/>
  </p:sldMasterIdLst>
  <p:notesMasterIdLst>
    <p:notesMasterId r:id="rId20"/>
  </p:notesMasterIdLst>
  <p:sldIdLst>
    <p:sldId id="288" r:id="rId5"/>
    <p:sldId id="272" r:id="rId6"/>
    <p:sldId id="284" r:id="rId7"/>
    <p:sldId id="273" r:id="rId8"/>
    <p:sldId id="290" r:id="rId9"/>
    <p:sldId id="277" r:id="rId10"/>
    <p:sldId id="283" r:id="rId11"/>
    <p:sldId id="294" r:id="rId12"/>
    <p:sldId id="293" r:id="rId13"/>
    <p:sldId id="296" r:id="rId14"/>
    <p:sldId id="274" r:id="rId15"/>
    <p:sldId id="295" r:id="rId16"/>
    <p:sldId id="285" r:id="rId17"/>
    <p:sldId id="286" r:id="rId18"/>
    <p:sldId id="287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1E6589-A183-3EB7-0BAE-FF687B383E80}" name="Yevgeniya Arushanyan" initials="YA" userId="S::yevgeniya.arushanyan@ramboll.se::57ddd114-c0d8-4644-b64d-47d1c9a54e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5"/>
    <a:srgbClr val="487574"/>
    <a:srgbClr val="C2A245"/>
    <a:srgbClr val="004763"/>
    <a:srgbClr val="821946"/>
    <a:srgbClr val="F6F1E3"/>
    <a:srgbClr val="0F6B69"/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4A955-B4B7-450B-AF87-2A4503CAEBA8}" v="206" dt="2025-01-31T08:04:23.9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3" autoAdjust="0"/>
    <p:restoredTop sz="85563" autoAdjust="0"/>
  </p:normalViewPr>
  <p:slideViewPr>
    <p:cSldViewPr snapToGrid="0" snapToObjects="1">
      <p:cViewPr varScale="1">
        <p:scale>
          <a:sx n="105" d="100"/>
          <a:sy n="105" d="100"/>
        </p:scale>
        <p:origin x="126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, Nathalie" userId="1600e656-8fad-45aa-8903-c52c06f719c0" providerId="ADAL" clId="{4214A955-B4B7-450B-AF87-2A4503CAEBA8}"/>
    <pc:docChg chg="undo custSel addSld delSld modSld sldOrd">
      <pc:chgData name="Martin, Nathalie" userId="1600e656-8fad-45aa-8903-c52c06f719c0" providerId="ADAL" clId="{4214A955-B4B7-450B-AF87-2A4503CAEBA8}" dt="2025-01-31T08:08:40.769" v="3876" actId="1076"/>
      <pc:docMkLst>
        <pc:docMk/>
      </pc:docMkLst>
      <pc:sldChg chg="delSp modSp mod">
        <pc:chgData name="Martin, Nathalie" userId="1600e656-8fad-45aa-8903-c52c06f719c0" providerId="ADAL" clId="{4214A955-B4B7-450B-AF87-2A4503CAEBA8}" dt="2025-01-30T15:05:40.900" v="379" actId="14100"/>
        <pc:sldMkLst>
          <pc:docMk/>
          <pc:sldMk cId="2103702085" sldId="273"/>
        </pc:sldMkLst>
        <pc:spChg chg="del">
          <ac:chgData name="Martin, Nathalie" userId="1600e656-8fad-45aa-8903-c52c06f719c0" providerId="ADAL" clId="{4214A955-B4B7-450B-AF87-2A4503CAEBA8}" dt="2025-01-30T15:02:54.071" v="223" actId="478"/>
          <ac:spMkLst>
            <pc:docMk/>
            <pc:sldMk cId="2103702085" sldId="273"/>
            <ac:spMk id="23" creationId="{79F8A3DF-80B5-DC45-25DF-1268CD2EC0DE}"/>
          </ac:spMkLst>
        </pc:spChg>
        <pc:spChg chg="mod">
          <ac:chgData name="Martin, Nathalie" userId="1600e656-8fad-45aa-8903-c52c06f719c0" providerId="ADAL" clId="{4214A955-B4B7-450B-AF87-2A4503CAEBA8}" dt="2025-01-30T15:05:40.900" v="379" actId="14100"/>
          <ac:spMkLst>
            <pc:docMk/>
            <pc:sldMk cId="2103702085" sldId="273"/>
            <ac:spMk id="24" creationId="{F0A894B0-603F-13C6-D4F4-A9FCA815262B}"/>
          </ac:spMkLst>
        </pc:spChg>
      </pc:sldChg>
      <pc:sldChg chg="delSp modSp mod ord modNotesTx">
        <pc:chgData name="Martin, Nathalie" userId="1600e656-8fad-45aa-8903-c52c06f719c0" providerId="ADAL" clId="{4214A955-B4B7-450B-AF87-2A4503CAEBA8}" dt="2025-01-31T08:08:40.769" v="3876" actId="1076"/>
        <pc:sldMkLst>
          <pc:docMk/>
          <pc:sldMk cId="2552787372" sldId="274"/>
        </pc:sldMkLst>
        <pc:spChg chg="mod">
          <ac:chgData name="Martin, Nathalie" userId="1600e656-8fad-45aa-8903-c52c06f719c0" providerId="ADAL" clId="{4214A955-B4B7-450B-AF87-2A4503CAEBA8}" dt="2025-01-31T08:07:51.746" v="3872" actId="1076"/>
          <ac:spMkLst>
            <pc:docMk/>
            <pc:sldMk cId="2552787372" sldId="274"/>
            <ac:spMk id="5" creationId="{169E4181-7C15-0572-8EC8-300BFA5ED5FA}"/>
          </ac:spMkLst>
        </pc:spChg>
        <pc:spChg chg="mod">
          <ac:chgData name="Martin, Nathalie" userId="1600e656-8fad-45aa-8903-c52c06f719c0" providerId="ADAL" clId="{4214A955-B4B7-450B-AF87-2A4503CAEBA8}" dt="2025-01-31T08:08:40.769" v="3876" actId="1076"/>
          <ac:spMkLst>
            <pc:docMk/>
            <pc:sldMk cId="2552787372" sldId="274"/>
            <ac:spMk id="6" creationId="{5AE75766-DE18-CF96-0D36-1349D7911B18}"/>
          </ac:spMkLst>
        </pc:spChg>
        <pc:spChg chg="del">
          <ac:chgData name="Martin, Nathalie" userId="1600e656-8fad-45aa-8903-c52c06f719c0" providerId="ADAL" clId="{4214A955-B4B7-450B-AF87-2A4503CAEBA8}" dt="2025-01-30T15:22:17.440" v="608" actId="478"/>
          <ac:spMkLst>
            <pc:docMk/>
            <pc:sldMk cId="2552787372" sldId="274"/>
            <ac:spMk id="9" creationId="{71910F30-A515-E9A1-7F5D-3DF9C0F1D912}"/>
          </ac:spMkLst>
        </pc:spChg>
        <pc:graphicFrameChg chg="del modGraphic">
          <ac:chgData name="Martin, Nathalie" userId="1600e656-8fad-45aa-8903-c52c06f719c0" providerId="ADAL" clId="{4214A955-B4B7-450B-AF87-2A4503CAEBA8}" dt="2025-01-30T15:22:22.214" v="610" actId="478"/>
          <ac:graphicFrameMkLst>
            <pc:docMk/>
            <pc:sldMk cId="2552787372" sldId="274"/>
            <ac:graphicFrameMk id="3" creationId="{5EE6C7FA-3EC3-10D3-3212-64987BBC3ECE}"/>
          </ac:graphicFrameMkLst>
        </pc:graphicFrameChg>
      </pc:sldChg>
      <pc:sldChg chg="modSp mod modNotesTx">
        <pc:chgData name="Martin, Nathalie" userId="1600e656-8fad-45aa-8903-c52c06f719c0" providerId="ADAL" clId="{4214A955-B4B7-450B-AF87-2A4503CAEBA8}" dt="2025-01-31T08:04:28.639" v="3852"/>
        <pc:sldMkLst>
          <pc:docMk/>
          <pc:sldMk cId="220500263" sldId="277"/>
        </pc:sldMkLst>
        <pc:spChg chg="mod">
          <ac:chgData name="Martin, Nathalie" userId="1600e656-8fad-45aa-8903-c52c06f719c0" providerId="ADAL" clId="{4214A955-B4B7-450B-AF87-2A4503CAEBA8}" dt="2025-01-31T08:03:58.037" v="3842" actId="113"/>
          <ac:spMkLst>
            <pc:docMk/>
            <pc:sldMk cId="220500263" sldId="277"/>
            <ac:spMk id="14" creationId="{5630B07C-94CE-2445-F353-EABA3C1ED74F}"/>
          </ac:spMkLst>
        </pc:spChg>
      </pc:sldChg>
      <pc:sldChg chg="addSp delSp modSp mod modNotesTx">
        <pc:chgData name="Martin, Nathalie" userId="1600e656-8fad-45aa-8903-c52c06f719c0" providerId="ADAL" clId="{4214A955-B4B7-450B-AF87-2A4503CAEBA8}" dt="2025-01-31T08:04:20.217" v="3851" actId="20577"/>
        <pc:sldMkLst>
          <pc:docMk/>
          <pc:sldMk cId="3450945066" sldId="283"/>
        </pc:sldMkLst>
        <pc:spChg chg="mod">
          <ac:chgData name="Martin, Nathalie" userId="1600e656-8fad-45aa-8903-c52c06f719c0" providerId="ADAL" clId="{4214A955-B4B7-450B-AF87-2A4503CAEBA8}" dt="2025-01-30T15:47:32.580" v="1170" actId="404"/>
          <ac:spMkLst>
            <pc:docMk/>
            <pc:sldMk cId="3450945066" sldId="283"/>
            <ac:spMk id="4" creationId="{DA186220-C7B2-4018-9480-35BA968B010E}"/>
          </ac:spMkLst>
        </pc:spChg>
        <pc:spChg chg="del">
          <ac:chgData name="Martin, Nathalie" userId="1600e656-8fad-45aa-8903-c52c06f719c0" providerId="ADAL" clId="{4214A955-B4B7-450B-AF87-2A4503CAEBA8}" dt="2025-01-30T15:07:05.467" v="383" actId="478"/>
          <ac:spMkLst>
            <pc:docMk/>
            <pc:sldMk cId="3450945066" sldId="283"/>
            <ac:spMk id="5" creationId="{854C502E-9784-3A6A-FE4B-4262C14A6591}"/>
          </ac:spMkLst>
        </pc:spChg>
        <pc:spChg chg="mod">
          <ac:chgData name="Martin, Nathalie" userId="1600e656-8fad-45aa-8903-c52c06f719c0" providerId="ADAL" clId="{4214A955-B4B7-450B-AF87-2A4503CAEBA8}" dt="2025-01-30T15:15:30.895" v="436" actId="1076"/>
          <ac:spMkLst>
            <pc:docMk/>
            <pc:sldMk cId="3450945066" sldId="283"/>
            <ac:spMk id="8" creationId="{C89A73B6-87BA-A96B-72EE-8BEE25170CD5}"/>
          </ac:spMkLst>
        </pc:spChg>
        <pc:spChg chg="del mod">
          <ac:chgData name="Martin, Nathalie" userId="1600e656-8fad-45aa-8903-c52c06f719c0" providerId="ADAL" clId="{4214A955-B4B7-450B-AF87-2A4503CAEBA8}" dt="2025-01-30T15:07:04.057" v="382" actId="478"/>
          <ac:spMkLst>
            <pc:docMk/>
            <pc:sldMk cId="3450945066" sldId="283"/>
            <ac:spMk id="9" creationId="{85EDBEE7-949F-3833-5A1E-12EF66656BEB}"/>
          </ac:spMkLst>
        </pc:spChg>
        <pc:spChg chg="mod">
          <ac:chgData name="Martin, Nathalie" userId="1600e656-8fad-45aa-8903-c52c06f719c0" providerId="ADAL" clId="{4214A955-B4B7-450B-AF87-2A4503CAEBA8}" dt="2025-01-30T15:29:04.091" v="791" actId="14100"/>
          <ac:spMkLst>
            <pc:docMk/>
            <pc:sldMk cId="3450945066" sldId="283"/>
            <ac:spMk id="14" creationId="{B8D5015F-88E7-1884-8B50-397A10A52ACD}"/>
          </ac:spMkLst>
        </pc:spChg>
        <pc:graphicFrameChg chg="add mod">
          <ac:chgData name="Martin, Nathalie" userId="1600e656-8fad-45aa-8903-c52c06f719c0" providerId="ADAL" clId="{4214A955-B4B7-450B-AF87-2A4503CAEBA8}" dt="2025-01-30T15:27:29.520" v="788" actId="1076"/>
          <ac:graphicFrameMkLst>
            <pc:docMk/>
            <pc:sldMk cId="3450945066" sldId="283"/>
            <ac:graphicFrameMk id="2" creationId="{A069AE15-169D-DE7E-9A9F-F22E04AACBEA}"/>
          </ac:graphicFrameMkLst>
        </pc:graphicFrameChg>
        <pc:graphicFrameChg chg="add mod">
          <ac:chgData name="Martin, Nathalie" userId="1600e656-8fad-45aa-8903-c52c06f719c0" providerId="ADAL" clId="{4214A955-B4B7-450B-AF87-2A4503CAEBA8}" dt="2025-01-30T15:27:32.803" v="789" actId="1076"/>
          <ac:graphicFrameMkLst>
            <pc:docMk/>
            <pc:sldMk cId="3450945066" sldId="283"/>
            <ac:graphicFrameMk id="7" creationId="{93CD7484-CA42-F295-0B13-CD0FA4F8F027}"/>
          </ac:graphicFrameMkLst>
        </pc:graphicFrameChg>
        <pc:graphicFrameChg chg="mod">
          <ac:chgData name="Martin, Nathalie" userId="1600e656-8fad-45aa-8903-c52c06f719c0" providerId="ADAL" clId="{4214A955-B4B7-450B-AF87-2A4503CAEBA8}" dt="2025-01-30T15:16:46.568" v="446" actId="1076"/>
          <ac:graphicFrameMkLst>
            <pc:docMk/>
            <pc:sldMk cId="3450945066" sldId="283"/>
            <ac:graphicFrameMk id="10" creationId="{304175A6-1208-5D36-2316-6A13131EA80C}"/>
          </ac:graphicFrameMkLst>
        </pc:graphicFrameChg>
      </pc:sldChg>
      <pc:sldChg chg="delSp modSp mod">
        <pc:chgData name="Martin, Nathalie" userId="1600e656-8fad-45aa-8903-c52c06f719c0" providerId="ADAL" clId="{4214A955-B4B7-450B-AF87-2A4503CAEBA8}" dt="2025-01-31T08:05:12.602" v="3859" actId="20577"/>
        <pc:sldMkLst>
          <pc:docMk/>
          <pc:sldMk cId="2342836648" sldId="284"/>
        </pc:sldMkLst>
        <pc:spChg chg="mod">
          <ac:chgData name="Martin, Nathalie" userId="1600e656-8fad-45aa-8903-c52c06f719c0" providerId="ADAL" clId="{4214A955-B4B7-450B-AF87-2A4503CAEBA8}" dt="2025-01-31T08:05:12.602" v="3859" actId="20577"/>
          <ac:spMkLst>
            <pc:docMk/>
            <pc:sldMk cId="2342836648" sldId="284"/>
            <ac:spMk id="9" creationId="{2A1EE8FB-ADFF-4828-95B6-1C4F3325A0A1}"/>
          </ac:spMkLst>
        </pc:spChg>
        <pc:spChg chg="del">
          <ac:chgData name="Martin, Nathalie" userId="1600e656-8fad-45aa-8903-c52c06f719c0" providerId="ADAL" clId="{4214A955-B4B7-450B-AF87-2A4503CAEBA8}" dt="2025-01-30T16:02:15.775" v="2451" actId="478"/>
          <ac:spMkLst>
            <pc:docMk/>
            <pc:sldMk cId="2342836648" sldId="284"/>
            <ac:spMk id="14" creationId="{4F9B835D-C3EC-5672-DAF7-92FD0E082D64}"/>
          </ac:spMkLst>
        </pc:spChg>
        <pc:spChg chg="del">
          <ac:chgData name="Martin, Nathalie" userId="1600e656-8fad-45aa-8903-c52c06f719c0" providerId="ADAL" clId="{4214A955-B4B7-450B-AF87-2A4503CAEBA8}" dt="2025-01-30T16:02:13.681" v="2450" actId="478"/>
          <ac:spMkLst>
            <pc:docMk/>
            <pc:sldMk cId="2342836648" sldId="284"/>
            <ac:spMk id="15" creationId="{0A969D43-E36F-C3C3-02EC-DC6508F1E0D2}"/>
          </ac:spMkLst>
        </pc:spChg>
      </pc:sldChg>
      <pc:sldChg chg="addSp delSp modSp mod">
        <pc:chgData name="Martin, Nathalie" userId="1600e656-8fad-45aa-8903-c52c06f719c0" providerId="ADAL" clId="{4214A955-B4B7-450B-AF87-2A4503CAEBA8}" dt="2025-01-30T16:20:41.624" v="3710" actId="207"/>
        <pc:sldMkLst>
          <pc:docMk/>
          <pc:sldMk cId="1176078150" sldId="285"/>
        </pc:sldMkLst>
        <pc:spChg chg="mod">
          <ac:chgData name="Martin, Nathalie" userId="1600e656-8fad-45aa-8903-c52c06f719c0" providerId="ADAL" clId="{4214A955-B4B7-450B-AF87-2A4503CAEBA8}" dt="2025-01-30T16:20:25.145" v="3707" actId="1076"/>
          <ac:spMkLst>
            <pc:docMk/>
            <pc:sldMk cId="1176078150" sldId="285"/>
            <ac:spMk id="4" creationId="{A85FC859-FC07-ECF5-BC18-D6E029E96D4E}"/>
          </ac:spMkLst>
        </pc:spChg>
        <pc:spChg chg="mod">
          <ac:chgData name="Martin, Nathalie" userId="1600e656-8fad-45aa-8903-c52c06f719c0" providerId="ADAL" clId="{4214A955-B4B7-450B-AF87-2A4503CAEBA8}" dt="2025-01-30T16:13:32.279" v="3173"/>
          <ac:spMkLst>
            <pc:docMk/>
            <pc:sldMk cId="1176078150" sldId="285"/>
            <ac:spMk id="6" creationId="{5918E95C-DB73-353B-6D96-517E713B2EC4}"/>
          </ac:spMkLst>
        </pc:spChg>
        <pc:spChg chg="del">
          <ac:chgData name="Martin, Nathalie" userId="1600e656-8fad-45aa-8903-c52c06f719c0" providerId="ADAL" clId="{4214A955-B4B7-450B-AF87-2A4503CAEBA8}" dt="2025-01-30T16:20:17.582" v="3704" actId="931"/>
          <ac:spMkLst>
            <pc:docMk/>
            <pc:sldMk cId="1176078150" sldId="285"/>
            <ac:spMk id="15" creationId="{29AEB6E9-8E83-D1D1-EAC5-72384EE1A693}"/>
          </ac:spMkLst>
        </pc:spChg>
        <pc:spChg chg="mod">
          <ac:chgData name="Martin, Nathalie" userId="1600e656-8fad-45aa-8903-c52c06f719c0" providerId="ADAL" clId="{4214A955-B4B7-450B-AF87-2A4503CAEBA8}" dt="2025-01-30T16:18:10.478" v="3703" actId="113"/>
          <ac:spMkLst>
            <pc:docMk/>
            <pc:sldMk cId="1176078150" sldId="285"/>
            <ac:spMk id="16" creationId="{9233F123-9175-35FD-349A-B73D8CF87F62}"/>
          </ac:spMkLst>
        </pc:spChg>
        <pc:picChg chg="add mod">
          <ac:chgData name="Martin, Nathalie" userId="1600e656-8fad-45aa-8903-c52c06f719c0" providerId="ADAL" clId="{4214A955-B4B7-450B-AF87-2A4503CAEBA8}" dt="2025-01-30T16:20:41.624" v="3710" actId="207"/>
          <ac:picMkLst>
            <pc:docMk/>
            <pc:sldMk cId="1176078150" sldId="285"/>
            <ac:picMk id="3" creationId="{BC2CF8E1-F441-45A1-C95A-43AB7A4EC9EE}"/>
          </ac:picMkLst>
        </pc:picChg>
      </pc:sldChg>
      <pc:sldChg chg="modSp mod">
        <pc:chgData name="Martin, Nathalie" userId="1600e656-8fad-45aa-8903-c52c06f719c0" providerId="ADAL" clId="{4214A955-B4B7-450B-AF87-2A4503CAEBA8}" dt="2025-01-30T16:21:21.545" v="3714" actId="6549"/>
        <pc:sldMkLst>
          <pc:docMk/>
          <pc:sldMk cId="3518345915" sldId="288"/>
        </pc:sldMkLst>
        <pc:spChg chg="mod">
          <ac:chgData name="Martin, Nathalie" userId="1600e656-8fad-45aa-8903-c52c06f719c0" providerId="ADAL" clId="{4214A955-B4B7-450B-AF87-2A4503CAEBA8}" dt="2025-01-30T16:21:21.545" v="3714" actId="6549"/>
          <ac:spMkLst>
            <pc:docMk/>
            <pc:sldMk cId="3518345915" sldId="288"/>
            <ac:spMk id="5" creationId="{76657F26-6EC7-7E81-CA82-E0EDB3AE5B09}"/>
          </ac:spMkLst>
        </pc:spChg>
      </pc:sldChg>
      <pc:sldChg chg="modSp mod">
        <pc:chgData name="Martin, Nathalie" userId="1600e656-8fad-45aa-8903-c52c06f719c0" providerId="ADAL" clId="{4214A955-B4B7-450B-AF87-2A4503CAEBA8}" dt="2025-01-30T16:06:00.993" v="2546" actId="404"/>
        <pc:sldMkLst>
          <pc:docMk/>
          <pc:sldMk cId="645939199" sldId="290"/>
        </pc:sldMkLst>
        <pc:spChg chg="mod">
          <ac:chgData name="Martin, Nathalie" userId="1600e656-8fad-45aa-8903-c52c06f719c0" providerId="ADAL" clId="{4214A955-B4B7-450B-AF87-2A4503CAEBA8}" dt="2025-01-30T15:04:54.117" v="373" actId="20577"/>
          <ac:spMkLst>
            <pc:docMk/>
            <pc:sldMk cId="645939199" sldId="290"/>
            <ac:spMk id="2" creationId="{878B190B-CF78-1233-61D7-3F52D0C024F4}"/>
          </ac:spMkLst>
        </pc:spChg>
        <pc:spChg chg="mod">
          <ac:chgData name="Martin, Nathalie" userId="1600e656-8fad-45aa-8903-c52c06f719c0" providerId="ADAL" clId="{4214A955-B4B7-450B-AF87-2A4503CAEBA8}" dt="2025-01-30T16:06:00.993" v="2546" actId="404"/>
          <ac:spMkLst>
            <pc:docMk/>
            <pc:sldMk cId="645939199" sldId="290"/>
            <ac:spMk id="24" creationId="{F0A894B0-603F-13C6-D4F4-A9FCA815262B}"/>
          </ac:spMkLst>
        </pc:spChg>
      </pc:sldChg>
      <pc:sldChg chg="del">
        <pc:chgData name="Martin, Nathalie" userId="1600e656-8fad-45aa-8903-c52c06f719c0" providerId="ADAL" clId="{4214A955-B4B7-450B-AF87-2A4503CAEBA8}" dt="2025-01-30T15:49:56.996" v="1184" actId="2696"/>
        <pc:sldMkLst>
          <pc:docMk/>
          <pc:sldMk cId="2524672139" sldId="292"/>
        </pc:sldMkLst>
      </pc:sldChg>
      <pc:sldChg chg="addSp delSp modSp add mod modNotesTx">
        <pc:chgData name="Martin, Nathalie" userId="1600e656-8fad-45aa-8903-c52c06f719c0" providerId="ADAL" clId="{4214A955-B4B7-450B-AF87-2A4503CAEBA8}" dt="2025-01-30T16:05:01.600" v="2535" actId="6549"/>
        <pc:sldMkLst>
          <pc:docMk/>
          <pc:sldMk cId="2343178554" sldId="293"/>
        </pc:sldMkLst>
        <pc:spChg chg="del">
          <ac:chgData name="Martin, Nathalie" userId="1600e656-8fad-45aa-8903-c52c06f719c0" providerId="ADAL" clId="{4214A955-B4B7-450B-AF87-2A4503CAEBA8}" dt="2025-01-30T15:33:34.645" v="902" actId="478"/>
          <ac:spMkLst>
            <pc:docMk/>
            <pc:sldMk cId="2343178554" sldId="293"/>
            <ac:spMk id="5" creationId="{854C502E-9784-3A6A-FE4B-4262C14A6591}"/>
          </ac:spMkLst>
        </pc:spChg>
        <pc:spChg chg="mod">
          <ac:chgData name="Martin, Nathalie" userId="1600e656-8fad-45aa-8903-c52c06f719c0" providerId="ADAL" clId="{4214A955-B4B7-450B-AF87-2A4503CAEBA8}" dt="2025-01-30T16:04:23.192" v="2526" actId="1076"/>
          <ac:spMkLst>
            <pc:docMk/>
            <pc:sldMk cId="2343178554" sldId="293"/>
            <ac:spMk id="8" creationId="{C89A73B6-87BA-A96B-72EE-8BEE25170CD5}"/>
          </ac:spMkLst>
        </pc:spChg>
        <pc:spChg chg="del">
          <ac:chgData name="Martin, Nathalie" userId="1600e656-8fad-45aa-8903-c52c06f719c0" providerId="ADAL" clId="{4214A955-B4B7-450B-AF87-2A4503CAEBA8}" dt="2025-01-30T15:30:35.599" v="823" actId="478"/>
          <ac:spMkLst>
            <pc:docMk/>
            <pc:sldMk cId="2343178554" sldId="293"/>
            <ac:spMk id="9" creationId="{85EDBEE7-949F-3833-5A1E-12EF66656BEB}"/>
          </ac:spMkLst>
        </pc:spChg>
        <pc:spChg chg="add mod">
          <ac:chgData name="Martin, Nathalie" userId="1600e656-8fad-45aa-8903-c52c06f719c0" providerId="ADAL" clId="{4214A955-B4B7-450B-AF87-2A4503CAEBA8}" dt="2025-01-30T15:45:58.718" v="1070" actId="164"/>
          <ac:spMkLst>
            <pc:docMk/>
            <pc:sldMk cId="2343178554" sldId="293"/>
            <ac:spMk id="16" creationId="{601579D2-CD1C-93E8-6A54-27EE37A85459}"/>
          </ac:spMkLst>
        </pc:spChg>
        <pc:spChg chg="add mod">
          <ac:chgData name="Martin, Nathalie" userId="1600e656-8fad-45aa-8903-c52c06f719c0" providerId="ADAL" clId="{4214A955-B4B7-450B-AF87-2A4503CAEBA8}" dt="2025-01-30T15:45:58.718" v="1070" actId="164"/>
          <ac:spMkLst>
            <pc:docMk/>
            <pc:sldMk cId="2343178554" sldId="293"/>
            <ac:spMk id="17" creationId="{49C0CC91-C6BB-C293-85FB-F92F9115597E}"/>
          </ac:spMkLst>
        </pc:spChg>
        <pc:spChg chg="add mod">
          <ac:chgData name="Martin, Nathalie" userId="1600e656-8fad-45aa-8903-c52c06f719c0" providerId="ADAL" clId="{4214A955-B4B7-450B-AF87-2A4503CAEBA8}" dt="2025-01-30T15:45:58.718" v="1070" actId="164"/>
          <ac:spMkLst>
            <pc:docMk/>
            <pc:sldMk cId="2343178554" sldId="293"/>
            <ac:spMk id="18" creationId="{7CD6EE0C-EB72-C511-F046-5BD262D15D85}"/>
          </ac:spMkLst>
        </pc:spChg>
        <pc:spChg chg="add mod">
          <ac:chgData name="Martin, Nathalie" userId="1600e656-8fad-45aa-8903-c52c06f719c0" providerId="ADAL" clId="{4214A955-B4B7-450B-AF87-2A4503CAEBA8}" dt="2025-01-30T15:45:58.718" v="1070" actId="164"/>
          <ac:spMkLst>
            <pc:docMk/>
            <pc:sldMk cId="2343178554" sldId="293"/>
            <ac:spMk id="19" creationId="{50161EFF-4CA3-0D79-F1FF-5614076E896D}"/>
          </ac:spMkLst>
        </pc:spChg>
        <pc:spChg chg="add mod">
          <ac:chgData name="Martin, Nathalie" userId="1600e656-8fad-45aa-8903-c52c06f719c0" providerId="ADAL" clId="{4214A955-B4B7-450B-AF87-2A4503CAEBA8}" dt="2025-01-30T15:45:58.718" v="1070" actId="164"/>
          <ac:spMkLst>
            <pc:docMk/>
            <pc:sldMk cId="2343178554" sldId="293"/>
            <ac:spMk id="20" creationId="{96A7751E-AE4D-EDE6-D503-E5CA9933EACE}"/>
          </ac:spMkLst>
        </pc:spChg>
        <pc:spChg chg="add del mod">
          <ac:chgData name="Martin, Nathalie" userId="1600e656-8fad-45aa-8903-c52c06f719c0" providerId="ADAL" clId="{4214A955-B4B7-450B-AF87-2A4503CAEBA8}" dt="2025-01-30T15:42:07.389" v="996" actId="478"/>
          <ac:spMkLst>
            <pc:docMk/>
            <pc:sldMk cId="2343178554" sldId="293"/>
            <ac:spMk id="21" creationId="{112B5D28-9C98-F080-6AD5-7DFE26C82235}"/>
          </ac:spMkLst>
        </pc:spChg>
        <pc:spChg chg="add del mod">
          <ac:chgData name="Martin, Nathalie" userId="1600e656-8fad-45aa-8903-c52c06f719c0" providerId="ADAL" clId="{4214A955-B4B7-450B-AF87-2A4503CAEBA8}" dt="2025-01-30T15:42:11.773" v="998" actId="478"/>
          <ac:spMkLst>
            <pc:docMk/>
            <pc:sldMk cId="2343178554" sldId="293"/>
            <ac:spMk id="22" creationId="{EB56F7F7-0574-3E38-A3FA-89BC95E3EB90}"/>
          </ac:spMkLst>
        </pc:spChg>
        <pc:spChg chg="add mod">
          <ac:chgData name="Martin, Nathalie" userId="1600e656-8fad-45aa-8903-c52c06f719c0" providerId="ADAL" clId="{4214A955-B4B7-450B-AF87-2A4503CAEBA8}" dt="2025-01-30T15:45:58.718" v="1070" actId="164"/>
          <ac:spMkLst>
            <pc:docMk/>
            <pc:sldMk cId="2343178554" sldId="293"/>
            <ac:spMk id="23" creationId="{5406E313-80C1-5FF7-9F63-F313738D8573}"/>
          </ac:spMkLst>
        </pc:spChg>
        <pc:spChg chg="add mod">
          <ac:chgData name="Martin, Nathalie" userId="1600e656-8fad-45aa-8903-c52c06f719c0" providerId="ADAL" clId="{4214A955-B4B7-450B-AF87-2A4503CAEBA8}" dt="2025-01-30T15:45:58.718" v="1070" actId="164"/>
          <ac:spMkLst>
            <pc:docMk/>
            <pc:sldMk cId="2343178554" sldId="293"/>
            <ac:spMk id="24" creationId="{5FEF2A05-07E1-2623-B7C6-DB9FFE50F804}"/>
          </ac:spMkLst>
        </pc:spChg>
        <pc:spChg chg="add mod">
          <ac:chgData name="Martin, Nathalie" userId="1600e656-8fad-45aa-8903-c52c06f719c0" providerId="ADAL" clId="{4214A955-B4B7-450B-AF87-2A4503CAEBA8}" dt="2025-01-30T15:45:58.718" v="1070" actId="164"/>
          <ac:spMkLst>
            <pc:docMk/>
            <pc:sldMk cId="2343178554" sldId="293"/>
            <ac:spMk id="25" creationId="{45947B9F-9106-817A-8307-349558B3D2BE}"/>
          </ac:spMkLst>
        </pc:spChg>
        <pc:spChg chg="add mod">
          <ac:chgData name="Martin, Nathalie" userId="1600e656-8fad-45aa-8903-c52c06f719c0" providerId="ADAL" clId="{4214A955-B4B7-450B-AF87-2A4503CAEBA8}" dt="2025-01-30T16:04:55.742" v="2534" actId="113"/>
          <ac:spMkLst>
            <pc:docMk/>
            <pc:sldMk cId="2343178554" sldId="293"/>
            <ac:spMk id="28" creationId="{50D8D447-CCC9-D33D-D63F-E4A7ACDD3634}"/>
          </ac:spMkLst>
        </pc:spChg>
        <pc:grpChg chg="add mod">
          <ac:chgData name="Martin, Nathalie" userId="1600e656-8fad-45aa-8903-c52c06f719c0" providerId="ADAL" clId="{4214A955-B4B7-450B-AF87-2A4503CAEBA8}" dt="2025-01-30T15:45:58.718" v="1070" actId="164"/>
          <ac:grpSpMkLst>
            <pc:docMk/>
            <pc:sldMk cId="2343178554" sldId="293"/>
            <ac:grpSpMk id="2" creationId="{F95FED55-7A5B-2A5D-7674-76D46C162033}"/>
          </ac:grpSpMkLst>
        </pc:grpChg>
        <pc:grpChg chg="add mod">
          <ac:chgData name="Martin, Nathalie" userId="1600e656-8fad-45aa-8903-c52c06f719c0" providerId="ADAL" clId="{4214A955-B4B7-450B-AF87-2A4503CAEBA8}" dt="2025-01-30T15:45:27.012" v="1068" actId="164"/>
          <ac:grpSpMkLst>
            <pc:docMk/>
            <pc:sldMk cId="2343178554" sldId="293"/>
            <ac:grpSpMk id="26" creationId="{75D65EB7-3AB1-5387-7ADC-825203C94F93}"/>
          </ac:grpSpMkLst>
        </pc:grpChg>
        <pc:grpChg chg="add mod">
          <ac:chgData name="Martin, Nathalie" userId="1600e656-8fad-45aa-8903-c52c06f719c0" providerId="ADAL" clId="{4214A955-B4B7-450B-AF87-2A4503CAEBA8}" dt="2025-01-30T15:45:58.718" v="1070" actId="164"/>
          <ac:grpSpMkLst>
            <pc:docMk/>
            <pc:sldMk cId="2343178554" sldId="293"/>
            <ac:grpSpMk id="27" creationId="{DA6A7E5C-ADCE-F054-5590-7B3034DB7472}"/>
          </ac:grpSpMkLst>
        </pc:grpChg>
        <pc:graphicFrameChg chg="add mod">
          <ac:chgData name="Martin, Nathalie" userId="1600e656-8fad-45aa-8903-c52c06f719c0" providerId="ADAL" clId="{4214A955-B4B7-450B-AF87-2A4503CAEBA8}" dt="2025-01-30T15:49:09.091" v="1183" actId="1076"/>
          <ac:graphicFrameMkLst>
            <pc:docMk/>
            <pc:sldMk cId="2343178554" sldId="293"/>
            <ac:graphicFrameMk id="7" creationId="{A40E172A-6EB8-3ACB-BBFF-B16FAB8D5062}"/>
          </ac:graphicFrameMkLst>
        </pc:graphicFrameChg>
        <pc:graphicFrameChg chg="del">
          <ac:chgData name="Martin, Nathalie" userId="1600e656-8fad-45aa-8903-c52c06f719c0" providerId="ADAL" clId="{4214A955-B4B7-450B-AF87-2A4503CAEBA8}" dt="2025-01-30T15:30:33.603" v="822" actId="478"/>
          <ac:graphicFrameMkLst>
            <pc:docMk/>
            <pc:sldMk cId="2343178554" sldId="293"/>
            <ac:graphicFrameMk id="10" creationId="{304175A6-1208-5D36-2316-6A13131EA80C}"/>
          </ac:graphicFrameMkLst>
        </pc:graphicFrameChg>
        <pc:graphicFrameChg chg="add mod">
          <ac:chgData name="Martin, Nathalie" userId="1600e656-8fad-45aa-8903-c52c06f719c0" providerId="ADAL" clId="{4214A955-B4B7-450B-AF87-2A4503CAEBA8}" dt="2025-01-30T15:48:17.008" v="1176"/>
          <ac:graphicFrameMkLst>
            <pc:docMk/>
            <pc:sldMk cId="2343178554" sldId="293"/>
            <ac:graphicFrameMk id="11" creationId="{DA971512-8640-CC6F-2669-2F7F2A81D70F}"/>
          </ac:graphicFrameMkLst>
        </pc:graphicFrameChg>
        <pc:graphicFrameChg chg="add mod">
          <ac:chgData name="Martin, Nathalie" userId="1600e656-8fad-45aa-8903-c52c06f719c0" providerId="ADAL" clId="{4214A955-B4B7-450B-AF87-2A4503CAEBA8}" dt="2025-01-30T15:48:22.707" v="1178"/>
          <ac:graphicFrameMkLst>
            <pc:docMk/>
            <pc:sldMk cId="2343178554" sldId="293"/>
            <ac:graphicFrameMk id="12" creationId="{6CA53849-DDE0-CEBC-A828-BB330F514A80}"/>
          </ac:graphicFrameMkLst>
        </pc:graphicFrameChg>
        <pc:graphicFrameChg chg="add del mod">
          <ac:chgData name="Martin, Nathalie" userId="1600e656-8fad-45aa-8903-c52c06f719c0" providerId="ADAL" clId="{4214A955-B4B7-450B-AF87-2A4503CAEBA8}" dt="2025-01-30T15:35:59.005" v="925" actId="478"/>
          <ac:graphicFrameMkLst>
            <pc:docMk/>
            <pc:sldMk cId="2343178554" sldId="293"/>
            <ac:graphicFrameMk id="15" creationId="{663D3BA7-9BA3-A6DE-64EC-242F96F28327}"/>
          </ac:graphicFrameMkLst>
        </pc:graphicFrameChg>
        <pc:picChg chg="add del mod">
          <ac:chgData name="Martin, Nathalie" userId="1600e656-8fad-45aa-8903-c52c06f719c0" providerId="ADAL" clId="{4214A955-B4B7-450B-AF87-2A4503CAEBA8}" dt="2025-01-30T15:32:29.332" v="899" actId="478"/>
          <ac:picMkLst>
            <pc:docMk/>
            <pc:sldMk cId="2343178554" sldId="293"/>
            <ac:picMk id="13" creationId="{AE429473-06C0-1891-4511-5F5841E81910}"/>
          </ac:picMkLst>
        </pc:picChg>
      </pc:sldChg>
      <pc:sldChg chg="addSp delSp modSp add mod">
        <pc:chgData name="Martin, Nathalie" userId="1600e656-8fad-45aa-8903-c52c06f719c0" providerId="ADAL" clId="{4214A955-B4B7-450B-AF87-2A4503CAEBA8}" dt="2025-01-30T15:47:26.607" v="1169" actId="404"/>
        <pc:sldMkLst>
          <pc:docMk/>
          <pc:sldMk cId="3027822977" sldId="294"/>
        </pc:sldMkLst>
        <pc:spChg chg="mod">
          <ac:chgData name="Martin, Nathalie" userId="1600e656-8fad-45aa-8903-c52c06f719c0" providerId="ADAL" clId="{4214A955-B4B7-450B-AF87-2A4503CAEBA8}" dt="2025-01-30T15:47:26.607" v="1169" actId="404"/>
          <ac:spMkLst>
            <pc:docMk/>
            <pc:sldMk cId="3027822977" sldId="294"/>
            <ac:spMk id="4" creationId="{DA186220-C7B2-4018-9480-35BA968B010E}"/>
          </ac:spMkLst>
        </pc:spChg>
        <pc:spChg chg="mod">
          <ac:chgData name="Martin, Nathalie" userId="1600e656-8fad-45aa-8903-c52c06f719c0" providerId="ADAL" clId="{4214A955-B4B7-450B-AF87-2A4503CAEBA8}" dt="2025-01-30T15:29:12.610" v="792" actId="14100"/>
          <ac:spMkLst>
            <pc:docMk/>
            <pc:sldMk cId="3027822977" sldId="294"/>
            <ac:spMk id="14" creationId="{B8D5015F-88E7-1884-8B50-397A10A52ACD}"/>
          </ac:spMkLst>
        </pc:spChg>
        <pc:graphicFrameChg chg="del">
          <ac:chgData name="Martin, Nathalie" userId="1600e656-8fad-45aa-8903-c52c06f719c0" providerId="ADAL" clId="{4214A955-B4B7-450B-AF87-2A4503CAEBA8}" dt="2025-01-30T15:18:45.602" v="540" actId="478"/>
          <ac:graphicFrameMkLst>
            <pc:docMk/>
            <pc:sldMk cId="3027822977" sldId="294"/>
            <ac:graphicFrameMk id="2" creationId="{A069AE15-169D-DE7E-9A9F-F22E04AACBEA}"/>
          </ac:graphicFrameMkLst>
        </pc:graphicFrameChg>
        <pc:graphicFrameChg chg="add mod">
          <ac:chgData name="Martin, Nathalie" userId="1600e656-8fad-45aa-8903-c52c06f719c0" providerId="ADAL" clId="{4214A955-B4B7-450B-AF87-2A4503CAEBA8}" dt="2025-01-30T15:29:38.873" v="821" actId="20577"/>
          <ac:graphicFrameMkLst>
            <pc:docMk/>
            <pc:sldMk cId="3027822977" sldId="294"/>
            <ac:graphicFrameMk id="5" creationId="{1E40A0F4-54B0-E510-0F46-A14D879F0A2A}"/>
          </ac:graphicFrameMkLst>
        </pc:graphicFrameChg>
        <pc:graphicFrameChg chg="del">
          <ac:chgData name="Martin, Nathalie" userId="1600e656-8fad-45aa-8903-c52c06f719c0" providerId="ADAL" clId="{4214A955-B4B7-450B-AF87-2A4503CAEBA8}" dt="2025-01-30T15:18:47.338" v="541" actId="478"/>
          <ac:graphicFrameMkLst>
            <pc:docMk/>
            <pc:sldMk cId="3027822977" sldId="294"/>
            <ac:graphicFrameMk id="7" creationId="{93CD7484-CA42-F295-0B13-CD0FA4F8F027}"/>
          </ac:graphicFrameMkLst>
        </pc:graphicFrameChg>
        <pc:graphicFrameChg chg="add mod">
          <ac:chgData name="Martin, Nathalie" userId="1600e656-8fad-45aa-8903-c52c06f719c0" providerId="ADAL" clId="{4214A955-B4B7-450B-AF87-2A4503CAEBA8}" dt="2025-01-30T15:26:56.220" v="786" actId="404"/>
          <ac:graphicFrameMkLst>
            <pc:docMk/>
            <pc:sldMk cId="3027822977" sldId="294"/>
            <ac:graphicFrameMk id="9" creationId="{C3B55E04-FCF9-4C0D-BF1C-610B63F62656}"/>
          </ac:graphicFrameMkLst>
        </pc:graphicFrameChg>
      </pc:sldChg>
      <pc:sldChg chg="addSp modSp add mod">
        <pc:chgData name="Martin, Nathalie" userId="1600e656-8fad-45aa-8903-c52c06f719c0" providerId="ADAL" clId="{4214A955-B4B7-450B-AF87-2A4503CAEBA8}" dt="2025-01-30T16:24:32.779" v="3730" actId="1076"/>
        <pc:sldMkLst>
          <pc:docMk/>
          <pc:sldMk cId="457130289" sldId="295"/>
        </pc:sldMkLst>
        <pc:spChg chg="mod">
          <ac:chgData name="Martin, Nathalie" userId="1600e656-8fad-45aa-8903-c52c06f719c0" providerId="ADAL" clId="{4214A955-B4B7-450B-AF87-2A4503CAEBA8}" dt="2025-01-30T16:24:32.779" v="3730" actId="1076"/>
          <ac:spMkLst>
            <pc:docMk/>
            <pc:sldMk cId="457130289" sldId="295"/>
            <ac:spMk id="5" creationId="{169E4181-7C15-0572-8EC8-300BFA5ED5FA}"/>
          </ac:spMkLst>
        </pc:spChg>
        <pc:spChg chg="mod">
          <ac:chgData name="Martin, Nathalie" userId="1600e656-8fad-45aa-8903-c52c06f719c0" providerId="ADAL" clId="{4214A955-B4B7-450B-AF87-2A4503CAEBA8}" dt="2025-01-30T16:23:56.129" v="3726" actId="1076"/>
          <ac:spMkLst>
            <pc:docMk/>
            <pc:sldMk cId="457130289" sldId="295"/>
            <ac:spMk id="6" creationId="{5AE75766-DE18-CF96-0D36-1349D7911B18}"/>
          </ac:spMkLst>
        </pc:spChg>
        <pc:spChg chg="add mod">
          <ac:chgData name="Martin, Nathalie" userId="1600e656-8fad-45aa-8903-c52c06f719c0" providerId="ADAL" clId="{4214A955-B4B7-450B-AF87-2A4503CAEBA8}" dt="2025-01-30T16:11:10.484" v="3049" actId="2711"/>
          <ac:spMkLst>
            <pc:docMk/>
            <pc:sldMk cId="457130289" sldId="295"/>
            <ac:spMk id="8" creationId="{D7FFD076-D8E3-8E19-EB0D-9E9BA32DF80A}"/>
          </ac:spMkLst>
        </pc:spChg>
        <pc:grpChg chg="add mod">
          <ac:chgData name="Martin, Nathalie" userId="1600e656-8fad-45aa-8903-c52c06f719c0" providerId="ADAL" clId="{4214A955-B4B7-450B-AF87-2A4503CAEBA8}" dt="2025-01-30T16:09:54.083" v="3030"/>
          <ac:grpSpMkLst>
            <pc:docMk/>
            <pc:sldMk cId="457130289" sldId="295"/>
            <ac:grpSpMk id="2" creationId="{3AFDC638-19D1-4A85-E9AC-3ACB9501659C}"/>
          </ac:grpSpMkLst>
        </pc:grpChg>
        <pc:picChg chg="add mod">
          <ac:chgData name="Martin, Nathalie" userId="1600e656-8fad-45aa-8903-c52c06f719c0" providerId="ADAL" clId="{4214A955-B4B7-450B-AF87-2A4503CAEBA8}" dt="2025-01-30T16:10:19.861" v="3032" actId="14100"/>
          <ac:picMkLst>
            <pc:docMk/>
            <pc:sldMk cId="457130289" sldId="295"/>
            <ac:picMk id="3" creationId="{121F063E-46E7-6135-98E8-0B135FE1E80E}"/>
          </ac:picMkLst>
        </pc:picChg>
      </pc:sldChg>
      <pc:sldChg chg="modSp add mod">
        <pc:chgData name="Martin, Nathalie" userId="1600e656-8fad-45aa-8903-c52c06f719c0" providerId="ADAL" clId="{4214A955-B4B7-450B-AF87-2A4503CAEBA8}" dt="2025-01-31T08:08:05.743" v="3875" actId="1076"/>
        <pc:sldMkLst>
          <pc:docMk/>
          <pc:sldMk cId="1668644596" sldId="296"/>
        </pc:sldMkLst>
        <pc:spChg chg="mod">
          <ac:chgData name="Martin, Nathalie" userId="1600e656-8fad-45aa-8903-c52c06f719c0" providerId="ADAL" clId="{4214A955-B4B7-450B-AF87-2A4503CAEBA8}" dt="2025-01-31T08:08:05.743" v="3875" actId="1076"/>
          <ac:spMkLst>
            <pc:docMk/>
            <pc:sldMk cId="1668644596" sldId="296"/>
            <ac:spMk id="5" creationId="{169E4181-7C15-0572-8EC8-300BFA5ED5FA}"/>
          </ac:spMkLst>
        </pc:spChg>
        <pc:spChg chg="mod">
          <ac:chgData name="Martin, Nathalie" userId="1600e656-8fad-45aa-8903-c52c06f719c0" providerId="ADAL" clId="{4214A955-B4B7-450B-AF87-2A4503CAEBA8}" dt="2025-01-31T08:08:01.456" v="3874" actId="1076"/>
          <ac:spMkLst>
            <pc:docMk/>
            <pc:sldMk cId="1668644596" sldId="296"/>
            <ac:spMk id="6" creationId="{5AE75766-DE18-CF96-0D36-1349D7911B18}"/>
          </ac:spMkLst>
        </pc:spChg>
      </pc:sldChg>
      <pc:sldChg chg="modSp add mod setBg">
        <pc:chgData name="Martin, Nathalie" userId="1600e656-8fad-45aa-8903-c52c06f719c0" providerId="ADAL" clId="{4214A955-B4B7-450B-AF87-2A4503CAEBA8}" dt="2025-01-31T07:59:37.759" v="3827" actId="13926"/>
        <pc:sldMkLst>
          <pc:docMk/>
          <pc:sldMk cId="3225153611" sldId="297"/>
        </pc:sldMkLst>
        <pc:spChg chg="mod">
          <ac:chgData name="Martin, Nathalie" userId="1600e656-8fad-45aa-8903-c52c06f719c0" providerId="ADAL" clId="{4214A955-B4B7-450B-AF87-2A4503CAEBA8}" dt="2025-01-31T07:59:37.759" v="3827" actId="13926"/>
          <ac:spMkLst>
            <pc:docMk/>
            <pc:sldMk cId="3225153611" sldId="297"/>
            <ac:spMk id="16" creationId="{9233F123-9175-35FD-349A-B73D8CF87F6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Antal brottsfall</a:t>
            </a:r>
            <a:r>
              <a:rPr lang="sv-SE" baseline="0"/>
              <a:t> varav </a:t>
            </a:r>
            <a:r>
              <a:rPr lang="sv-SE"/>
              <a:t>polisanmälda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Antal noterade brott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Stöld utanför öppettid</c:v>
                </c:pt>
                <c:pt idx="1">
                  <c:v>Stöld under öppettid</c:v>
                </c:pt>
                <c:pt idx="2">
                  <c:v>Hot och våld</c:v>
                </c:pt>
                <c:pt idx="3">
                  <c:v>Skadegörelse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1083</c:v>
                </c:pt>
                <c:pt idx="1">
                  <c:v>2937</c:v>
                </c:pt>
                <c:pt idx="2">
                  <c:v>532</c:v>
                </c:pt>
                <c:pt idx="3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83-46C5-A35B-D7D3AF0CE45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Varav polisanmälda brott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Stöld utanför öppettid</c:v>
                </c:pt>
                <c:pt idx="1">
                  <c:v>Stöld under öppettid</c:v>
                </c:pt>
                <c:pt idx="2">
                  <c:v>Hot och våld</c:v>
                </c:pt>
                <c:pt idx="3">
                  <c:v>Skadegörelse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428</c:v>
                </c:pt>
                <c:pt idx="1">
                  <c:v>112</c:v>
                </c:pt>
                <c:pt idx="2">
                  <c:v>41</c:v>
                </c:pt>
                <c:pt idx="3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83-46C5-A35B-D7D3AF0CE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80057208"/>
        <c:axId val="880056128"/>
      </c:barChart>
      <c:catAx>
        <c:axId val="88005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0056128"/>
        <c:crosses val="autoZero"/>
        <c:auto val="1"/>
        <c:lblAlgn val="ctr"/>
        <c:lblOffset val="100"/>
        <c:noMultiLvlLbl val="0"/>
      </c:catAx>
      <c:valAx>
        <c:axId val="88005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80057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487574"/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Strax utanför tätbebyggt område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487574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22-4FB6-AF54-345A58829F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22-4FB6-AF54-345A58829F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22-4FB6-AF54-345A58829F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22-4FB6-AF54-345A58829F0E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487574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Blad1!$A$2:$A$5</c:f>
              <c:strCache>
                <c:ptCount val="4"/>
                <c:pt idx="0">
                  <c:v>Stölder utanför öppettider</c:v>
                </c:pt>
                <c:pt idx="1">
                  <c:v>Stölder under öppettider</c:v>
                </c:pt>
                <c:pt idx="2">
                  <c:v>Hot och våld</c:v>
                </c:pt>
                <c:pt idx="3">
                  <c:v>Skadegörelse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0.31244457582027785</c:v>
                </c:pt>
                <c:pt idx="1">
                  <c:v>0.50192137156370087</c:v>
                </c:pt>
                <c:pt idx="2">
                  <c:v>9.6068578185042858E-2</c:v>
                </c:pt>
                <c:pt idx="3">
                  <c:v>8.9565474430978426E-2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22-4FB6-AF54-345A58829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487574"/>
          </a:solidFill>
        </a:defRPr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487574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/>
              <a:t>Stölder</a:t>
            </a:r>
            <a:r>
              <a:rPr lang="en-US" sz="1400" dirty="0"/>
              <a:t> </a:t>
            </a:r>
            <a:r>
              <a:rPr lang="en-US" sz="1400" b="1" dirty="0" err="1"/>
              <a:t>utanför</a:t>
            </a:r>
            <a:r>
              <a:rPr lang="en-US" sz="1400" b="1" dirty="0"/>
              <a:t> </a:t>
            </a:r>
            <a:r>
              <a:rPr lang="en-US" sz="1400" dirty="0" err="1"/>
              <a:t>öppettider</a:t>
            </a:r>
            <a:endParaRPr lang="en-US" sz="1400" dirty="0"/>
          </a:p>
        </c:rich>
      </c:tx>
      <c:layout>
        <c:manualLayout>
          <c:xMode val="edge"/>
          <c:yMode val="edge"/>
          <c:x val="0.36708981811276997"/>
          <c:y val="1.2148552887337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487574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51445834454852679"/>
          <c:y val="0.14541817806143534"/>
          <c:w val="0.45512006925533538"/>
          <c:h val="0.682099155149455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F6B69"/>
            </a:solidFill>
            <a:ln>
              <a:noFill/>
            </a:ln>
            <a:effectLst/>
          </c:spPr>
          <c:invertIfNegative val="0"/>
          <c:cat>
            <c:strRef>
              <c:f>Blad1!$A$2:$A$13</c:f>
              <c:strCache>
                <c:ptCount val="12"/>
                <c:pt idx="0">
                  <c:v>Lösa vakthundar på området utanför öppettider</c:v>
                </c:pt>
                <c:pt idx="1">
                  <c:v>Förstöring av stöldbegärligt avfall</c:v>
                </c:pt>
                <c:pt idx="2">
                  <c:v>Skyltar om kameraövervakning men ingen faktisk kamera</c:v>
                </c:pt>
                <c:pt idx="3">
                  <c:v>Elstängsel</c:v>
                </c:pt>
                <c:pt idx="4">
                  <c:v>Belysning med rörelsesensor</c:v>
                </c:pt>
                <c:pt idx="5">
                  <c:v>Information om att det är förbjudet att ta med sig avfall</c:v>
                </c:pt>
                <c:pt idx="6">
                  <c:v>Kontinuerlig bortforsling av stöldbegärligt avfall</c:v>
                </c:pt>
                <c:pt idx="7">
                  <c:v>Väktare</c:v>
                </c:pt>
                <c:pt idx="8">
                  <c:v>Inlåsning av stöldbegärligt avfall</c:v>
                </c:pt>
                <c:pt idx="9">
                  <c:v>Larm</c:v>
                </c:pt>
                <c:pt idx="10">
                  <c:v>Staket/plank</c:v>
                </c:pt>
                <c:pt idx="11">
                  <c:v>Kameraövervakning</c:v>
                </c:pt>
              </c:strCache>
            </c:strRef>
          </c:cat>
          <c:val>
            <c:numRef>
              <c:f>Blad1!$B$2:$B$13</c:f>
              <c:numCache>
                <c:formatCode>0%</c:formatCode>
                <c:ptCount val="12"/>
                <c:pt idx="0">
                  <c:v>6.1728395061728392E-3</c:v>
                </c:pt>
                <c:pt idx="1">
                  <c:v>1.2345679012345678E-2</c:v>
                </c:pt>
                <c:pt idx="2">
                  <c:v>8.0246913580246909E-2</c:v>
                </c:pt>
                <c:pt idx="3">
                  <c:v>9.2592592592592587E-2</c:v>
                </c:pt>
                <c:pt idx="4">
                  <c:v>0.1111111111111111</c:v>
                </c:pt>
                <c:pt idx="5">
                  <c:v>0.22222222222222221</c:v>
                </c:pt>
                <c:pt idx="6">
                  <c:v>0.22839506172839505</c:v>
                </c:pt>
                <c:pt idx="7">
                  <c:v>0.33333333333333331</c:v>
                </c:pt>
                <c:pt idx="8">
                  <c:v>0.35185185185185186</c:v>
                </c:pt>
                <c:pt idx="9">
                  <c:v>0.38271604938271603</c:v>
                </c:pt>
                <c:pt idx="10">
                  <c:v>0.40740740740740738</c:v>
                </c:pt>
                <c:pt idx="11">
                  <c:v>0.41975308641975306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64-4C04-9EBF-2F2343852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69311832"/>
        <c:axId val="1069310752"/>
      </c:barChart>
      <c:catAx>
        <c:axId val="1069311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487574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69310752"/>
        <c:crosses val="autoZero"/>
        <c:auto val="1"/>
        <c:lblAlgn val="ctr"/>
        <c:lblOffset val="100"/>
        <c:noMultiLvlLbl val="0"/>
      </c:catAx>
      <c:valAx>
        <c:axId val="1069310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487574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Andelen svaranden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487574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87574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69311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487574"/>
          </a:solidFill>
        </a:defRPr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487574"/>
                </a:solidFill>
                <a:latin typeface="+mn-lt"/>
                <a:ea typeface="+mn-ea"/>
                <a:cs typeface="+mn-cs"/>
              </a:defRPr>
            </a:pPr>
            <a:r>
              <a:rPr lang="en-US" sz="1400" baseline="0" dirty="0" err="1">
                <a:solidFill>
                  <a:srgbClr val="487574"/>
                </a:solidFill>
              </a:rPr>
              <a:t>Stölder</a:t>
            </a:r>
            <a:r>
              <a:rPr lang="en-US" sz="1400" baseline="0" dirty="0">
                <a:solidFill>
                  <a:srgbClr val="487574"/>
                </a:solidFill>
              </a:rPr>
              <a:t> </a:t>
            </a:r>
            <a:r>
              <a:rPr lang="en-US" sz="1400" b="1" baseline="0" dirty="0">
                <a:solidFill>
                  <a:srgbClr val="487574"/>
                </a:solidFill>
              </a:rPr>
              <a:t>under</a:t>
            </a:r>
            <a:r>
              <a:rPr lang="en-US" sz="1400" baseline="0" dirty="0">
                <a:solidFill>
                  <a:srgbClr val="487574"/>
                </a:solidFill>
              </a:rPr>
              <a:t> </a:t>
            </a:r>
            <a:r>
              <a:rPr lang="en-US" sz="1400" baseline="0" dirty="0" err="1">
                <a:solidFill>
                  <a:srgbClr val="487574"/>
                </a:solidFill>
              </a:rPr>
              <a:t>öppettider</a:t>
            </a:r>
            <a:endParaRPr lang="en-US" sz="1400" dirty="0">
              <a:solidFill>
                <a:srgbClr val="487574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487574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87574"/>
            </a:solidFill>
            <a:ln>
              <a:noFill/>
            </a:ln>
            <a:effectLst/>
          </c:spPr>
          <c:invertIfNegative val="0"/>
          <c:cat>
            <c:strRef>
              <c:f>Blad1!$A$2:$A$13</c:f>
              <c:strCache>
                <c:ptCount val="12"/>
                <c:pt idx="0">
                  <c:v>Elstängsel</c:v>
                </c:pt>
                <c:pt idx="1">
                  <c:v>Väktare</c:v>
                </c:pt>
                <c:pt idx="2">
                  <c:v>Larm</c:v>
                </c:pt>
                <c:pt idx="3">
                  <c:v>Staket/plank</c:v>
                </c:pt>
                <c:pt idx="4">
                  <c:v>Förstöring av stöldbegärligt avfall</c:v>
                </c:pt>
                <c:pt idx="5">
                  <c:v>Begränsat antal avfallslämnare vid samma tidpunkt</c:v>
                </c:pt>
                <c:pt idx="6">
                  <c:v>Skyltar om kameraövervakning men ingen faktisk kamera</c:v>
                </c:pt>
                <c:pt idx="7">
                  <c:v>Kameraövervakning</c:v>
                </c:pt>
                <c:pt idx="8">
                  <c:v>Inlåsning av stöldbegärligt avfall</c:v>
                </c:pt>
                <c:pt idx="9">
                  <c:v>Ökad bemanning per öppettimme</c:v>
                </c:pt>
                <c:pt idx="10">
                  <c:v>Kontinuerlig bortforsling av stöldbegärligt avfall</c:v>
                </c:pt>
                <c:pt idx="11">
                  <c:v>Information om att det är förbjudet att ta med sig avfall</c:v>
                </c:pt>
              </c:strCache>
            </c:strRef>
          </c:cat>
          <c:val>
            <c:numRef>
              <c:f>Blad1!$B$2:$B$13</c:f>
              <c:numCache>
                <c:formatCode>0%</c:formatCode>
                <c:ptCount val="12"/>
                <c:pt idx="0">
                  <c:v>1.2345679012345678E-2</c:v>
                </c:pt>
                <c:pt idx="1">
                  <c:v>3.0864197530864196E-2</c:v>
                </c:pt>
                <c:pt idx="2">
                  <c:v>3.0864197530864196E-2</c:v>
                </c:pt>
                <c:pt idx="3">
                  <c:v>4.3209876543209874E-2</c:v>
                </c:pt>
                <c:pt idx="4">
                  <c:v>4.3209876543209874E-2</c:v>
                </c:pt>
                <c:pt idx="5">
                  <c:v>4.3209876543209874E-2</c:v>
                </c:pt>
                <c:pt idx="6">
                  <c:v>4.9382716049382713E-2</c:v>
                </c:pt>
                <c:pt idx="7">
                  <c:v>0.10493827160493827</c:v>
                </c:pt>
                <c:pt idx="8">
                  <c:v>0.11728395061728394</c:v>
                </c:pt>
                <c:pt idx="9">
                  <c:v>0.11728395061728394</c:v>
                </c:pt>
                <c:pt idx="10">
                  <c:v>0.16049382716049382</c:v>
                </c:pt>
                <c:pt idx="11">
                  <c:v>0.18518518518518517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A3-4A16-91C1-31748A54E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69311832"/>
        <c:axId val="1069310752"/>
      </c:barChart>
      <c:catAx>
        <c:axId val="1069311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487574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69310752"/>
        <c:crosses val="autoZero"/>
        <c:auto val="1"/>
        <c:lblAlgn val="ctr"/>
        <c:lblOffset val="100"/>
        <c:noMultiLvlLbl val="0"/>
      </c:catAx>
      <c:valAx>
        <c:axId val="1069310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487574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>
                    <a:solidFill>
                      <a:srgbClr val="487574"/>
                    </a:solidFill>
                  </a:rPr>
                  <a:t>Andelen svaranden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487574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87574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69311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rgbClr val="487574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/>
              <a:t>Skadegörelse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rgbClr val="487574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87574"/>
            </a:solidFill>
            <a:ln>
              <a:noFill/>
            </a:ln>
            <a:effectLst/>
          </c:spPr>
          <c:invertIfNegative val="0"/>
          <c:cat>
            <c:strRef>
              <c:f>Blad1!$A$2:$A$9</c:f>
              <c:strCache>
                <c:ptCount val="8"/>
                <c:pt idx="0">
                  <c:v>Ökade bemanning per öppettimme</c:v>
                </c:pt>
                <c:pt idx="1">
                  <c:v>Elstängsel</c:v>
                </c:pt>
                <c:pt idx="2">
                  <c:v>Skyltar om kameraövervakning men ingen faktisk kamera</c:v>
                </c:pt>
                <c:pt idx="3">
                  <c:v>Belysning med rörelsesensor</c:v>
                </c:pt>
                <c:pt idx="4">
                  <c:v>Väktare</c:v>
                </c:pt>
                <c:pt idx="5">
                  <c:v>Larm</c:v>
                </c:pt>
                <c:pt idx="6">
                  <c:v>Staket/plank</c:v>
                </c:pt>
                <c:pt idx="7">
                  <c:v>Kameraövervakning</c:v>
                </c:pt>
              </c:strCache>
            </c:strRef>
          </c:cat>
          <c:val>
            <c:numRef>
              <c:f>Blad1!$B$2:$B$9</c:f>
              <c:numCache>
                <c:formatCode>0%</c:formatCode>
                <c:ptCount val="8"/>
                <c:pt idx="0">
                  <c:v>3.0864197530864196E-2</c:v>
                </c:pt>
                <c:pt idx="1">
                  <c:v>3.0864197530864196E-2</c:v>
                </c:pt>
                <c:pt idx="2">
                  <c:v>4.9382716049382713E-2</c:v>
                </c:pt>
                <c:pt idx="3">
                  <c:v>4.9382716049382713E-2</c:v>
                </c:pt>
                <c:pt idx="4">
                  <c:v>0.12345679012345678</c:v>
                </c:pt>
                <c:pt idx="5">
                  <c:v>0.13580246913580246</c:v>
                </c:pt>
                <c:pt idx="6">
                  <c:v>0.1728395061728395</c:v>
                </c:pt>
                <c:pt idx="7">
                  <c:v>0.17901234567901234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9-4367-A726-44DDCB0CC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69311832"/>
        <c:axId val="1069310752"/>
      </c:barChart>
      <c:catAx>
        <c:axId val="1069311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487574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69310752"/>
        <c:crosses val="autoZero"/>
        <c:auto val="1"/>
        <c:lblAlgn val="ctr"/>
        <c:lblOffset val="100"/>
        <c:noMultiLvlLbl val="0"/>
      </c:catAx>
      <c:valAx>
        <c:axId val="1069310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487574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/>
                  <a:t>Andel svaranden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487574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487574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69311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rgbClr val="487574"/>
          </a:solidFill>
        </a:defRPr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487574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Hot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våld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487574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87574"/>
            </a:solidFill>
            <a:ln>
              <a:noFill/>
            </a:ln>
            <a:effectLst/>
          </c:spPr>
          <c:invertIfNegative val="0"/>
          <c:cat>
            <c:strRef>
              <c:f>Blad1!$A$2:$A$11</c:f>
              <c:strCache>
                <c:ptCount val="10"/>
                <c:pt idx="0">
                  <c:v>Skyltar om ordningsregler/anvisningar</c:v>
                </c:pt>
                <c:pt idx="1">
                  <c:v>Komradio</c:v>
                </c:pt>
                <c:pt idx="2">
                  <c:v>Rutiner</c:v>
                </c:pt>
                <c:pt idx="3">
                  <c:v>Skyltar om kameraövervakning men ingen faktisk kamera</c:v>
                </c:pt>
                <c:pt idx="4">
                  <c:v>Begränsat antal avfallslämnare vid samma tidpunkt</c:v>
                </c:pt>
                <c:pt idx="5">
                  <c:v>Väktare</c:v>
                </c:pt>
                <c:pt idx="6">
                  <c:v>Ökad bemanning per öppettimme</c:v>
                </c:pt>
                <c:pt idx="7">
                  <c:v>Kameraövervakning</c:v>
                </c:pt>
                <c:pt idx="8">
                  <c:v>Överfallslarm</c:v>
                </c:pt>
                <c:pt idx="9">
                  <c:v>Utbildning i konflikthantering</c:v>
                </c:pt>
              </c:strCache>
            </c:strRef>
          </c:cat>
          <c:val>
            <c:numRef>
              <c:f>Blad1!$B$2:$B$11</c:f>
              <c:numCache>
                <c:formatCode>0%</c:formatCode>
                <c:ptCount val="10"/>
                <c:pt idx="0">
                  <c:v>2.4691358024691357E-2</c:v>
                </c:pt>
                <c:pt idx="1">
                  <c:v>3.7037037037037035E-2</c:v>
                </c:pt>
                <c:pt idx="2">
                  <c:v>4.3209876543209874E-2</c:v>
                </c:pt>
                <c:pt idx="3">
                  <c:v>6.1728395061728392E-2</c:v>
                </c:pt>
                <c:pt idx="4">
                  <c:v>6.7901234567901231E-2</c:v>
                </c:pt>
                <c:pt idx="5">
                  <c:v>8.0246913580246909E-2</c:v>
                </c:pt>
                <c:pt idx="6">
                  <c:v>0.12345679012345678</c:v>
                </c:pt>
                <c:pt idx="7">
                  <c:v>0.12962962962962962</c:v>
                </c:pt>
                <c:pt idx="8">
                  <c:v>0.18518518518518517</c:v>
                </c:pt>
                <c:pt idx="9">
                  <c:v>0.34567901234567899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2-43F3-83EC-32EA2DCE5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69311832"/>
        <c:axId val="1069310752"/>
      </c:barChart>
      <c:catAx>
        <c:axId val="1069311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487574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69310752"/>
        <c:crosses val="autoZero"/>
        <c:auto val="1"/>
        <c:lblAlgn val="ctr"/>
        <c:lblOffset val="100"/>
        <c:noMultiLvlLbl val="0"/>
      </c:catAx>
      <c:valAx>
        <c:axId val="1069310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487574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Andelen svaranden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487574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487574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69311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487574"/>
          </a:solidFill>
        </a:defRPr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="0"/>
            </a:pPr>
            <a:r>
              <a:rPr lang="en-US" sz="1400" b="0" dirty="0"/>
              <a:t>Inom </a:t>
            </a:r>
            <a:r>
              <a:rPr lang="en-US" sz="1400" b="0" dirty="0" err="1"/>
              <a:t>tätbebyggt</a:t>
            </a:r>
            <a:r>
              <a:rPr lang="en-US" sz="1400" b="0" dirty="0"/>
              <a:t> </a:t>
            </a:r>
            <a:r>
              <a:rPr lang="en-US" sz="1400" b="0" dirty="0" err="1"/>
              <a:t>område</a:t>
            </a:r>
            <a:endParaRPr lang="en-US" sz="1400" b="0" dirty="0"/>
          </a:p>
        </c:rich>
      </c:tx>
      <c:layout>
        <c:manualLayout>
          <c:xMode val="edge"/>
          <c:yMode val="edge"/>
          <c:x val="0.18546169060152737"/>
          <c:y val="1.26523827960177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651169092717536"/>
          <c:y val="0.29469338114913851"/>
          <c:w val="0.63683175454730812"/>
          <c:h val="0.65415628135752135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AD-43A8-B7A0-5E2FB52199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AD-43A8-B7A0-5E2FB52199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AD-43A8-B7A0-5E2FB52199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AD-43A8-B7A0-5E2FB5219953}"/>
              </c:ext>
            </c:extLst>
          </c:dPt>
          <c:dLbls>
            <c:dLbl>
              <c:idx val="1"/>
              <c:layout>
                <c:manualLayout>
                  <c:x val="1.0925755619236557E-2"/>
                  <c:y val="-2.24459650947569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AD-43A8-B7A0-5E2FB5219953}"/>
                </c:ext>
              </c:extLst>
            </c:dLbl>
            <c:dLbl>
              <c:idx val="3"/>
              <c:layout>
                <c:manualLayout>
                  <c:x val="-1.6388633428854833E-2"/>
                  <c:y val="3.48721947790558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AD-43A8-B7A0-5E2FB521995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BEBFBF"/>
                </a:solidFill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Blad1!$A$2:$A$5</c:f>
              <c:strCache>
                <c:ptCount val="4"/>
                <c:pt idx="0">
                  <c:v>Stölder utanför öppettider</c:v>
                </c:pt>
                <c:pt idx="1">
                  <c:v>Stölder under öppettider</c:v>
                </c:pt>
                <c:pt idx="2">
                  <c:v>Hot och våld</c:v>
                </c:pt>
                <c:pt idx="3">
                  <c:v>Skadegörelse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0.11930294906166219</c:v>
                </c:pt>
                <c:pt idx="1">
                  <c:v>0.69101876675603213</c:v>
                </c:pt>
                <c:pt idx="2">
                  <c:v>0.13739946380697052</c:v>
                </c:pt>
                <c:pt idx="3">
                  <c:v>5.2278820375335121E-2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AD-43A8-B7A0-5E2FB5219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487574"/>
          </a:solidFill>
        </a:defRPr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487574"/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Utanför tätbebyggt område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487574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7E-4A98-8B3E-345274898F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7E-4A98-8B3E-345274898F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7E-4A98-8B3E-345274898F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7E-4A98-8B3E-345274898F2D}"/>
              </c:ext>
            </c:extLst>
          </c:dPt>
          <c:dLbls>
            <c:dLbl>
              <c:idx val="0"/>
              <c:layout>
                <c:manualLayout>
                  <c:x val="5.2508751458576426E-2"/>
                  <c:y val="-4.41663599558336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7E-4A98-8B3E-345274898F2D}"/>
                </c:ext>
              </c:extLst>
            </c:dLbl>
            <c:dLbl>
              <c:idx val="1"/>
              <c:layout>
                <c:manualLayout>
                  <c:x val="-2.9171528588098045E-2"/>
                  <c:y val="2.20831799779168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7E-4A98-8B3E-345274898F2D}"/>
                </c:ext>
              </c:extLst>
            </c:dLbl>
            <c:dLbl>
              <c:idx val="2"/>
              <c:layout>
                <c:manualLayout>
                  <c:x val="-5.8343057176196034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7E-4A98-8B3E-345274898F2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487574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Blad1!$A$2:$A$5</c:f>
              <c:strCache>
                <c:ptCount val="4"/>
                <c:pt idx="0">
                  <c:v>Stölder utanför öppettider</c:v>
                </c:pt>
                <c:pt idx="1">
                  <c:v>Stölder under öppettider</c:v>
                </c:pt>
                <c:pt idx="2">
                  <c:v>Hot och våld</c:v>
                </c:pt>
                <c:pt idx="3">
                  <c:v>Skadegörelse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0.41317365269461076</c:v>
                </c:pt>
                <c:pt idx="1">
                  <c:v>0.47904191616766467</c:v>
                </c:pt>
                <c:pt idx="2">
                  <c:v>6.4371257485029934E-2</c:v>
                </c:pt>
                <c:pt idx="3">
                  <c:v>4.3413173652694613E-2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7E-4A98-8B3E-345274898F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487574"/>
          </a:solidFill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2025-03-18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Varje enkätsvar avsåg 1 ÅVC. För kommuner/bolag som förvaltade fler än 1 ÅVC fanns möjlighet att skicka in fler svar.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825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Antal brottsfall 2023:</a:t>
            </a:r>
            <a:br>
              <a:rPr lang="sv-SE" dirty="0"/>
            </a:br>
            <a:r>
              <a:rPr lang="sv-SE" dirty="0"/>
              <a:t>Stölder och/eller inbrott utanför öppettider: 1511</a:t>
            </a:r>
          </a:p>
          <a:p>
            <a:r>
              <a:rPr lang="sv-SE" dirty="0"/>
              <a:t>Stölder och/eller inbrott under öppettider: 3049</a:t>
            </a:r>
          </a:p>
          <a:p>
            <a:r>
              <a:rPr lang="sv-SE" dirty="0"/>
              <a:t>Hot och/eller våld: 573</a:t>
            </a:r>
          </a:p>
          <a:p>
            <a:r>
              <a:rPr lang="sv-SE" dirty="0"/>
              <a:t>Skadegörelse: 410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9196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97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Antal noterade brottsfall 2023:</a:t>
            </a:r>
            <a:br>
              <a:rPr lang="sv-SE" dirty="0"/>
            </a:br>
            <a:r>
              <a:rPr lang="sv-SE" dirty="0"/>
              <a:t>Stölder och/eller inbrott utanför öppettider: 1511</a:t>
            </a:r>
          </a:p>
          <a:p>
            <a:r>
              <a:rPr lang="sv-SE" dirty="0"/>
              <a:t>Stölder och/eller inbrott under öppettider: 3049</a:t>
            </a:r>
          </a:p>
          <a:p>
            <a:r>
              <a:rPr lang="sv-SE" dirty="0"/>
              <a:t>Hot och/eller våld: 573</a:t>
            </a:r>
          </a:p>
          <a:p>
            <a:r>
              <a:rPr lang="sv-SE" dirty="0"/>
              <a:t>Skadegörelse: 410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0685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022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sv-SE" sz="1200" dirty="0">
                <a:solidFill>
                  <a:srgbClr val="487574"/>
                </a:solidFill>
              </a:rPr>
              <a:t>En bra måttstock är 3-4 punkter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200" dirty="0">
                <a:solidFill>
                  <a:srgbClr val="487574"/>
                </a:solidFill>
              </a:rPr>
              <a:t>Vid nödfall kan man minska textstorleken men annars är det bra om den är 22pt stor.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200" dirty="0">
                <a:solidFill>
                  <a:srgbClr val="487574"/>
                </a:solidFill>
              </a:rPr>
              <a:t>Georgia brödtext.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200" dirty="0">
                <a:solidFill>
                  <a:srgbClr val="487574"/>
                </a:solidFill>
              </a:rPr>
              <a:t>Versaler på rubrik</a:t>
            </a:r>
          </a:p>
          <a:p>
            <a:pPr marL="342900" indent="-342900">
              <a:buFont typeface="Wingdings" pitchFamily="2" charset="2"/>
              <a:buChar char="§"/>
            </a:pPr>
            <a:endParaRPr lang="sv-SE" sz="1200" dirty="0">
              <a:solidFill>
                <a:srgbClr val="487574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sv-SE" sz="1200" dirty="0">
                <a:solidFill>
                  <a:srgbClr val="487574"/>
                </a:solidFill>
              </a:rPr>
              <a:t>Tabeller gör sig bra om dem får ta plats, de får gärna ha en egen sida och att man istället skriver ”se tabell på sida X”.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8241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459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sv-SE" sz="1200" dirty="0">
                <a:solidFill>
                  <a:srgbClr val="487574"/>
                </a:solidFill>
              </a:rPr>
              <a:t>En bra måttstock är 3-4 punkter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200" dirty="0">
                <a:solidFill>
                  <a:srgbClr val="487574"/>
                </a:solidFill>
              </a:rPr>
              <a:t>Vid nödfall kan man minska textstorleken men annars är det bra om den är 22pt stor.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200" dirty="0">
                <a:solidFill>
                  <a:srgbClr val="487574"/>
                </a:solidFill>
              </a:rPr>
              <a:t>Georgia brödtext.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200" dirty="0">
                <a:solidFill>
                  <a:srgbClr val="487574"/>
                </a:solidFill>
              </a:rPr>
              <a:t>Versaler på rubrik</a:t>
            </a:r>
          </a:p>
          <a:p>
            <a:pPr marL="342900" indent="-342900">
              <a:buFont typeface="Wingdings" pitchFamily="2" charset="2"/>
              <a:buChar char="§"/>
            </a:pPr>
            <a:endParaRPr lang="sv-SE" sz="1200" dirty="0">
              <a:solidFill>
                <a:srgbClr val="487574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sv-SE" sz="1200" dirty="0">
                <a:solidFill>
                  <a:srgbClr val="487574"/>
                </a:solidFill>
              </a:rPr>
              <a:t>Tabeller gör sig bra om dem får ta plats, de får gärna ha en egen sida och att man istället skriver ”se tabell på sida X”.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582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si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-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286000"/>
            <a:ext cx="5980771" cy="1865861"/>
          </a:xfrm>
        </p:spPr>
        <p:txBody>
          <a:bodyPr anchor="b">
            <a:noAutofit/>
          </a:bodyPr>
          <a:lstStyle>
            <a:lvl1pPr algn="r">
              <a:defRPr sz="36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PRESENTATIONSTITEL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321801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Presentatörisson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19448C84-5967-6512-69D6-E75A6D5F0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9" y="4856866"/>
            <a:ext cx="5980771" cy="365125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006766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9874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213908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F6B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000">
                <a:solidFill>
                  <a:srgbClr val="0F6B69"/>
                </a:solidFill>
              </a:defRPr>
            </a:lvl2pPr>
            <a:lvl3pPr>
              <a:defRPr sz="1600">
                <a:solidFill>
                  <a:srgbClr val="0F6B69"/>
                </a:solidFill>
              </a:defRPr>
            </a:lvl3pPr>
            <a:lvl4pPr>
              <a:defRPr sz="1400">
                <a:solidFill>
                  <a:srgbClr val="0F6B69"/>
                </a:solidFill>
              </a:defRPr>
            </a:lvl4pPr>
            <a:lvl5pPr>
              <a:defRPr sz="1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0442502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F6B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000">
                <a:solidFill>
                  <a:srgbClr val="0F6B69"/>
                </a:solidFill>
              </a:defRPr>
            </a:lvl2pPr>
            <a:lvl3pPr>
              <a:defRPr sz="1600">
                <a:solidFill>
                  <a:srgbClr val="0F6B69"/>
                </a:solidFill>
              </a:defRPr>
            </a:lvl3pPr>
            <a:lvl4pPr>
              <a:defRPr sz="1400">
                <a:solidFill>
                  <a:srgbClr val="0F6B69"/>
                </a:solidFill>
              </a:defRPr>
            </a:lvl4pPr>
            <a:lvl5pPr>
              <a:defRPr sz="1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597009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 Sv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23D6E94-6DF3-680B-12EE-25ADACEDF855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Grafik, symbol&#10;&#10;Automatiskt genererad beskrivning">
            <a:extLst>
              <a:ext uri="{FF2B5EF4-FFF2-40B4-BE49-F238E27FC236}">
                <a16:creationId xmlns:a16="http://schemas.microsoft.com/office/drawing/2014/main" id="{622607C0-06D1-EC1F-0318-4BB16DDCE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42" y="0"/>
            <a:ext cx="10517458" cy="6858000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5C427E8F-F031-7F3F-E614-A8D18371ACE5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C0E4147B-9C32-72BD-FD94-14A44DFBA33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288A2DC-79B3-927F-5C81-4614A05261AC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34673851-F7F9-8FCA-8196-C9D9296B7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962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73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sida E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003345"/>
            <a:ext cx="5980771" cy="1865861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TITLE OF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039146"/>
            <a:ext cx="5980771" cy="36512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Nameworth</a:t>
            </a:r>
            <a:endParaRPr lang="sv-SE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74099FE-86F5-FADB-BF8D-1E512CBF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5704538"/>
            <a:ext cx="5980771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6766"/>
                </a:solidFill>
              </a:defRPr>
            </a:lvl1pPr>
          </a:lstStyle>
          <a:p>
            <a:fld id="{70FFE6F2-7FCD-DC46-A11F-774055623A4E}" type="datetime4">
              <a:rPr lang="sv-SE" smtClean="0"/>
              <a:pPr/>
              <a:t>18 mars 2025</a:t>
            </a:fld>
            <a:endParaRPr lang="sv-SE" dirty="0"/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74B4CDA8-0197-EF18-4979-D4E5106D4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128" y="4770645"/>
            <a:ext cx="3575642" cy="7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16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vänst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flipH="1">
            <a:off x="34656" y="0"/>
            <a:ext cx="7534543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3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A2BF088-528F-E2AF-9E97-B19DF8CD7291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ABE3EF2-AB19-447A-B08B-251A67F28DF4}"/>
              </a:ext>
            </a:extLst>
          </p:cNvPr>
          <p:cNvSpPr txBox="1"/>
          <p:nvPr userDrawn="1"/>
        </p:nvSpPr>
        <p:spPr>
          <a:xfrm rot="5400000">
            <a:off x="10503416" y="3632228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51C6E5-D182-6F84-0B02-EFB61D892CB0}"/>
              </a:ext>
            </a:extLst>
          </p:cNvPr>
          <p:cNvSpPr txBox="1"/>
          <p:nvPr userDrawn="1"/>
        </p:nvSpPr>
        <p:spPr>
          <a:xfrm rot="16200000">
            <a:off x="-2057916" y="2831039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B14622D-3438-FA13-78EF-249BF0F37762}"/>
              </a:ext>
            </a:extLst>
          </p:cNvPr>
          <p:cNvSpPr txBox="1"/>
          <p:nvPr userDrawn="1"/>
        </p:nvSpPr>
        <p:spPr>
          <a:xfrm>
            <a:off x="801551" y="686489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</p:spTree>
    <p:extLst>
      <p:ext uri="{BB962C8B-B14F-4D97-AF65-F5344CB8AC3E}">
        <p14:creationId xmlns:p14="http://schemas.microsoft.com/office/powerpoint/2010/main" val="26396527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579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352825904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B208098D-9026-51FB-D81B-2E43E1799C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2803" y="2606273"/>
            <a:ext cx="2651527" cy="26515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PLATS FÖR QR-KOD TILL RAPPORTEN</a:t>
            </a:r>
          </a:p>
        </p:txBody>
      </p:sp>
    </p:spTree>
    <p:extLst>
      <p:ext uri="{BB962C8B-B14F-4D97-AF65-F5344CB8AC3E}">
        <p14:creationId xmlns:p14="http://schemas.microsoft.com/office/powerpoint/2010/main" val="315900736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059057" y="-461665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BB89D6E-7A4D-3F9C-3608-0522041549D4}"/>
              </a:ext>
            </a:extLst>
          </p:cNvPr>
          <p:cNvSpPr txBox="1"/>
          <p:nvPr userDrawn="1"/>
        </p:nvSpPr>
        <p:spPr>
          <a:xfrm rot="5400000">
            <a:off x="9663864" y="2971731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2D383B8-B3DB-7A0E-7F36-6A725FF5902A}"/>
              </a:ext>
            </a:extLst>
          </p:cNvPr>
          <p:cNvSpPr txBox="1"/>
          <p:nvPr userDrawn="1"/>
        </p:nvSpPr>
        <p:spPr>
          <a:xfrm>
            <a:off x="4509478" y="6858000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6913279-1974-1507-AD2A-68E3578782DF}"/>
              </a:ext>
            </a:extLst>
          </p:cNvPr>
          <p:cNvSpPr txBox="1"/>
          <p:nvPr userDrawn="1"/>
        </p:nvSpPr>
        <p:spPr>
          <a:xfrm rot="16200000">
            <a:off x="-2510064" y="2510064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77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, samfinansier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E7AABA9-F143-6EEF-EDB7-E4BD310C78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28100" y="8001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25F9AD34-92DE-06BC-A99E-DF8BFF0CC1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28100" y="36703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7B17F9D-D650-1BA4-AAED-8A52F75592F7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5EEF13C-A2E8-FF03-DC28-2C2C60AFACE2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17B2353-C162-E222-5386-36C1E7712BC3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5DB9C15-3DB3-7300-E1EA-3001EA3CF98D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13314106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B318D88-F332-3177-E053-F8D33CD6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7" y="294075"/>
            <a:ext cx="7935703" cy="1844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D44067-90F8-7F55-85FA-B103BB692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697" y="2230243"/>
            <a:ext cx="7935703" cy="4081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33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712" r:id="rId4"/>
    <p:sldLayoutId id="2147483720" r:id="rId5"/>
    <p:sldLayoutId id="2147483715" r:id="rId6"/>
    <p:sldLayoutId id="2147483719" r:id="rId7"/>
    <p:sldLayoutId id="2147483718" r:id="rId8"/>
    <p:sldLayoutId id="2147483713" r:id="rId9"/>
    <p:sldLayoutId id="2147483714" r:id="rId10"/>
    <p:sldLayoutId id="2147483717" r:id="rId11"/>
    <p:sldLayoutId id="2147483716" r:id="rId12"/>
    <p:sldLayoutId id="2147483708" r:id="rId13"/>
    <p:sldLayoutId id="2147483710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AF5E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hyperlink" Target="https://anmalarbetsskada.s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fallsverige.se/rapporter-utveckling/rapporter/" TargetMode="External"/><Relationship Id="rId2" Type="http://schemas.openxmlformats.org/officeDocument/2006/relationships/hyperlink" Target="mailto:rad.givarsson@avfallsverige.s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>
            <a:extLst>
              <a:ext uri="{FF2B5EF4-FFF2-40B4-BE49-F238E27FC236}">
                <a16:creationId xmlns:a16="http://schemas.microsoft.com/office/drawing/2014/main" id="{867E3E7F-ACF1-55B8-1762-ED7E9463E604}"/>
              </a:ext>
            </a:extLst>
          </p:cNvPr>
          <p:cNvSpPr/>
          <p:nvPr/>
        </p:nvSpPr>
        <p:spPr>
          <a:xfrm>
            <a:off x="4896478" y="-481629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AF8DBB-0CCE-6F9C-C08C-4B74609EF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6900" y="2496069"/>
            <a:ext cx="6399871" cy="1865861"/>
          </a:xfrm>
        </p:spPr>
        <p:txBody>
          <a:bodyPr/>
          <a:lstStyle/>
          <a:p>
            <a:r>
              <a:rPr lang="sv-SE" dirty="0">
                <a:solidFill>
                  <a:srgbClr val="0F6B69"/>
                </a:solidFill>
              </a:rPr>
              <a:t>Säkerhet på återvinningscentraler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0785B9-FF2F-1FDA-5D49-0E25ADF167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9" y="4779107"/>
            <a:ext cx="5980771" cy="365125"/>
          </a:xfrm>
        </p:spPr>
        <p:txBody>
          <a:bodyPr>
            <a:normAutofit lnSpcReduction="10000"/>
          </a:bodyPr>
          <a:lstStyle/>
          <a:p>
            <a:r>
              <a:rPr lang="sv-SE" dirty="0">
                <a:solidFill>
                  <a:srgbClr val="0F6B69"/>
                </a:solidFill>
              </a:rPr>
              <a:t>M</a:t>
            </a:r>
            <a:r>
              <a:rPr lang="sv-SE" sz="2000" dirty="0">
                <a:solidFill>
                  <a:srgbClr val="0F6B69"/>
                </a:solidFill>
              </a:rPr>
              <a:t>ars 2025</a:t>
            </a:r>
            <a:endParaRPr lang="sv-SE" sz="2000" dirty="0">
              <a:solidFill>
                <a:srgbClr val="0F6B69"/>
              </a:solidFill>
              <a:highlight>
                <a:srgbClr val="FFFF00"/>
              </a:highlight>
            </a:endParaRPr>
          </a:p>
        </p:txBody>
      </p:sp>
      <p:sp>
        <p:nvSpPr>
          <p:cNvPr id="5" name="Underrubrik 1">
            <a:extLst>
              <a:ext uri="{FF2B5EF4-FFF2-40B4-BE49-F238E27FC236}">
                <a16:creationId xmlns:a16="http://schemas.microsoft.com/office/drawing/2014/main" id="{76657F26-6EC7-7E81-CA82-E0EDB3AE5B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95999" y="4387956"/>
            <a:ext cx="5980771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2200" dirty="0">
                <a:solidFill>
                  <a:srgbClr val="0F6B69"/>
                </a:solidFill>
              </a:rPr>
              <a:t>Rapport 2025:04</a:t>
            </a:r>
          </a:p>
        </p:txBody>
      </p:sp>
    </p:spTree>
    <p:extLst>
      <p:ext uri="{BB962C8B-B14F-4D97-AF65-F5344CB8AC3E}">
        <p14:creationId xmlns:p14="http://schemas.microsoft.com/office/powerpoint/2010/main" val="35183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561392" y="-3874732"/>
            <a:ext cx="15314783" cy="15382756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169E4181-7C15-0572-8EC8-300BFA5ED5FA}"/>
              </a:ext>
            </a:extLst>
          </p:cNvPr>
          <p:cNvSpPr txBox="1">
            <a:spLocks/>
          </p:cNvSpPr>
          <p:nvPr/>
        </p:nvSpPr>
        <p:spPr>
          <a:xfrm>
            <a:off x="481866" y="1442151"/>
            <a:ext cx="11556977" cy="4258203"/>
          </a:xfr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sv-SE" sz="2200" b="1" dirty="0">
                <a:solidFill>
                  <a:srgbClr val="0F6B69"/>
                </a:solidFill>
              </a:rPr>
              <a:t>Minskad andel </a:t>
            </a:r>
            <a:r>
              <a:rPr lang="sv-SE" sz="2200" dirty="0">
                <a:solidFill>
                  <a:srgbClr val="0F6B69"/>
                </a:solidFill>
              </a:rPr>
              <a:t>som infört </a:t>
            </a:r>
            <a:r>
              <a:rPr lang="sv-SE" sz="2200" b="1" dirty="0">
                <a:solidFill>
                  <a:srgbClr val="0F6B69"/>
                </a:solidFill>
              </a:rPr>
              <a:t>förebyggande åtgärder </a:t>
            </a:r>
            <a:br>
              <a:rPr lang="sv-SE" sz="2200" dirty="0">
                <a:solidFill>
                  <a:srgbClr val="0F6B69"/>
                </a:solidFill>
              </a:rPr>
            </a:br>
            <a:r>
              <a:rPr lang="sv-SE" sz="2200" dirty="0">
                <a:solidFill>
                  <a:srgbClr val="0F6B69"/>
                </a:solidFill>
              </a:rPr>
              <a:t>– kan bero på att åtgärder införts tidigare år</a:t>
            </a:r>
          </a:p>
          <a:p>
            <a:endParaRPr lang="sv-SE" sz="2200" dirty="0">
              <a:solidFill>
                <a:srgbClr val="0F6B69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sv-SE" sz="2200" dirty="0">
                <a:solidFill>
                  <a:srgbClr val="0F6B69"/>
                </a:solidFill>
              </a:rPr>
              <a:t>Andelen återvinningscentraler som hanterar </a:t>
            </a:r>
            <a:r>
              <a:rPr lang="sv-SE" sz="2200" b="1" dirty="0">
                <a:solidFill>
                  <a:srgbClr val="0F6B69"/>
                </a:solidFill>
              </a:rPr>
              <a:t>kontanter</a:t>
            </a:r>
            <a:r>
              <a:rPr lang="sv-SE" sz="2200" dirty="0">
                <a:solidFill>
                  <a:srgbClr val="0F6B69"/>
                </a:solidFill>
              </a:rPr>
              <a:t> har </a:t>
            </a:r>
            <a:r>
              <a:rPr lang="sv-SE" sz="2200" b="1" dirty="0">
                <a:solidFill>
                  <a:srgbClr val="0F6B69"/>
                </a:solidFill>
              </a:rPr>
              <a:t>minskat</a:t>
            </a:r>
          </a:p>
          <a:p>
            <a:endParaRPr lang="sv-SE" sz="2200" dirty="0">
              <a:solidFill>
                <a:srgbClr val="0F6B69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sv-SE" sz="2200" dirty="0">
                <a:solidFill>
                  <a:srgbClr val="0F6B69"/>
                </a:solidFill>
              </a:rPr>
              <a:t>Andelen återvinningscentraler med </a:t>
            </a:r>
            <a:r>
              <a:rPr lang="sv-SE" sz="2200" b="1" dirty="0">
                <a:solidFill>
                  <a:srgbClr val="0F6B69"/>
                </a:solidFill>
              </a:rPr>
              <a:t>återbruksverksamhet</a:t>
            </a:r>
            <a:r>
              <a:rPr lang="sv-SE" sz="2200" dirty="0">
                <a:solidFill>
                  <a:srgbClr val="0F6B69"/>
                </a:solidFill>
              </a:rPr>
              <a:t> har </a:t>
            </a:r>
            <a:r>
              <a:rPr lang="sv-SE" sz="2200" b="1" dirty="0">
                <a:solidFill>
                  <a:srgbClr val="0F6B69"/>
                </a:solidFill>
              </a:rPr>
              <a:t>ökat</a:t>
            </a:r>
          </a:p>
          <a:p>
            <a:endParaRPr lang="sv-SE" sz="2200" dirty="0">
              <a:solidFill>
                <a:srgbClr val="0F6B69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sv-SE" sz="2200" b="1" dirty="0">
                <a:solidFill>
                  <a:srgbClr val="0F6B69"/>
                </a:solidFill>
              </a:rPr>
              <a:t>Fler</a:t>
            </a:r>
            <a:r>
              <a:rPr lang="sv-SE" sz="2200" dirty="0">
                <a:solidFill>
                  <a:srgbClr val="0F6B69"/>
                </a:solidFill>
              </a:rPr>
              <a:t> återvinningscentraler har </a:t>
            </a:r>
            <a:r>
              <a:rPr lang="sv-SE" sz="2200" b="1" dirty="0">
                <a:solidFill>
                  <a:srgbClr val="0F6B69"/>
                </a:solidFill>
              </a:rPr>
              <a:t>inpasseringssystem</a:t>
            </a:r>
          </a:p>
          <a:p>
            <a:endParaRPr lang="sv-SE" sz="2200" dirty="0">
              <a:solidFill>
                <a:srgbClr val="0F6B69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sv-SE" sz="2200" dirty="0">
                <a:solidFill>
                  <a:srgbClr val="0F6B69"/>
                </a:solidFill>
              </a:rPr>
              <a:t>Förekomst av </a:t>
            </a:r>
            <a:r>
              <a:rPr lang="sv-SE" sz="2200" b="1" dirty="0">
                <a:solidFill>
                  <a:srgbClr val="0F6B69"/>
                </a:solidFill>
              </a:rPr>
              <a:t>ensamarbete</a:t>
            </a:r>
            <a:r>
              <a:rPr lang="sv-SE" sz="2200" dirty="0">
                <a:solidFill>
                  <a:srgbClr val="0F6B69"/>
                </a:solidFill>
              </a:rPr>
              <a:t> har </a:t>
            </a:r>
            <a:r>
              <a:rPr lang="sv-SE" sz="2200" b="1" dirty="0">
                <a:solidFill>
                  <a:srgbClr val="0F6B69"/>
                </a:solidFill>
              </a:rPr>
              <a:t>sjunkit</a:t>
            </a:r>
            <a:r>
              <a:rPr lang="sv-SE" sz="2200" dirty="0">
                <a:solidFill>
                  <a:srgbClr val="0F6B69"/>
                </a:solidFill>
              </a:rPr>
              <a:t> något</a:t>
            </a:r>
          </a:p>
          <a:p>
            <a:endParaRPr lang="sv-SE" sz="2200" dirty="0">
              <a:solidFill>
                <a:srgbClr val="0F6B69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sv-SE" sz="2200" dirty="0">
                <a:solidFill>
                  <a:srgbClr val="0F6B69"/>
                </a:solidFill>
              </a:rPr>
              <a:t>Fortsatt stort mörkertal över </a:t>
            </a:r>
            <a:r>
              <a:rPr lang="sv-SE" sz="2200" b="1" dirty="0">
                <a:solidFill>
                  <a:srgbClr val="0F6B69"/>
                </a:solidFill>
              </a:rPr>
              <a:t>hot och våld</a:t>
            </a:r>
          </a:p>
          <a:p>
            <a:pPr marL="342900" indent="-342900">
              <a:buFont typeface="Wingdings" pitchFamily="2" charset="2"/>
              <a:buChar char="§"/>
            </a:pPr>
            <a:endParaRPr lang="sv-SE" sz="2400" dirty="0">
              <a:solidFill>
                <a:srgbClr val="0F6B69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sv-SE" sz="2400" dirty="0">
              <a:solidFill>
                <a:srgbClr val="0F6B69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br>
              <a:rPr lang="sv-SE" sz="2400" dirty="0">
                <a:solidFill>
                  <a:srgbClr val="0F6B69"/>
                </a:solidFill>
              </a:rPr>
            </a:br>
            <a:endParaRPr lang="sv-SE" sz="2400" dirty="0">
              <a:solidFill>
                <a:srgbClr val="0F6B69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sv-SE" sz="2400" dirty="0">
              <a:solidFill>
                <a:srgbClr val="0F6B69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3C31ED8-1968-4710-D046-C4B547C09560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AE75766-DE18-CF96-0D36-1349D7911B18}"/>
              </a:ext>
            </a:extLst>
          </p:cNvPr>
          <p:cNvSpPr txBox="1"/>
          <p:nvPr/>
        </p:nvSpPr>
        <p:spPr>
          <a:xfrm>
            <a:off x="516653" y="511528"/>
            <a:ext cx="63914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TRENDER – 2016 VS 2023</a:t>
            </a:r>
            <a:b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</a:b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0CFCD65-7225-1D73-E7A1-7A08D5D92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44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561392" y="-3874732"/>
            <a:ext cx="15314783" cy="15382756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169E4181-7C15-0572-8EC8-300BFA5ED5FA}"/>
              </a:ext>
            </a:extLst>
          </p:cNvPr>
          <p:cNvSpPr txBox="1">
            <a:spLocks/>
          </p:cNvSpPr>
          <p:nvPr/>
        </p:nvSpPr>
        <p:spPr>
          <a:xfrm>
            <a:off x="516654" y="1404278"/>
            <a:ext cx="11556977" cy="4258203"/>
          </a:xfr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sv-SE" sz="2200" b="1" dirty="0">
                <a:solidFill>
                  <a:srgbClr val="0F6B69"/>
                </a:solidFill>
              </a:rPr>
              <a:t>Kameraövervakning</a:t>
            </a:r>
            <a:r>
              <a:rPr lang="sv-SE" sz="2200" dirty="0">
                <a:solidFill>
                  <a:srgbClr val="0F6B69"/>
                </a:solidFill>
              </a:rPr>
              <a:t> och </a:t>
            </a:r>
            <a:r>
              <a:rPr lang="sv-SE" sz="2200" b="1" dirty="0">
                <a:solidFill>
                  <a:srgbClr val="0F6B69"/>
                </a:solidFill>
              </a:rPr>
              <a:t>larm</a:t>
            </a:r>
            <a:r>
              <a:rPr lang="sv-SE" sz="2200" dirty="0">
                <a:solidFill>
                  <a:srgbClr val="0F6B69"/>
                </a:solidFill>
              </a:rPr>
              <a:t> har blivit en vanligare åtgärd i syfte att förebygga </a:t>
            </a:r>
            <a:r>
              <a:rPr lang="sv-SE" sz="2200" b="1" dirty="0">
                <a:solidFill>
                  <a:srgbClr val="0F6B69"/>
                </a:solidFill>
              </a:rPr>
              <a:t>stölder utanför öppettider</a:t>
            </a:r>
          </a:p>
          <a:p>
            <a:pPr marL="342900" indent="-342900">
              <a:buFont typeface="Wingdings" pitchFamily="2" charset="2"/>
              <a:buChar char="§"/>
            </a:pPr>
            <a:endParaRPr lang="sv-SE" sz="2200" dirty="0">
              <a:solidFill>
                <a:srgbClr val="0F6B69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sv-SE" sz="2200" b="1" dirty="0">
                <a:solidFill>
                  <a:srgbClr val="0F6B69"/>
                </a:solidFill>
              </a:rPr>
              <a:t>Informationsspridning</a:t>
            </a:r>
            <a:r>
              <a:rPr lang="sv-SE" sz="2200" dirty="0">
                <a:solidFill>
                  <a:srgbClr val="0F6B69"/>
                </a:solidFill>
              </a:rPr>
              <a:t> har blivit en vanligare åtgärd i syfte att förebygga </a:t>
            </a:r>
            <a:r>
              <a:rPr lang="sv-SE" sz="2200" b="1" dirty="0">
                <a:solidFill>
                  <a:srgbClr val="0F6B69"/>
                </a:solidFill>
              </a:rPr>
              <a:t>stölder under öppettider. </a:t>
            </a:r>
            <a:r>
              <a:rPr lang="sv-SE" sz="2200" dirty="0">
                <a:solidFill>
                  <a:srgbClr val="0F6B69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År 2023 polisanmäldes i snitt endast 4 av 100 </a:t>
            </a:r>
            <a:r>
              <a:rPr lang="sv-SE" sz="2200" b="1" dirty="0">
                <a:solidFill>
                  <a:srgbClr val="0F6B69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stölder under öppettider</a:t>
            </a:r>
          </a:p>
          <a:p>
            <a:endParaRPr lang="sv-SE" sz="2200" dirty="0">
              <a:solidFill>
                <a:srgbClr val="0F6B69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sv-SE" sz="2200" dirty="0">
                <a:solidFill>
                  <a:srgbClr val="0F6B69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Rättelse vid</a:t>
            </a:r>
            <a:r>
              <a:rPr lang="sv-SE" sz="2200" b="1" dirty="0">
                <a:solidFill>
                  <a:srgbClr val="0F6B69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felsortering</a:t>
            </a:r>
            <a:r>
              <a:rPr lang="sv-SE" sz="2200" dirty="0">
                <a:solidFill>
                  <a:srgbClr val="0F6B69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och </a:t>
            </a:r>
            <a:r>
              <a:rPr lang="sv-SE" sz="2200" b="1" dirty="0">
                <a:solidFill>
                  <a:srgbClr val="0F6B69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avsteg från anvisningar </a:t>
            </a:r>
            <a:r>
              <a:rPr lang="sv-SE" sz="2200" dirty="0">
                <a:solidFill>
                  <a:srgbClr val="0F6B69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är fortsatt de vanligaste situationerna då </a:t>
            </a:r>
            <a:r>
              <a:rPr lang="sv-SE" sz="2200" b="1" dirty="0">
                <a:solidFill>
                  <a:srgbClr val="0F6B69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hot och våld </a:t>
            </a:r>
            <a:r>
              <a:rPr lang="sv-SE" sz="2200" dirty="0">
                <a:solidFill>
                  <a:srgbClr val="0F6B69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uppstår. </a:t>
            </a:r>
            <a:r>
              <a:rPr lang="sv-SE" sz="2200" b="1" dirty="0">
                <a:solidFill>
                  <a:srgbClr val="0F6B69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Överfallslarm</a:t>
            </a:r>
            <a:r>
              <a:rPr lang="sv-SE" sz="2200" dirty="0">
                <a:solidFill>
                  <a:srgbClr val="0F6B69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har blivit en mer förekommande åtgärd i syfte att förebygga </a:t>
            </a:r>
            <a:r>
              <a:rPr lang="sv-SE" sz="2200" b="1" dirty="0">
                <a:solidFill>
                  <a:srgbClr val="0F6B69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hot och våld</a:t>
            </a:r>
          </a:p>
          <a:p>
            <a:endParaRPr lang="sv-SE" sz="2200" b="1" dirty="0">
              <a:solidFill>
                <a:srgbClr val="0F6B69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sv-SE" sz="2200" b="1" dirty="0">
                <a:solidFill>
                  <a:srgbClr val="0F6B69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Kameraövervakning</a:t>
            </a:r>
            <a:r>
              <a:rPr lang="sv-SE" sz="2200" dirty="0">
                <a:solidFill>
                  <a:srgbClr val="0F6B69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och </a:t>
            </a:r>
            <a:r>
              <a:rPr lang="sv-SE" sz="2200" b="1" dirty="0">
                <a:solidFill>
                  <a:srgbClr val="0F6B69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staket/plank </a:t>
            </a:r>
            <a:r>
              <a:rPr lang="sv-SE" sz="2200" dirty="0">
                <a:solidFill>
                  <a:srgbClr val="0F6B69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är fortsatt de mest förekommande åtgärderna i syfte att förebygga</a:t>
            </a:r>
            <a:r>
              <a:rPr lang="sv-SE" sz="2200" b="1" dirty="0">
                <a:solidFill>
                  <a:srgbClr val="0F6B69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skadegörels</a:t>
            </a:r>
            <a:r>
              <a:rPr lang="sv-SE" sz="2200" b="1" dirty="0">
                <a:solidFill>
                  <a:srgbClr val="0F6B69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sv-SE" sz="2200" dirty="0">
                <a:solidFill>
                  <a:srgbClr val="0F6B69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. Ungefär vartannat fall av </a:t>
            </a:r>
            <a:r>
              <a:rPr lang="sv-SE" sz="2200" b="1" dirty="0">
                <a:solidFill>
                  <a:srgbClr val="0F6B69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skadegörelse</a:t>
            </a:r>
            <a:r>
              <a:rPr lang="sv-SE" sz="2200" dirty="0">
                <a:solidFill>
                  <a:srgbClr val="0F6B69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polisanmäldes 2023.</a:t>
            </a:r>
            <a:br>
              <a:rPr lang="sv-SE" sz="1800" i="1" dirty="0">
                <a:solidFill>
                  <a:srgbClr val="15608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sv-SE" sz="1800" i="1" dirty="0">
                <a:solidFill>
                  <a:srgbClr val="15608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sv-SE" sz="2400" dirty="0">
                <a:solidFill>
                  <a:srgbClr val="0F6B69"/>
                </a:solidFill>
              </a:rPr>
            </a:br>
            <a:endParaRPr lang="sv-SE" sz="2400" dirty="0">
              <a:solidFill>
                <a:srgbClr val="0F6B69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sv-SE" sz="2400" dirty="0">
              <a:solidFill>
                <a:srgbClr val="0F6B69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3C31ED8-1968-4710-D046-C4B547C09560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AE75766-DE18-CF96-0D36-1349D7911B18}"/>
              </a:ext>
            </a:extLst>
          </p:cNvPr>
          <p:cNvSpPr txBox="1"/>
          <p:nvPr/>
        </p:nvSpPr>
        <p:spPr>
          <a:xfrm>
            <a:off x="516654" y="533799"/>
            <a:ext cx="64508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TRENDER – 2016 VS 2023</a:t>
            </a:r>
            <a:b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</a:b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0CFCD65-7225-1D73-E7A1-7A08D5D92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87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561392" y="-3874732"/>
            <a:ext cx="15314783" cy="15382756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169E4181-7C15-0572-8EC8-300BFA5ED5FA}"/>
              </a:ext>
            </a:extLst>
          </p:cNvPr>
          <p:cNvSpPr txBox="1">
            <a:spLocks/>
          </p:cNvSpPr>
          <p:nvPr/>
        </p:nvSpPr>
        <p:spPr>
          <a:xfrm>
            <a:off x="488969" y="1259589"/>
            <a:ext cx="7790963" cy="4258203"/>
          </a:xfr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sv-SE" sz="2200" b="1" dirty="0">
                <a:solidFill>
                  <a:srgbClr val="0F6B69"/>
                </a:solidFill>
              </a:rPr>
              <a:t>Polisanmäla</a:t>
            </a:r>
            <a:r>
              <a:rPr lang="sv-SE" sz="2200" dirty="0">
                <a:solidFill>
                  <a:srgbClr val="0F6B69"/>
                </a:solidFill>
              </a:rPr>
              <a:t> – även om det inte klaras upp är det viktigt underlag vid eventuell ansökan om tillstånd för </a:t>
            </a:r>
            <a:r>
              <a:rPr lang="sv-SE" sz="2200" b="1" dirty="0">
                <a:solidFill>
                  <a:srgbClr val="0F6B69"/>
                </a:solidFill>
              </a:rPr>
              <a:t>kameraövervakning</a:t>
            </a:r>
          </a:p>
          <a:p>
            <a:endParaRPr lang="sv-SE" sz="2200" b="1" dirty="0">
              <a:solidFill>
                <a:srgbClr val="0F6B69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sv-SE" sz="2200" b="1" dirty="0">
                <a:solidFill>
                  <a:srgbClr val="0F6B69"/>
                </a:solidFill>
              </a:rPr>
              <a:t>Våga ring 112 </a:t>
            </a:r>
            <a:r>
              <a:rPr lang="sv-SE" sz="2200" dirty="0">
                <a:solidFill>
                  <a:srgbClr val="0F6B69"/>
                </a:solidFill>
              </a:rPr>
              <a:t>- sätt att tydligt uppmärksamma polisen</a:t>
            </a:r>
          </a:p>
          <a:p>
            <a:pPr marL="342900" indent="-342900">
              <a:buFont typeface="Wingdings" pitchFamily="2" charset="2"/>
              <a:buChar char="§"/>
            </a:pPr>
            <a:endParaRPr lang="sv-SE" sz="2200" dirty="0">
              <a:solidFill>
                <a:srgbClr val="0F6B69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sv-SE" sz="2200" b="1" dirty="0">
                <a:solidFill>
                  <a:srgbClr val="0F6B69"/>
                </a:solidFill>
              </a:rPr>
              <a:t>Märk stöldbegärligt avfall </a:t>
            </a:r>
            <a:r>
              <a:rPr lang="sv-SE" sz="2200" dirty="0">
                <a:solidFill>
                  <a:srgbClr val="0F6B69"/>
                </a:solidFill>
              </a:rPr>
              <a:t>med färg</a:t>
            </a:r>
          </a:p>
          <a:p>
            <a:pPr marL="342900" indent="-342900">
              <a:buFont typeface="Wingdings" pitchFamily="2" charset="2"/>
              <a:buChar char="§"/>
            </a:pPr>
            <a:endParaRPr lang="sv-SE" sz="2200" dirty="0">
              <a:solidFill>
                <a:srgbClr val="0F6B69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sv-SE" sz="2200" b="1" dirty="0">
                <a:solidFill>
                  <a:srgbClr val="0F6B69"/>
                </a:solidFill>
              </a:rPr>
              <a:t>Designa smarta anläggningar </a:t>
            </a:r>
            <a:r>
              <a:rPr lang="sv-SE" sz="2200" dirty="0">
                <a:solidFill>
                  <a:srgbClr val="0F6B69"/>
                </a:solidFill>
              </a:rPr>
              <a:t>så stöldbegärligt avfall är svåråtkomligt</a:t>
            </a:r>
          </a:p>
          <a:p>
            <a:pPr marL="342900" indent="-342900">
              <a:buFont typeface="Wingdings" pitchFamily="2" charset="2"/>
              <a:buChar char="§"/>
            </a:pPr>
            <a:endParaRPr lang="sv-SE" sz="2200" dirty="0">
              <a:solidFill>
                <a:srgbClr val="0F6B69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sv-SE" sz="2200" b="1" dirty="0">
                <a:solidFill>
                  <a:srgbClr val="0F6B69"/>
                </a:solidFill>
              </a:rPr>
              <a:t>Inpasseringssystem</a:t>
            </a:r>
            <a:r>
              <a:rPr lang="sv-SE" sz="2200" dirty="0">
                <a:solidFill>
                  <a:srgbClr val="0F6B69"/>
                </a:solidFill>
              </a:rPr>
              <a:t> med identifiering av besökare har medfört minskade brottsfall under öppettider</a:t>
            </a:r>
          </a:p>
          <a:p>
            <a:endParaRPr lang="sv-SE" sz="2400" dirty="0">
              <a:solidFill>
                <a:srgbClr val="0F6B69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sv-SE" sz="2400" dirty="0">
              <a:solidFill>
                <a:srgbClr val="0F6B69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3C31ED8-1968-4710-D046-C4B547C09560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AE75766-DE18-CF96-0D36-1349D7911B18}"/>
              </a:ext>
            </a:extLst>
          </p:cNvPr>
          <p:cNvSpPr txBox="1"/>
          <p:nvPr/>
        </p:nvSpPr>
        <p:spPr>
          <a:xfrm>
            <a:off x="516654" y="289839"/>
            <a:ext cx="6216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NÅGRA GODA EXEMPEL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0CFCD65-7225-1D73-E7A1-7A08D5D92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3AFDC638-19D1-4A85-E9AC-3ACB9501659C}"/>
              </a:ext>
            </a:extLst>
          </p:cNvPr>
          <p:cNvGrpSpPr/>
          <p:nvPr/>
        </p:nvGrpSpPr>
        <p:grpSpPr>
          <a:xfrm>
            <a:off x="8398316" y="1687546"/>
            <a:ext cx="3169286" cy="3830246"/>
            <a:chOff x="4109806" y="-271622"/>
            <a:chExt cx="3415654" cy="4169530"/>
          </a:xfrm>
        </p:grpSpPr>
        <p:pic>
          <p:nvPicPr>
            <p:cNvPr id="3" name="Bildobjekt 2" descr="En bild som visar utomhus, byggnad, röd, skylt&#10;&#10;Automatiskt genererad beskrivning">
              <a:extLst>
                <a:ext uri="{FF2B5EF4-FFF2-40B4-BE49-F238E27FC236}">
                  <a16:creationId xmlns:a16="http://schemas.microsoft.com/office/drawing/2014/main" id="{121F063E-46E7-6135-98E8-0B135FE1E8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405"/>
            <a:stretch/>
          </p:blipFill>
          <p:spPr bwMode="auto">
            <a:xfrm rot="5400000">
              <a:off x="3982796" y="-139512"/>
              <a:ext cx="3674774" cy="341055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ruta 1">
              <a:extLst>
                <a:ext uri="{FF2B5EF4-FFF2-40B4-BE49-F238E27FC236}">
                  <a16:creationId xmlns:a16="http://schemas.microsoft.com/office/drawing/2014/main" id="{D7FFD076-D8E3-8E19-EB0D-9E9BA32DF80A}"/>
                </a:ext>
              </a:extLst>
            </p:cNvPr>
            <p:cNvSpPr txBox="1"/>
            <p:nvPr/>
          </p:nvSpPr>
          <p:spPr>
            <a:xfrm>
              <a:off x="4109806" y="3492129"/>
              <a:ext cx="3255264" cy="405779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sv-SE" sz="800" i="1" dirty="0">
                  <a:solidFill>
                    <a:srgbClr val="0E2841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Inpasseringssystemet på </a:t>
              </a:r>
              <a:r>
                <a:rPr lang="sv-SE" sz="800" i="1" dirty="0" err="1">
                  <a:solidFill>
                    <a:srgbClr val="0E2841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ÅVC:n</a:t>
              </a:r>
              <a:r>
                <a:rPr lang="sv-SE" sz="800" i="1" dirty="0">
                  <a:solidFill>
                    <a:srgbClr val="0E2841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 i Lekeberg, där man använder sitt körkort. Foto: Camilla Nilsson, Avfall Sverige.</a:t>
              </a:r>
              <a:endParaRPr lang="sv-SE" sz="900" i="1" dirty="0">
                <a:solidFill>
                  <a:srgbClr val="0E284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130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442454" y="-2899180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516654" y="869036"/>
            <a:ext cx="834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MEDSKICK TILL ARBETSGIVARE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latshållare för bild 2" descr="Gruppkreativitet kontur">
            <a:extLst>
              <a:ext uri="{FF2B5EF4-FFF2-40B4-BE49-F238E27FC236}">
                <a16:creationId xmlns:a16="http://schemas.microsoft.com/office/drawing/2014/main" id="{BC2CF8E1-F441-45A1-C95A-43AB7A4EC9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081" r="12081"/>
          <a:stretch>
            <a:fillRect/>
          </a:stretch>
        </p:blipFill>
        <p:spPr>
          <a:xfrm>
            <a:off x="8300621" y="1620474"/>
            <a:ext cx="2716567" cy="3582098"/>
          </a:xfrm>
        </p:spPr>
      </p:pic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233F123-9175-35FD-349A-B73D8CF87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Kartlägg risker </a:t>
            </a:r>
            <a:r>
              <a:rPr lang="sv-SE" dirty="0"/>
              <a:t>och säkerställ att medarbetare har </a:t>
            </a:r>
            <a:r>
              <a:rPr lang="sv-SE" b="1" dirty="0"/>
              <a:t>utbildning i </a:t>
            </a:r>
            <a:r>
              <a:rPr lang="sv-SE" b="1" dirty="0" err="1"/>
              <a:t>konflikthanteirng</a:t>
            </a:r>
            <a:endParaRPr lang="sv-SE" b="1" dirty="0"/>
          </a:p>
          <a:p>
            <a:r>
              <a:rPr lang="sv-SE" b="1" dirty="0"/>
              <a:t>Anmäl incidenter </a:t>
            </a:r>
            <a:r>
              <a:rPr lang="sv-SE" dirty="0"/>
              <a:t>till både polisen och arbetsmiljöverket (</a:t>
            </a:r>
            <a:r>
              <a:rPr lang="sv-SE" sz="1800" u="sng" dirty="0">
                <a:solidFill>
                  <a:srgbClr val="48757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https://anmalarbetsskada.se/</a:t>
            </a:r>
            <a:r>
              <a:rPr lang="sv-SE" sz="1800" dirty="0">
                <a:solidFill>
                  <a:srgbClr val="48757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)</a:t>
            </a:r>
          </a:p>
          <a:p>
            <a:r>
              <a:rPr lang="sv-SE" sz="2200" dirty="0">
                <a:solidFill>
                  <a:srgbClr val="487574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Upprätta </a:t>
            </a:r>
            <a:r>
              <a:rPr lang="sv-SE" sz="2200" b="1" dirty="0">
                <a:solidFill>
                  <a:srgbClr val="487574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rutiner</a:t>
            </a:r>
            <a:r>
              <a:rPr lang="sv-SE" sz="2200" dirty="0">
                <a:solidFill>
                  <a:srgbClr val="487574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för polisanmälan eller på annat sätt dokumentera att det förekommit brott.</a:t>
            </a:r>
            <a:endParaRPr lang="sv-SE" sz="2200" dirty="0">
              <a:solidFill>
                <a:srgbClr val="487574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sv-SE" b="1" dirty="0">
                <a:solidFill>
                  <a:srgbClr val="487574"/>
                </a:solidFill>
                <a:latin typeface="+mn-lt"/>
                <a:cs typeface="Times New Roman" panose="02020603050405020304" pitchFamily="18" charset="0"/>
              </a:rPr>
              <a:t>Informera</a:t>
            </a:r>
            <a:r>
              <a:rPr lang="sv-SE" dirty="0">
                <a:solidFill>
                  <a:srgbClr val="487574"/>
                </a:solidFill>
                <a:latin typeface="+mn-lt"/>
                <a:cs typeface="Times New Roman" panose="02020603050405020304" pitchFamily="18" charset="0"/>
              </a:rPr>
              <a:t> tydligt om regler som gäller på anläggningen. Speciellt vid återbruk där besökare ofta tror att man alltid får ta.</a:t>
            </a:r>
            <a:endParaRPr lang="sv-SE" dirty="0">
              <a:solidFill>
                <a:srgbClr val="487574"/>
              </a:solidFill>
              <a:latin typeface="+mn-lt"/>
            </a:endParaRPr>
          </a:p>
          <a:p>
            <a:endParaRPr lang="sv-SE" dirty="0"/>
          </a:p>
          <a:p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78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998117" y="-420151"/>
            <a:ext cx="8355777" cy="8392862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6176005" y="4392090"/>
            <a:ext cx="3845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kern="0" dirty="0">
                <a:solidFill>
                  <a:srgbClr val="0F6B69"/>
                </a:solidFill>
              </a:rPr>
              <a:t>MER INFORMATION </a:t>
            </a:r>
            <a:br>
              <a:rPr lang="sv-SE" sz="2000" b="1" kern="0" dirty="0">
                <a:solidFill>
                  <a:srgbClr val="0F6B69"/>
                </a:solidFill>
              </a:rPr>
            </a:br>
            <a:r>
              <a:rPr lang="sv-SE" sz="2000" kern="0" dirty="0">
                <a:solidFill>
                  <a:srgbClr val="0F6B69"/>
                </a:solidFill>
              </a:rPr>
              <a:t>Camilla</a:t>
            </a:r>
            <a:r>
              <a:rPr lang="sv-SE" sz="2000" dirty="0">
                <a:solidFill>
                  <a:srgbClr val="0F6B69"/>
                </a:solidFill>
              </a:rPr>
              <a:t> Nilsson</a:t>
            </a:r>
          </a:p>
          <a:p>
            <a:r>
              <a:rPr lang="sv-SE" sz="2000" dirty="0">
                <a:solidFill>
                  <a:srgbClr val="0F6B6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camilla.nilsson@avfallsverige.se</a:t>
            </a:r>
            <a:endParaRPr lang="sv-SE" sz="2000" dirty="0">
              <a:solidFill>
                <a:srgbClr val="0F6B69"/>
              </a:solidFill>
            </a:endParaRPr>
          </a:p>
        </p:txBody>
      </p:sp>
      <p:cxnSp>
        <p:nvCxnSpPr>
          <p:cNvPr id="2" name="Rak 1">
            <a:extLst>
              <a:ext uri="{FF2B5EF4-FFF2-40B4-BE49-F238E27FC236}">
                <a16:creationId xmlns:a16="http://schemas.microsoft.com/office/drawing/2014/main" id="{8A7A11D4-FD0C-A067-1CF7-A811BCB082D6}"/>
              </a:ext>
            </a:extLst>
          </p:cNvPr>
          <p:cNvCxnSpPr>
            <a:cxnSpLocks/>
          </p:cNvCxnSpPr>
          <p:nvPr/>
        </p:nvCxnSpPr>
        <p:spPr>
          <a:xfrm>
            <a:off x="6094816" y="2095500"/>
            <a:ext cx="0" cy="3691761"/>
          </a:xfrm>
          <a:prstGeom prst="line">
            <a:avLst/>
          </a:prstGeom>
          <a:ln w="57150">
            <a:solidFill>
              <a:srgbClr val="416D6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19BF29D1-13AB-97C0-8639-106F9390BC44}"/>
              </a:ext>
            </a:extLst>
          </p:cNvPr>
          <p:cNvSpPr txBox="1"/>
          <p:nvPr/>
        </p:nvSpPr>
        <p:spPr>
          <a:xfrm>
            <a:off x="6176005" y="2453872"/>
            <a:ext cx="36250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kern="0" dirty="0">
                <a:solidFill>
                  <a:srgbClr val="0F6B69"/>
                </a:solidFill>
              </a:rPr>
              <a:t>RAPPORTEN FINNS FÖR NEDLADDNING </a:t>
            </a:r>
            <a:br>
              <a:rPr lang="sv-SE" sz="2000" kern="0" dirty="0">
                <a:solidFill>
                  <a:srgbClr val="0F6B69"/>
                </a:solidFill>
              </a:rPr>
            </a:br>
            <a:r>
              <a:rPr lang="sv-SE" i="1" kern="0" dirty="0">
                <a:solidFill>
                  <a:srgbClr val="0F6B69"/>
                </a:solidFill>
              </a:rPr>
              <a:t>(kostnadsfritt för Avfall Sveriges medlemmar) </a:t>
            </a:r>
            <a:br>
              <a:rPr lang="sv-SE" kern="0" dirty="0">
                <a:solidFill>
                  <a:srgbClr val="0F6B69"/>
                </a:solidFill>
              </a:rPr>
            </a:br>
            <a:r>
              <a:rPr lang="sv-SE" sz="2000" kern="0" dirty="0">
                <a:solidFill>
                  <a:srgbClr val="0F6B69"/>
                </a:solidFill>
              </a:rPr>
              <a:t>på </a:t>
            </a:r>
            <a:r>
              <a:rPr lang="sv-SE" sz="2000" b="1" kern="0" dirty="0">
                <a:solidFill>
                  <a:srgbClr val="0F6B6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Avfall Sveriges hemsida</a:t>
            </a:r>
            <a:endParaRPr lang="sv-SE" sz="2000" b="1" kern="0" dirty="0">
              <a:solidFill>
                <a:srgbClr val="0F6B69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0CF6F9A-F1BF-0ABA-2B4D-A427CCAC69EE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19440B7-162A-35CD-ADF0-7DE6D2C3A07B}"/>
              </a:ext>
            </a:extLst>
          </p:cNvPr>
          <p:cNvSpPr txBox="1"/>
          <p:nvPr/>
        </p:nvSpPr>
        <p:spPr>
          <a:xfrm>
            <a:off x="2908690" y="1255136"/>
            <a:ext cx="6372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RAPPORTINFORMATION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latshållare för bild 5" descr="En bild som visar mönster, stygn&#10;&#10;Automatiskt genererad beskrivning">
            <a:extLst>
              <a:ext uri="{FF2B5EF4-FFF2-40B4-BE49-F238E27FC236}">
                <a16:creationId xmlns:a16="http://schemas.microsoft.com/office/drawing/2014/main" id="{E5605E49-62D6-E084-10AB-AF9387470A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216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>
            <a:extLst>
              <a:ext uri="{FF2B5EF4-FFF2-40B4-BE49-F238E27FC236}">
                <a16:creationId xmlns:a16="http://schemas.microsoft.com/office/drawing/2014/main" id="{197EAF60-8526-38FE-8132-E01A1ADB6FE2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AD0D48FF-D1B6-E84E-AA82-E77ADDBEF91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FED93B9-C310-48FB-9657-E75C0A9A3917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66346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468551" y="-1219368"/>
            <a:ext cx="9254897" cy="9295973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2498704" y="552453"/>
            <a:ext cx="71945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AVFALL SVERIGES</a:t>
            </a:r>
            <a:b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</a:br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UTVECKLINGSSATSNINGAR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2591937" y="1817064"/>
            <a:ext cx="70081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dirty="0">
                <a:solidFill>
                  <a:srgbClr val="0F6B69"/>
                </a:solidFill>
              </a:rPr>
              <a:t>Syftet med Avfall Sveriges utvecklingssatsning är att genom </a:t>
            </a:r>
            <a:r>
              <a:rPr lang="sv-SE" sz="2000" b="1" dirty="0">
                <a:solidFill>
                  <a:srgbClr val="0F6B69"/>
                </a:solidFill>
              </a:rPr>
              <a:t>samordnade</a:t>
            </a:r>
            <a:r>
              <a:rPr lang="sv-SE" sz="2000" dirty="0">
                <a:solidFill>
                  <a:srgbClr val="0F6B69"/>
                </a:solidFill>
              </a:rPr>
              <a:t> insatser </a:t>
            </a:r>
            <a:r>
              <a:rPr lang="sv-SE" sz="2000" b="1" dirty="0">
                <a:solidFill>
                  <a:srgbClr val="0F6B69"/>
                </a:solidFill>
              </a:rPr>
              <a:t>främja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b="1" dirty="0">
                <a:solidFill>
                  <a:srgbClr val="0F6B69"/>
                </a:solidFill>
              </a:rPr>
              <a:t>medlemmarnas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i="1" dirty="0">
                <a:solidFill>
                  <a:srgbClr val="0F6B69"/>
                </a:solidFill>
              </a:rPr>
              <a:t>verksamhetsutveckling</a:t>
            </a:r>
            <a:r>
              <a:rPr lang="sv-SE" sz="2000" dirty="0">
                <a:solidFill>
                  <a:srgbClr val="0F6B69"/>
                </a:solidFill>
              </a:rPr>
              <a:t> för en </a:t>
            </a:r>
            <a:r>
              <a:rPr lang="sv-SE" sz="2000" b="1" dirty="0">
                <a:solidFill>
                  <a:srgbClr val="0F6B69"/>
                </a:solidFill>
              </a:rPr>
              <a:t>avfallshantering</a:t>
            </a:r>
            <a:r>
              <a:rPr lang="sv-SE" sz="2000" dirty="0">
                <a:solidFill>
                  <a:srgbClr val="0F6B69"/>
                </a:solidFill>
              </a:rPr>
              <a:t> som är miljöriktig och hållbar utifrån ett samhällsansvar. </a:t>
            </a:r>
            <a:br>
              <a:rPr lang="sv-SE" sz="2000" dirty="0">
                <a:solidFill>
                  <a:srgbClr val="0F6B69"/>
                </a:solidFill>
              </a:rPr>
            </a:br>
            <a:endParaRPr lang="sv-SE" sz="2000" dirty="0">
              <a:solidFill>
                <a:srgbClr val="0F6B69"/>
              </a:solidFill>
            </a:endParaRP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Utvecklingssatsningens </a:t>
            </a:r>
            <a:r>
              <a:rPr lang="sv-SE" sz="2000" i="1" dirty="0">
                <a:solidFill>
                  <a:srgbClr val="0F6B69"/>
                </a:solidFill>
              </a:rPr>
              <a:t>inriktning</a:t>
            </a:r>
            <a:r>
              <a:rPr lang="sv-SE" sz="2000" dirty="0">
                <a:solidFill>
                  <a:srgbClr val="0F6B69"/>
                </a:solidFill>
              </a:rPr>
              <a:t> utgår från medlemmarnas behov, är starkt </a:t>
            </a:r>
            <a:r>
              <a:rPr lang="sv-SE" sz="2000" i="1" dirty="0">
                <a:solidFill>
                  <a:srgbClr val="0F6B69"/>
                </a:solidFill>
              </a:rPr>
              <a:t>medlemsförankrad</a:t>
            </a:r>
            <a:r>
              <a:rPr lang="sv-SE" sz="2000" dirty="0">
                <a:solidFill>
                  <a:srgbClr val="0F6B69"/>
                </a:solidFill>
              </a:rPr>
              <a:t>, framförallt genom arbetsgrupperna, och har sin grund i </a:t>
            </a:r>
            <a:r>
              <a:rPr lang="sv-SE" sz="2000" i="1" dirty="0">
                <a:solidFill>
                  <a:srgbClr val="0F6B69"/>
                </a:solidFill>
              </a:rPr>
              <a:t>Avfall Sveriges vision </a:t>
            </a:r>
            <a:r>
              <a:rPr lang="sv-SE" sz="2000" b="1" i="1" dirty="0">
                <a:solidFill>
                  <a:srgbClr val="0F6B69"/>
                </a:solidFill>
              </a:rPr>
              <a:t>”Det finns inget avfall”. </a:t>
            </a:r>
            <a:br>
              <a:rPr lang="sv-SE" sz="2000" b="1" i="1" dirty="0">
                <a:solidFill>
                  <a:srgbClr val="0F6B69"/>
                </a:solidFill>
              </a:rPr>
            </a:br>
            <a:endParaRPr lang="sv-SE" sz="2000" b="1" i="1" dirty="0">
              <a:solidFill>
                <a:srgbClr val="0F6B69"/>
              </a:solidFill>
            </a:endParaRPr>
          </a:p>
          <a:p>
            <a:pPr algn="ctr"/>
            <a:r>
              <a:rPr lang="sv-SE" sz="2000" b="1" dirty="0">
                <a:solidFill>
                  <a:srgbClr val="0F6B69"/>
                </a:solidFill>
              </a:rPr>
              <a:t>Särskilda satsningar</a:t>
            </a: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Arbetsgrupperna för energiåtervinning, biologisk återvinning och avfallsanläggningar har </a:t>
            </a:r>
            <a:r>
              <a:rPr lang="sv-SE" sz="2000" i="1" dirty="0">
                <a:solidFill>
                  <a:srgbClr val="0F6B69"/>
                </a:solidFill>
              </a:rPr>
              <a:t>egna utvecklingssatsningar</a:t>
            </a:r>
            <a:r>
              <a:rPr lang="sv-SE" sz="2000" dirty="0">
                <a:solidFill>
                  <a:srgbClr val="0F6B69"/>
                </a:solidFill>
              </a:rPr>
              <a:t> som de själva bekostar och beslutar om.  </a:t>
            </a:r>
          </a:p>
          <a:p>
            <a:pPr algn="ctr"/>
            <a:endParaRPr lang="sv-SE" sz="2000" b="1" i="1" dirty="0">
              <a:solidFill>
                <a:srgbClr val="0F6B69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524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2255837" y="-1908129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516654" y="869035"/>
            <a:ext cx="6314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PROJEKTINFORMATION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516654" y="1992917"/>
            <a:ext cx="700812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i="1" dirty="0">
                <a:solidFill>
                  <a:srgbClr val="0F6B69"/>
                </a:solidFill>
              </a:rPr>
              <a:t>Sökande:</a:t>
            </a:r>
          </a:p>
          <a:p>
            <a:r>
              <a:rPr lang="sv-SE" dirty="0">
                <a:solidFill>
                  <a:srgbClr val="0F6B69"/>
                </a:solidFill>
              </a:rPr>
              <a:t>Avfall Sveriges kansli</a:t>
            </a:r>
          </a:p>
          <a:p>
            <a:endParaRPr lang="sv-SE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Genomförare:</a:t>
            </a:r>
          </a:p>
          <a:p>
            <a:r>
              <a:rPr lang="en-US" dirty="0">
                <a:solidFill>
                  <a:srgbClr val="0F6B69"/>
                </a:solidFill>
              </a:rPr>
              <a:t>Jenny </a:t>
            </a:r>
            <a:r>
              <a:rPr lang="en-US" dirty="0" err="1">
                <a:solidFill>
                  <a:srgbClr val="0F6B69"/>
                </a:solidFill>
              </a:rPr>
              <a:t>Schelin</a:t>
            </a:r>
            <a:r>
              <a:rPr lang="en-US" dirty="0">
                <a:solidFill>
                  <a:srgbClr val="0F6B69"/>
                </a:solidFill>
              </a:rPr>
              <a:t>, Nathalie Martin, Eva Aronsson</a:t>
            </a:r>
            <a:r>
              <a:rPr lang="sv-SE" dirty="0">
                <a:solidFill>
                  <a:srgbClr val="0F6B69"/>
                </a:solidFill>
              </a:rPr>
              <a:t> (</a:t>
            </a:r>
            <a:r>
              <a:rPr lang="sv-SE" dirty="0" err="1">
                <a:solidFill>
                  <a:srgbClr val="0F6B69"/>
                </a:solidFill>
              </a:rPr>
              <a:t>Sweco</a:t>
            </a:r>
            <a:r>
              <a:rPr lang="sv-SE" dirty="0">
                <a:solidFill>
                  <a:srgbClr val="0F6B69"/>
                </a:solidFill>
              </a:rPr>
              <a:t> Sverige AB)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Projektledare:</a:t>
            </a:r>
          </a:p>
          <a:p>
            <a:r>
              <a:rPr lang="en-US" dirty="0">
                <a:solidFill>
                  <a:srgbClr val="0F6B69"/>
                </a:solidFill>
              </a:rPr>
              <a:t>Jenny </a:t>
            </a:r>
            <a:r>
              <a:rPr lang="en-US" dirty="0" err="1">
                <a:solidFill>
                  <a:srgbClr val="0F6B69"/>
                </a:solidFill>
              </a:rPr>
              <a:t>Schelin</a:t>
            </a:r>
            <a:r>
              <a:rPr lang="en-US" dirty="0">
                <a:solidFill>
                  <a:srgbClr val="0F6B69"/>
                </a:solidFill>
              </a:rPr>
              <a:t>, </a:t>
            </a:r>
            <a:r>
              <a:rPr lang="en-US" dirty="0" err="1">
                <a:solidFill>
                  <a:srgbClr val="0F6B69"/>
                </a:solidFill>
              </a:rPr>
              <a:t>Sweco</a:t>
            </a:r>
            <a:r>
              <a:rPr lang="en-US" dirty="0">
                <a:solidFill>
                  <a:srgbClr val="0F6B69"/>
                </a:solidFill>
              </a:rPr>
              <a:t> Sverige AB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Finansiär: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Avfall Sveriges utvecklingssatsning 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D30448-A3FE-9A9F-2E05-D8F09C8D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3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516654" y="869036"/>
            <a:ext cx="6155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SYFTE &amp; MÅLSÄTTNING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F0A894B0-603F-13C6-D4F4-A9FCA8152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299" y="1689100"/>
            <a:ext cx="10214623" cy="4394200"/>
          </a:xfrm>
        </p:spPr>
        <p:txBody>
          <a:bodyPr>
            <a:normAutofit/>
          </a:bodyPr>
          <a:lstStyle/>
          <a:p>
            <a:r>
              <a:rPr lang="sv-SE" dirty="0"/>
              <a:t>Uppdatering av rapporten 2017:11</a:t>
            </a:r>
          </a:p>
          <a:p>
            <a:r>
              <a:rPr lang="sv-SE" dirty="0"/>
              <a:t>Beskriva lägesbilden på landets återvinningscentraler 2023 kopplat till:</a:t>
            </a:r>
          </a:p>
          <a:p>
            <a:pPr lvl="1"/>
            <a:r>
              <a:rPr lang="sv-SE" dirty="0"/>
              <a:t>Stöld</a:t>
            </a:r>
          </a:p>
          <a:p>
            <a:pPr lvl="1"/>
            <a:r>
              <a:rPr lang="sv-SE" dirty="0"/>
              <a:t>Skadegörelse</a:t>
            </a:r>
          </a:p>
          <a:p>
            <a:pPr lvl="1"/>
            <a:r>
              <a:rPr lang="sv-SE" dirty="0"/>
              <a:t>Hot och våld</a:t>
            </a:r>
          </a:p>
          <a:p>
            <a:pPr marL="457200" lvl="1" indent="0">
              <a:buNone/>
            </a:pPr>
            <a:endParaRPr lang="sv-SE" dirty="0"/>
          </a:p>
          <a:p>
            <a:r>
              <a:rPr lang="sv-SE" dirty="0"/>
              <a:t>Lyfta exempel på brottsförebyggande åtgärder</a:t>
            </a:r>
          </a:p>
          <a:p>
            <a:r>
              <a:rPr lang="sv-SE" dirty="0"/>
              <a:t>Analysera trender från föregående rapport 2017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3702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516654" y="869036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METOD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F0A894B0-603F-13C6-D4F4-A9FCA8152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654" y="1689100"/>
            <a:ext cx="7486151" cy="4394200"/>
          </a:xfrm>
        </p:spPr>
        <p:txBody>
          <a:bodyPr>
            <a:normAutofit/>
          </a:bodyPr>
          <a:lstStyle/>
          <a:p>
            <a:r>
              <a:rPr lang="sv-SE" dirty="0"/>
              <a:t>Baseras på enkät som skickades ut till landets förvaltare av återvinningscentraler hösten 2024</a:t>
            </a:r>
          </a:p>
          <a:p>
            <a:pPr lvl="1"/>
            <a:r>
              <a:rPr lang="sv-SE" sz="1800" dirty="0"/>
              <a:t>Svar från 112 kommuner/kommunalförbund/kommunala avfallsbolag</a:t>
            </a:r>
          </a:p>
          <a:p>
            <a:pPr lvl="1"/>
            <a:r>
              <a:rPr lang="sv-SE" sz="1800" dirty="0"/>
              <a:t>Svar för 162 anläggningar</a:t>
            </a:r>
          </a:p>
          <a:p>
            <a:pPr lvl="1"/>
            <a:r>
              <a:rPr lang="sv-SE" sz="1800" dirty="0"/>
              <a:t>Täckning för 120 kommuner</a:t>
            </a:r>
          </a:p>
          <a:p>
            <a:r>
              <a:rPr lang="sv-SE" dirty="0"/>
              <a:t>Intervjuer med urval av enkätrespondenterna</a:t>
            </a:r>
          </a:p>
          <a:p>
            <a:r>
              <a:rPr lang="sv-SE" dirty="0"/>
              <a:t>Intervjuer med myndigheter/aktörer</a:t>
            </a:r>
          </a:p>
          <a:p>
            <a:pPr lvl="1"/>
            <a:r>
              <a:rPr lang="sv-SE" sz="1800" dirty="0"/>
              <a:t>Polismyndigheten</a:t>
            </a:r>
          </a:p>
          <a:p>
            <a:pPr lvl="1"/>
            <a:r>
              <a:rPr lang="sv-SE" sz="1800" dirty="0"/>
              <a:t>Arbetsmiljöverket</a:t>
            </a:r>
          </a:p>
          <a:p>
            <a:pPr lvl="1"/>
            <a:r>
              <a:rPr lang="sv-SE" sz="1800" dirty="0"/>
              <a:t>Integritetskyddsmyndigheten</a:t>
            </a:r>
          </a:p>
          <a:p>
            <a:pPr lvl="1"/>
            <a:r>
              <a:rPr lang="sv-SE" sz="1800" dirty="0"/>
              <a:t>Säkerhetsföretag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6363953-1FEF-0044-2FBC-64C8A24D5B4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" b="3377"/>
          <a:stretch>
            <a:fillRect/>
          </a:stretch>
        </p:blipFill>
        <p:spPr bwMode="auto">
          <a:xfrm>
            <a:off x="8002806" y="295729"/>
            <a:ext cx="40259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78B190B-CF78-1233-61D7-3F52D0C024F4}"/>
              </a:ext>
            </a:extLst>
          </p:cNvPr>
          <p:cNvSpPr txBox="1"/>
          <p:nvPr/>
        </p:nvSpPr>
        <p:spPr>
          <a:xfrm>
            <a:off x="7934955" y="5651052"/>
            <a:ext cx="311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i="1" dirty="0">
                <a:solidFill>
                  <a:srgbClr val="487574"/>
                </a:solidFill>
              </a:rPr>
              <a:t>Geografisk täckning för alla svaranden i enkätundersökningen . </a:t>
            </a:r>
            <a:r>
              <a:rPr lang="sv-SE" sz="800" i="1" dirty="0" err="1">
                <a:solidFill>
                  <a:srgbClr val="487574"/>
                </a:solidFill>
              </a:rPr>
              <a:t>Grönmarkerat</a:t>
            </a:r>
            <a:r>
              <a:rPr lang="sv-SE" sz="800" i="1" dirty="0">
                <a:solidFill>
                  <a:srgbClr val="487574"/>
                </a:solidFill>
              </a:rPr>
              <a:t> visar i vilka kommuner de svarande återvinningscentralerna är belägna.</a:t>
            </a:r>
          </a:p>
        </p:txBody>
      </p:sp>
    </p:spTree>
    <p:extLst>
      <p:ext uri="{BB962C8B-B14F-4D97-AF65-F5344CB8AC3E}">
        <p14:creationId xmlns:p14="http://schemas.microsoft.com/office/powerpoint/2010/main" val="645939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9006157" y="610496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8EEFAA-C212-278E-9308-5127F3E6A888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028B9B5-DAF5-9913-B9BE-D83143CD6E94}"/>
              </a:ext>
            </a:extLst>
          </p:cNvPr>
          <p:cNvSpPr txBox="1"/>
          <p:nvPr/>
        </p:nvSpPr>
        <p:spPr>
          <a:xfrm>
            <a:off x="516654" y="869036"/>
            <a:ext cx="495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NYCKELRESULTAT</a:t>
            </a:r>
            <a:endParaRPr lang="sv-SE" sz="4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30B07C-94CE-2445-F353-EABA3C1ED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5545979" cy="4394200"/>
          </a:xfrm>
        </p:spPr>
        <p:txBody>
          <a:bodyPr>
            <a:normAutofit fontScale="92500" lnSpcReduction="10000"/>
          </a:bodyPr>
          <a:lstStyle/>
          <a:p>
            <a:r>
              <a:rPr lang="sv-SE" b="1" dirty="0"/>
              <a:t>80 % </a:t>
            </a:r>
            <a:r>
              <a:rPr lang="sv-SE" dirty="0"/>
              <a:t>av de svarande uppger att deras anläggning utsatts för någon av brottstyperna under 2023</a:t>
            </a:r>
          </a:p>
          <a:p>
            <a:r>
              <a:rPr lang="sv-SE" dirty="0"/>
              <a:t>Den brottstyp som förekom på flest antal anläggningar var stölder </a:t>
            </a:r>
            <a:r>
              <a:rPr lang="sv-SE" b="1" dirty="0"/>
              <a:t>utanför</a:t>
            </a:r>
            <a:r>
              <a:rPr lang="sv-SE" dirty="0"/>
              <a:t> öppettider</a:t>
            </a:r>
          </a:p>
          <a:p>
            <a:r>
              <a:rPr lang="sv-SE" dirty="0"/>
              <a:t>Den brottstyp med flest antal brottsfall var stölder </a:t>
            </a:r>
            <a:r>
              <a:rPr lang="sv-SE" b="1" dirty="0"/>
              <a:t>under</a:t>
            </a:r>
            <a:r>
              <a:rPr lang="sv-SE" dirty="0"/>
              <a:t> öppettider </a:t>
            </a:r>
            <a:r>
              <a:rPr lang="sv-SE" sz="1500" dirty="0"/>
              <a:t>(cirka 3000 fall) </a:t>
            </a:r>
          </a:p>
          <a:p>
            <a:r>
              <a:rPr lang="sv-SE" b="1" dirty="0"/>
              <a:t>41 % </a:t>
            </a:r>
            <a:r>
              <a:rPr lang="sv-SE" dirty="0"/>
              <a:t>av de svarande uppger att personalen utsattes för hot och/eller våld under 2023</a:t>
            </a:r>
          </a:p>
          <a:p>
            <a:r>
              <a:rPr lang="sv-SE" dirty="0"/>
              <a:t>Endast </a:t>
            </a:r>
            <a:r>
              <a:rPr lang="sv-SE" b="1" dirty="0"/>
              <a:t>14 % </a:t>
            </a:r>
            <a:r>
              <a:rPr lang="sv-SE" dirty="0"/>
              <a:t>av alla brottsfall 2023 polisanmäldes.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098AB40-F148-CAAF-5E8D-941691D3E4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6527056"/>
              </p:ext>
            </p:extLst>
          </p:nvPr>
        </p:nvGraphicFramePr>
        <p:xfrm>
          <a:off x="6365966" y="1123405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ruta 14">
            <a:extLst>
              <a:ext uri="{FF2B5EF4-FFF2-40B4-BE49-F238E27FC236}">
                <a16:creationId xmlns:a16="http://schemas.microsoft.com/office/drawing/2014/main" id="{88C51716-810A-CCDE-CABC-D739E23BC5B0}"/>
              </a:ext>
            </a:extLst>
          </p:cNvPr>
          <p:cNvSpPr txBox="1"/>
          <p:nvPr/>
        </p:nvSpPr>
        <p:spPr>
          <a:xfrm>
            <a:off x="6515028" y="4323805"/>
            <a:ext cx="54080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5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Antal fall, varav  polisanmälda, av stölder, hot, våld och skadegörelse 2023. Hela stapeln visar antal brottsfall och den </a:t>
            </a:r>
            <a:r>
              <a:rPr lang="sv-SE" sz="105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orangea </a:t>
            </a:r>
            <a:r>
              <a:rPr lang="sv-SE" sz="105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delen visar hur många av dessa som polisanmälts.</a:t>
            </a:r>
            <a:endParaRPr lang="sv-SE" sz="1050" i="1" dirty="0"/>
          </a:p>
        </p:txBody>
      </p:sp>
    </p:spTree>
    <p:extLst>
      <p:ext uri="{BB962C8B-B14F-4D97-AF65-F5344CB8AC3E}">
        <p14:creationId xmlns:p14="http://schemas.microsoft.com/office/powerpoint/2010/main" val="220500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 7">
            <a:extLst>
              <a:ext uri="{FF2B5EF4-FFF2-40B4-BE49-F238E27FC236}">
                <a16:creationId xmlns:a16="http://schemas.microsoft.com/office/drawing/2014/main" id="{C89A73B6-87BA-A96B-72EE-8BEE25170CD5}"/>
              </a:ext>
            </a:extLst>
          </p:cNvPr>
          <p:cNvSpPr/>
          <p:nvPr/>
        </p:nvSpPr>
        <p:spPr>
          <a:xfrm>
            <a:off x="-2826299" y="-5520958"/>
            <a:ext cx="16583964" cy="16657570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6C08556-AE22-D095-3B25-7B3F95BD23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04175A6-1208-5D36-2316-6A13131EA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407825"/>
              </p:ext>
            </p:extLst>
          </p:nvPr>
        </p:nvGraphicFramePr>
        <p:xfrm>
          <a:off x="92834" y="834049"/>
          <a:ext cx="7021487" cy="3947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ktangel 13">
            <a:extLst>
              <a:ext uri="{FF2B5EF4-FFF2-40B4-BE49-F238E27FC236}">
                <a16:creationId xmlns:a16="http://schemas.microsoft.com/office/drawing/2014/main" id="{B8D5015F-88E7-1884-8B50-397A10A52ACD}"/>
              </a:ext>
            </a:extLst>
          </p:cNvPr>
          <p:cNvSpPr/>
          <p:nvPr/>
        </p:nvSpPr>
        <p:spPr>
          <a:xfrm>
            <a:off x="-88231" y="-2824158"/>
            <a:ext cx="12596868" cy="990853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A186220-C7B2-4018-9480-35BA968B010E}"/>
              </a:ext>
            </a:extLst>
          </p:cNvPr>
          <p:cNvSpPr txBox="1"/>
          <p:nvPr/>
        </p:nvSpPr>
        <p:spPr>
          <a:xfrm>
            <a:off x="92834" y="28725"/>
            <a:ext cx="49503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NYCKELRESULTAT</a:t>
            </a:r>
            <a:b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</a:br>
            <a:r>
              <a:rPr lang="sv-SE" dirty="0">
                <a:solidFill>
                  <a:srgbClr val="0F6B69"/>
                </a:solidFill>
                <a:latin typeface="Georgia" panose="02040502050405020303" pitchFamily="18" charset="0"/>
              </a:rPr>
              <a:t>- förebyggande åtgärder införda 2023 </a:t>
            </a:r>
            <a:endParaRPr lang="sv-SE" sz="2800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4D1E1CA-EFCA-2848-DF60-9A6B031F8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069AE15-169D-DE7E-9A9F-F22E04AAC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341013"/>
              </p:ext>
            </p:extLst>
          </p:nvPr>
        </p:nvGraphicFramePr>
        <p:xfrm>
          <a:off x="-271788" y="1554050"/>
          <a:ext cx="6255338" cy="313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3CD7484-CA42-F295-0B13-CD0FA4F8F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1064630"/>
              </p:ext>
            </p:extLst>
          </p:nvPr>
        </p:nvGraphicFramePr>
        <p:xfrm>
          <a:off x="6072947" y="1554050"/>
          <a:ext cx="5822263" cy="313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50945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 7">
            <a:extLst>
              <a:ext uri="{FF2B5EF4-FFF2-40B4-BE49-F238E27FC236}">
                <a16:creationId xmlns:a16="http://schemas.microsoft.com/office/drawing/2014/main" id="{C89A73B6-87BA-A96B-72EE-8BEE25170CD5}"/>
              </a:ext>
            </a:extLst>
          </p:cNvPr>
          <p:cNvSpPr/>
          <p:nvPr/>
        </p:nvSpPr>
        <p:spPr>
          <a:xfrm>
            <a:off x="-2826299" y="-5520958"/>
            <a:ext cx="16583964" cy="16657570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6C08556-AE22-D095-3B25-7B3F95BD23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04175A6-1208-5D36-2316-6A13131EA80C}"/>
              </a:ext>
            </a:extLst>
          </p:cNvPr>
          <p:cNvGraphicFramePr/>
          <p:nvPr/>
        </p:nvGraphicFramePr>
        <p:xfrm>
          <a:off x="92834" y="834049"/>
          <a:ext cx="7021487" cy="3947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ktangel 13">
            <a:extLst>
              <a:ext uri="{FF2B5EF4-FFF2-40B4-BE49-F238E27FC236}">
                <a16:creationId xmlns:a16="http://schemas.microsoft.com/office/drawing/2014/main" id="{B8D5015F-88E7-1884-8B50-397A10A52ACD}"/>
              </a:ext>
            </a:extLst>
          </p:cNvPr>
          <p:cNvSpPr/>
          <p:nvPr/>
        </p:nvSpPr>
        <p:spPr>
          <a:xfrm>
            <a:off x="-301841" y="-2824159"/>
            <a:ext cx="12493841" cy="98552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A186220-C7B2-4018-9480-35BA968B010E}"/>
              </a:ext>
            </a:extLst>
          </p:cNvPr>
          <p:cNvSpPr txBox="1"/>
          <p:nvPr/>
        </p:nvSpPr>
        <p:spPr>
          <a:xfrm>
            <a:off x="92834" y="28725"/>
            <a:ext cx="49503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NYCKELRESULTAT</a:t>
            </a:r>
            <a:b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</a:br>
            <a:r>
              <a:rPr lang="sv-SE" dirty="0">
                <a:solidFill>
                  <a:srgbClr val="0F6B69"/>
                </a:solidFill>
                <a:latin typeface="Georgia" panose="02040502050405020303" pitchFamily="18" charset="0"/>
              </a:rPr>
              <a:t>- förebyggande åtgärder införda 2023 </a:t>
            </a:r>
            <a:endParaRPr lang="sv-SE" sz="2800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4D1E1CA-EFCA-2848-DF60-9A6B031F8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E40A0F4-54B0-E510-0F46-A14D879F0A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7121748"/>
              </p:ext>
            </p:extLst>
          </p:nvPr>
        </p:nvGraphicFramePr>
        <p:xfrm>
          <a:off x="5996816" y="1632382"/>
          <a:ext cx="6102350" cy="340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3B55E04-FCF9-4C0D-BF1C-610B63F62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189284"/>
              </p:ext>
            </p:extLst>
          </p:nvPr>
        </p:nvGraphicFramePr>
        <p:xfrm>
          <a:off x="0" y="1632383"/>
          <a:ext cx="6190615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27822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6C08556-AE22-D095-3B25-7B3F95BD23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8D5015F-88E7-1884-8B50-397A10A52ACD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A186220-C7B2-4018-9480-35BA968B010E}"/>
              </a:ext>
            </a:extLst>
          </p:cNvPr>
          <p:cNvSpPr txBox="1"/>
          <p:nvPr/>
        </p:nvSpPr>
        <p:spPr>
          <a:xfrm>
            <a:off x="516654" y="869036"/>
            <a:ext cx="495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NYCKELRESULTAT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4D1E1CA-EFCA-2848-DF60-9A6B031F8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grpSp>
        <p:nvGrpSpPr>
          <p:cNvPr id="27" name="Grupp 26">
            <a:extLst>
              <a:ext uri="{FF2B5EF4-FFF2-40B4-BE49-F238E27FC236}">
                <a16:creationId xmlns:a16="http://schemas.microsoft.com/office/drawing/2014/main" id="{DA6A7E5C-ADCE-F054-5590-7B3034DB7472}"/>
              </a:ext>
            </a:extLst>
          </p:cNvPr>
          <p:cNvGrpSpPr/>
          <p:nvPr/>
        </p:nvGrpSpPr>
        <p:grpSpPr>
          <a:xfrm>
            <a:off x="-2195982" y="-4276917"/>
            <a:ext cx="16583964" cy="16657570"/>
            <a:chOff x="-2195982" y="-4276917"/>
            <a:chExt cx="16583964" cy="16657570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C89A73B6-87BA-A96B-72EE-8BEE25170CD5}"/>
                </a:ext>
              </a:extLst>
            </p:cNvPr>
            <p:cNvSpPr/>
            <p:nvPr/>
          </p:nvSpPr>
          <p:spPr>
            <a:xfrm>
              <a:off x="-2195982" y="-4276917"/>
              <a:ext cx="16583964" cy="16657570"/>
            </a:xfrm>
            <a:prstGeom prst="ellipse">
              <a:avLst/>
            </a:prstGeom>
            <a:solidFill>
              <a:srgbClr val="FAF5E7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" name="Grupp 1">
              <a:extLst>
                <a:ext uri="{FF2B5EF4-FFF2-40B4-BE49-F238E27FC236}">
                  <a16:creationId xmlns:a16="http://schemas.microsoft.com/office/drawing/2014/main" id="{F95FED55-7A5B-2A5D-7674-76D46C162033}"/>
                </a:ext>
              </a:extLst>
            </p:cNvPr>
            <p:cNvGrpSpPr/>
            <p:nvPr/>
          </p:nvGrpSpPr>
          <p:grpSpPr>
            <a:xfrm>
              <a:off x="3034982" y="2103369"/>
              <a:ext cx="7635976" cy="2352143"/>
              <a:chOff x="0" y="-469"/>
              <a:chExt cx="5894244" cy="1725930"/>
            </a:xfrm>
          </p:grpSpPr>
          <p:graphicFrame>
            <p:nvGraphicFramePr>
              <p:cNvPr id="7" name="Diagram 6">
                <a:extLst>
                  <a:ext uri="{FF2B5EF4-FFF2-40B4-BE49-F238E27FC236}">
                    <a16:creationId xmlns:a16="http://schemas.microsoft.com/office/drawing/2014/main" id="{A40E172A-6EB8-3ACB-BBFF-B16FAB8D506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98127886"/>
                  </p:ext>
                </p:extLst>
              </p:nvPr>
            </p:nvGraphicFramePr>
            <p:xfrm>
              <a:off x="4154557" y="55356"/>
              <a:ext cx="1739687" cy="159199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11" name="Diagram 10">
                <a:extLst>
                  <a:ext uri="{FF2B5EF4-FFF2-40B4-BE49-F238E27FC236}">
                    <a16:creationId xmlns:a16="http://schemas.microsoft.com/office/drawing/2014/main" id="{DA971512-8640-CC6F-2669-2F7F2A81D70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36456630"/>
                  </p:ext>
                </p:extLst>
              </p:nvPr>
            </p:nvGraphicFramePr>
            <p:xfrm>
              <a:off x="0" y="3976"/>
              <a:ext cx="2070735" cy="172148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12" name="Diagram 11">
                <a:extLst>
                  <a:ext uri="{FF2B5EF4-FFF2-40B4-BE49-F238E27FC236}">
                    <a16:creationId xmlns:a16="http://schemas.microsoft.com/office/drawing/2014/main" id="{6CA53849-DDE0-CEBC-A828-BB330F514A8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61551706"/>
                  </p:ext>
                </p:extLst>
              </p:nvPr>
            </p:nvGraphicFramePr>
            <p:xfrm>
              <a:off x="1948070" y="-469"/>
              <a:ext cx="2319655" cy="172593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601579D2-CD1C-93E8-6A54-27EE37A85459}"/>
                </a:ext>
              </a:extLst>
            </p:cNvPr>
            <p:cNvSpPr/>
            <p:nvPr/>
          </p:nvSpPr>
          <p:spPr>
            <a:xfrm>
              <a:off x="4387042" y="4679715"/>
              <a:ext cx="106532" cy="106532"/>
            </a:xfrm>
            <a:prstGeom prst="rect">
              <a:avLst/>
            </a:prstGeom>
            <a:solidFill>
              <a:srgbClr val="82194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49C0CC91-C6BB-C293-85FB-F92F9115597E}"/>
                </a:ext>
              </a:extLst>
            </p:cNvPr>
            <p:cNvSpPr/>
            <p:nvPr/>
          </p:nvSpPr>
          <p:spPr>
            <a:xfrm>
              <a:off x="6158063" y="4678551"/>
              <a:ext cx="106532" cy="106532"/>
            </a:xfrm>
            <a:prstGeom prst="rect">
              <a:avLst/>
            </a:prstGeom>
            <a:solidFill>
              <a:srgbClr val="00476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7CD6EE0C-EB72-C511-F046-5BD262D15D85}"/>
                </a:ext>
              </a:extLst>
            </p:cNvPr>
            <p:cNvSpPr/>
            <p:nvPr/>
          </p:nvSpPr>
          <p:spPr>
            <a:xfrm>
              <a:off x="7858065" y="4678551"/>
              <a:ext cx="106532" cy="106532"/>
            </a:xfrm>
            <a:prstGeom prst="rect">
              <a:avLst/>
            </a:prstGeom>
            <a:solidFill>
              <a:srgbClr val="C2A24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50161EFF-4CA3-0D79-F1FF-5614076E896D}"/>
                </a:ext>
              </a:extLst>
            </p:cNvPr>
            <p:cNvSpPr/>
            <p:nvPr/>
          </p:nvSpPr>
          <p:spPr>
            <a:xfrm>
              <a:off x="8920721" y="4678551"/>
              <a:ext cx="106532" cy="106532"/>
            </a:xfrm>
            <a:prstGeom prst="rect">
              <a:avLst/>
            </a:prstGeom>
            <a:solidFill>
              <a:srgbClr val="00666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96A7751E-AE4D-EDE6-D503-E5CA9933EACE}"/>
                </a:ext>
              </a:extLst>
            </p:cNvPr>
            <p:cNvSpPr txBox="1"/>
            <p:nvPr/>
          </p:nvSpPr>
          <p:spPr>
            <a:xfrm>
              <a:off x="6298260" y="4625260"/>
              <a:ext cx="150946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dirty="0">
                  <a:solidFill>
                    <a:srgbClr val="487574"/>
                  </a:solidFill>
                </a:rPr>
                <a:t>Stölder utanför öppettider</a:t>
              </a:r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5406E313-80C1-5FF7-9F63-F313738D8573}"/>
                </a:ext>
              </a:extLst>
            </p:cNvPr>
            <p:cNvSpPr txBox="1"/>
            <p:nvPr/>
          </p:nvSpPr>
          <p:spPr>
            <a:xfrm>
              <a:off x="4533679" y="4625260"/>
              <a:ext cx="156232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dirty="0">
                  <a:solidFill>
                    <a:srgbClr val="487574"/>
                  </a:solidFill>
                </a:rPr>
                <a:t>Stölder under öppettider</a:t>
              </a: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5FEF2A05-07E1-2623-B7C6-DB9FFE50F804}"/>
                </a:ext>
              </a:extLst>
            </p:cNvPr>
            <p:cNvSpPr txBox="1"/>
            <p:nvPr/>
          </p:nvSpPr>
          <p:spPr>
            <a:xfrm>
              <a:off x="9027253" y="4625260"/>
              <a:ext cx="8959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dirty="0">
                  <a:solidFill>
                    <a:srgbClr val="487574"/>
                  </a:solidFill>
                </a:rPr>
                <a:t>Skadegörelse</a:t>
              </a:r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45947B9F-9106-817A-8307-349558B3D2BE}"/>
                </a:ext>
              </a:extLst>
            </p:cNvPr>
            <p:cNvSpPr txBox="1"/>
            <p:nvPr/>
          </p:nvSpPr>
          <p:spPr>
            <a:xfrm>
              <a:off x="7998262" y="4625260"/>
              <a:ext cx="88235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dirty="0">
                  <a:solidFill>
                    <a:srgbClr val="487574"/>
                  </a:solidFill>
                </a:rPr>
                <a:t>Hot och våld</a:t>
              </a:r>
            </a:p>
          </p:txBody>
        </p:sp>
      </p:grpSp>
      <p:sp>
        <p:nvSpPr>
          <p:cNvPr id="28" name="textruta 27">
            <a:extLst>
              <a:ext uri="{FF2B5EF4-FFF2-40B4-BE49-F238E27FC236}">
                <a16:creationId xmlns:a16="http://schemas.microsoft.com/office/drawing/2014/main" id="{50D8D447-CCC9-D33D-D63F-E4A7ACDD3634}"/>
              </a:ext>
            </a:extLst>
          </p:cNvPr>
          <p:cNvSpPr txBox="1"/>
          <p:nvPr/>
        </p:nvSpPr>
        <p:spPr>
          <a:xfrm>
            <a:off x="116430" y="502000"/>
            <a:ext cx="85659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  <a:t>NYCKELRESULTAT</a:t>
            </a:r>
            <a:br>
              <a:rPr lang="sv-SE" sz="3600" b="1" dirty="0">
                <a:solidFill>
                  <a:srgbClr val="0F6B69"/>
                </a:solidFill>
                <a:latin typeface="Georgia" panose="02040502050405020303" pitchFamily="18" charset="0"/>
              </a:rPr>
            </a:br>
            <a:r>
              <a:rPr lang="sv-SE" sz="1600" dirty="0">
                <a:solidFill>
                  <a:srgbClr val="0F6B69"/>
                </a:solidFill>
                <a:latin typeface="Georgia" panose="02040502050405020303" pitchFamily="18" charset="0"/>
              </a:rPr>
              <a:t>- andel svaranden som uppgett att brott förekommer, detta beroende på   återvinningscentralens placering</a:t>
            </a:r>
          </a:p>
        </p:txBody>
      </p:sp>
    </p:spTree>
    <p:extLst>
      <p:ext uri="{BB962C8B-B14F-4D97-AF65-F5344CB8AC3E}">
        <p14:creationId xmlns:p14="http://schemas.microsoft.com/office/powerpoint/2010/main" val="2343178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vfallSverige-tema_2024">
  <a:themeElements>
    <a:clrScheme name="AVS_2024">
      <a:dk1>
        <a:srgbClr val="F6F1E3"/>
      </a:dk1>
      <a:lt1>
        <a:srgbClr val="F6F1E3"/>
      </a:lt1>
      <a:dk2>
        <a:srgbClr val="103140"/>
      </a:dk2>
      <a:lt2>
        <a:srgbClr val="609291"/>
      </a:lt2>
      <a:accent1>
        <a:srgbClr val="004763"/>
      </a:accent1>
      <a:accent2>
        <a:srgbClr val="821946"/>
      </a:accent2>
      <a:accent3>
        <a:srgbClr val="C2A245"/>
      </a:accent3>
      <a:accent4>
        <a:srgbClr val="006665"/>
      </a:accent4>
      <a:accent5>
        <a:srgbClr val="AC6878"/>
      </a:accent5>
      <a:accent6>
        <a:srgbClr val="A6BDBC"/>
      </a:accent6>
      <a:hlink>
        <a:srgbClr val="FFFFFE"/>
      </a:hlink>
      <a:folHlink>
        <a:srgbClr val="C2A145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fallSverige-tema_2024" id="{4CD7FB37-0B74-A14B-A430-8392E12B5DFB}" vid="{128B1696-8250-8945-AB4F-7FA4F89C1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e1be2b-4855-4ef1-8cfe-df76b42d92ef">
      <Terms xmlns="http://schemas.microsoft.com/office/infopath/2007/PartnerControls"/>
    </lcf76f155ced4ddcb4097134ff3c332f>
    <TaxCatchAll xmlns="b70c59c6-2a32-4329-88e0-d07dbdd0eb5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1FAC5967E3124FAA43F11864746F53" ma:contentTypeVersion="11" ma:contentTypeDescription="Create a new document." ma:contentTypeScope="" ma:versionID="d7be97fa7f04a4908e41177bb223a935">
  <xsd:schema xmlns:xsd="http://www.w3.org/2001/XMLSchema" xmlns:xs="http://www.w3.org/2001/XMLSchema" xmlns:p="http://schemas.microsoft.com/office/2006/metadata/properties" xmlns:ns2="d2e1be2b-4855-4ef1-8cfe-df76b42d92ef" xmlns:ns3="b70c59c6-2a32-4329-88e0-d07dbdd0eb50" targetNamespace="http://schemas.microsoft.com/office/2006/metadata/properties" ma:root="true" ma:fieldsID="7bebacb0bf123345bfb0ddb71577a99b" ns2:_="" ns3:_="">
    <xsd:import namespace="d2e1be2b-4855-4ef1-8cfe-df76b42d92ef"/>
    <xsd:import namespace="b70c59c6-2a32-4329-88e0-d07dbdd0eb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e1be2b-4855-4ef1-8cfe-df76b42d92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dd7e011-bb30-4412-ae0c-25ab964016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0c59c6-2a32-4329-88e0-d07dbdd0eb5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6f54c8-ae07-4c72-90b5-02f47264f418}" ma:internalName="TaxCatchAll" ma:showField="CatchAllData" ma:web="b70c59c6-2a32-4329-88e0-d07dbdd0eb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D1E9EA-1243-41CF-882B-43D84F9E6C8F}">
  <ds:schemaRefs>
    <ds:schemaRef ds:uri="http://purl.org/dc/terms/"/>
    <ds:schemaRef ds:uri="d2e1be2b-4855-4ef1-8cfe-df76b42d92e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b70c59c6-2a32-4329-88e0-d07dbdd0eb5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97AE442-C8D1-4F5B-B22B-84ABF0F83C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804096-B99C-4836-A8A0-60D5B4122E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e1be2b-4855-4ef1-8cfe-df76b42d92ef"/>
    <ds:schemaRef ds:uri="b70c59c6-2a32-4329-88e0-d07dbdd0eb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AvfallSverige-mall</Template>
  <TotalTime>725</TotalTime>
  <Words>945</Words>
  <Application>Microsoft Macintosh PowerPoint</Application>
  <PresentationFormat>Bredbild</PresentationFormat>
  <Paragraphs>144</Paragraphs>
  <Slides>15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Georgia</vt:lpstr>
      <vt:lpstr>Wingdings</vt:lpstr>
      <vt:lpstr>AvfallSverige-tema_2024</vt:lpstr>
      <vt:lpstr>Säkerhet på återvinningscentraler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Carolina Tufvesson</dc:creator>
  <cp:keywords/>
  <dc:description/>
  <cp:lastModifiedBy>Jessica Christiansen</cp:lastModifiedBy>
  <cp:revision>11</cp:revision>
  <dcterms:created xsi:type="dcterms:W3CDTF">2024-01-22T07:33:06Z</dcterms:created>
  <dcterms:modified xsi:type="dcterms:W3CDTF">2025-03-18T12:21:03Z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0x010100B31FAC5967E3124FAA43F11864746F53</vt:lpwstr>
  </property>
  <property fmtid="{D5CDD505-2E9C-101B-9397-08002B2CF9AE}" pid="3" name="MediaServiceImageTags">
    <vt:lpwstr/>
  </property>
  <property fmtid="{D5CDD505-2E9C-101B-9397-08002B2CF9AE}" pid="4" name="MSIP_Label_43f08ec5-d6d9-4227-8387-ccbfcb3632c4_Enabled">
    <vt:lpwstr>true</vt:lpwstr>
  </property>
  <property fmtid="{D5CDD505-2E9C-101B-9397-08002B2CF9AE}" pid="5" name="MSIP_Label_43f08ec5-d6d9-4227-8387-ccbfcb3632c4_SetDate">
    <vt:lpwstr>2025-01-09T13:18:51Z</vt:lpwstr>
  </property>
  <property fmtid="{D5CDD505-2E9C-101B-9397-08002B2CF9AE}" pid="6" name="MSIP_Label_43f08ec5-d6d9-4227-8387-ccbfcb3632c4_Method">
    <vt:lpwstr>Standard</vt:lpwstr>
  </property>
  <property fmtid="{D5CDD505-2E9C-101B-9397-08002B2CF9AE}" pid="7" name="MSIP_Label_43f08ec5-d6d9-4227-8387-ccbfcb3632c4_Name">
    <vt:lpwstr>Sweco Restricted</vt:lpwstr>
  </property>
  <property fmtid="{D5CDD505-2E9C-101B-9397-08002B2CF9AE}" pid="8" name="MSIP_Label_43f08ec5-d6d9-4227-8387-ccbfcb3632c4_SiteId">
    <vt:lpwstr>b7872ef0-9a00-4c18-8a4a-c7d25c778a9e</vt:lpwstr>
  </property>
  <property fmtid="{D5CDD505-2E9C-101B-9397-08002B2CF9AE}" pid="9" name="MSIP_Label_43f08ec5-d6d9-4227-8387-ccbfcb3632c4_ActionId">
    <vt:lpwstr>b6994286-3edd-4c9d-ac88-dcadac8fb5e9</vt:lpwstr>
  </property>
  <property fmtid="{D5CDD505-2E9C-101B-9397-08002B2CF9AE}" pid="10" name="MSIP_Label_43f08ec5-d6d9-4227-8387-ccbfcb3632c4_ContentBits">
    <vt:lpwstr>0</vt:lpwstr>
  </property>
</Properties>
</file>