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4">
  <p:sldMasterIdLst>
    <p:sldMasterId id="2147483648" r:id="rId1"/>
  </p:sldMasterIdLst>
  <p:notesMasterIdLst>
    <p:notesMasterId r:id="rId11"/>
  </p:notesMasterIdLst>
  <p:sldIdLst>
    <p:sldId id="264" r:id="rId2"/>
    <p:sldId id="265" r:id="rId3"/>
    <p:sldId id="266" r:id="rId4"/>
    <p:sldId id="271" r:id="rId5"/>
    <p:sldId id="267" r:id="rId6"/>
    <p:sldId id="270" r:id="rId7"/>
    <p:sldId id="268" r:id="rId8"/>
    <p:sldId id="272" r:id="rId9"/>
    <p:sldId id="269" r:id="rId10"/>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56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Ljust format 1 - Dekorfärg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D7B26C5-4107-4FEC-AEDC-1716B250A1EF}" styleName="Ljust format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Ljust format 1 - Dekorfärg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940675A-B579-460E-94D1-54222C63F5DA}" styleName="Inget format, tabellrutnät">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Inget format, inget rutnä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just format 2 - Dekorfärg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86"/>
    <p:restoredTop sz="84945"/>
  </p:normalViewPr>
  <p:slideViewPr>
    <p:cSldViewPr snapToGrid="0" snapToObjects="1">
      <p:cViewPr varScale="1">
        <p:scale>
          <a:sx n="106" d="100"/>
          <a:sy n="106" d="100"/>
        </p:scale>
        <p:origin x="1008" y="17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4623F8-B430-2046-B694-FB0FAFDB97CB}" type="datetimeFigureOut">
              <a:rPr lang="sv-SE" smtClean="0"/>
              <a:t>2019-10-31</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1C78AF-77EE-8146-868A-7BEA0BB9E5F5}" type="slidenum">
              <a:rPr lang="sv-SE" smtClean="0"/>
              <a:t>‹Nr.›</a:t>
            </a:fld>
            <a:endParaRPr lang="sv-SE"/>
          </a:p>
        </p:txBody>
      </p:sp>
    </p:spTree>
    <p:extLst>
      <p:ext uri="{BB962C8B-B14F-4D97-AF65-F5344CB8AC3E}">
        <p14:creationId xmlns:p14="http://schemas.microsoft.com/office/powerpoint/2010/main" val="14312909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kern="1200" dirty="0">
                <a:solidFill>
                  <a:schemeClr val="tx1"/>
                </a:solidFill>
                <a:effectLst/>
                <a:latin typeface="+mn-lt"/>
                <a:ea typeface="+mn-ea"/>
                <a:cs typeface="+mn-cs"/>
              </a:rPr>
              <a:t>Avfall Sverige har, med hjälp av konsultbolaget </a:t>
            </a:r>
            <a:r>
              <a:rPr lang="sv-SE" sz="1200" kern="1200" dirty="0" err="1">
                <a:solidFill>
                  <a:schemeClr val="tx1"/>
                </a:solidFill>
                <a:effectLst/>
                <a:latin typeface="+mn-lt"/>
                <a:ea typeface="+mn-ea"/>
                <a:cs typeface="+mn-cs"/>
              </a:rPr>
              <a:t>Ramboll</a:t>
            </a:r>
            <a:r>
              <a:rPr lang="sv-SE" sz="1200" kern="1200" dirty="0">
                <a:solidFill>
                  <a:schemeClr val="tx1"/>
                </a:solidFill>
                <a:effectLst/>
                <a:latin typeface="+mn-lt"/>
                <a:ea typeface="+mn-ea"/>
                <a:cs typeface="+mn-cs"/>
              </a:rPr>
              <a:t>, undersökt vilka drivkrafter och motiv det finns för kommunerna att gå över till insamling i egen regi samt om det är en pågående trend.  </a:t>
            </a:r>
          </a:p>
          <a:p>
            <a:r>
              <a:rPr lang="sv-SE" sz="1200" kern="1200" dirty="0">
                <a:solidFill>
                  <a:schemeClr val="tx1"/>
                </a:solidFill>
                <a:effectLst/>
                <a:latin typeface="+mn-lt"/>
                <a:ea typeface="+mn-ea"/>
                <a:cs typeface="+mn-cs"/>
              </a:rPr>
              <a:t>Rapporten har författats av Frida Petersson och Madelene Schöld, båda vid </a:t>
            </a:r>
            <a:r>
              <a:rPr lang="sv-SE" sz="1200" kern="1200" dirty="0" err="1">
                <a:solidFill>
                  <a:schemeClr val="tx1"/>
                </a:solidFill>
                <a:effectLst/>
                <a:latin typeface="+mn-lt"/>
                <a:ea typeface="+mn-ea"/>
                <a:cs typeface="+mn-cs"/>
              </a:rPr>
              <a:t>Ramboll</a:t>
            </a:r>
            <a:r>
              <a:rPr lang="sv-SE" sz="1200" kern="1200" dirty="0">
                <a:solidFill>
                  <a:schemeClr val="tx1"/>
                </a:solidFill>
                <a:effectLst/>
                <a:latin typeface="+mn-lt"/>
                <a:ea typeface="+mn-ea"/>
                <a:cs typeface="+mn-cs"/>
              </a:rPr>
              <a:t> Sverige AB. Projektet har finansierats genom Avfall Sveriges Utvecklingssatsning.</a:t>
            </a:r>
          </a:p>
          <a:p>
            <a:endParaRPr lang="sv-SE" dirty="0"/>
          </a:p>
        </p:txBody>
      </p:sp>
      <p:sp>
        <p:nvSpPr>
          <p:cNvPr id="4" name="Platshållare för bildnummer 3"/>
          <p:cNvSpPr>
            <a:spLocks noGrp="1"/>
          </p:cNvSpPr>
          <p:nvPr>
            <p:ph type="sldNum" sz="quarter" idx="5"/>
          </p:nvPr>
        </p:nvSpPr>
        <p:spPr/>
        <p:txBody>
          <a:bodyPr/>
          <a:lstStyle/>
          <a:p>
            <a:fld id="{841C78AF-77EE-8146-868A-7BEA0BB9E5F5}" type="slidenum">
              <a:rPr lang="sv-SE" smtClean="0"/>
              <a:t>2</a:t>
            </a:fld>
            <a:endParaRPr lang="sv-SE"/>
          </a:p>
        </p:txBody>
      </p:sp>
    </p:spTree>
    <p:extLst>
      <p:ext uri="{BB962C8B-B14F-4D97-AF65-F5344CB8AC3E}">
        <p14:creationId xmlns:p14="http://schemas.microsoft.com/office/powerpoint/2010/main" val="3248651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kern="1200" dirty="0">
                <a:solidFill>
                  <a:schemeClr val="tx1"/>
                </a:solidFill>
                <a:effectLst/>
                <a:latin typeface="+mn-lt"/>
                <a:ea typeface="+mn-ea"/>
                <a:cs typeface="+mn-cs"/>
              </a:rPr>
              <a:t>Det kommunala ansvaret för avfall innebär bland annat att kommunen ansvarar för insamling och omhändertagande av allt hushållsavfall som uppkommer i kommunen. Kommunen kan utföra det kommunala ansvaret på egen hand, i egen regi, genom att exempelvis själv anställa personal och införskaffa renhållnings­fordon för insamlingen. Även tilldelning till eget eller delägt kommunalt bolag är möjligt. Kommunen kan även välja att anlita en extern aktör för att utföra avfalls­insamlingen, så länge det inte är väsentligt dyrare än utförande i egen regi. Den externa aktören, entreprenören, ska upphandlas enligt Lagen om offentlig upphandling (LOU). </a:t>
            </a:r>
          </a:p>
          <a:p>
            <a:r>
              <a:rPr lang="sv-SE" sz="1200" kern="1200" dirty="0">
                <a:solidFill>
                  <a:schemeClr val="tx1"/>
                </a:solidFill>
                <a:effectLst/>
                <a:latin typeface="+mn-lt"/>
                <a:ea typeface="+mn-ea"/>
                <a:cs typeface="+mn-cs"/>
              </a:rPr>
              <a:t>Hur kommunerna väljer att utföra det kommunala insamlingsansvaret har varierat genom åren. Efter flera år av att större delen av Sveriges kommuner har valt att genomföra insamlingen genom upphandling av entreprenör, är nu trenden att fler och fler kommuner väljer eller överväger att övergå till att utföra insamling i egen regi. </a:t>
            </a:r>
          </a:p>
          <a:p>
            <a:r>
              <a:rPr lang="sv-SE" sz="1200" kern="1200" dirty="0">
                <a:solidFill>
                  <a:schemeClr val="tx1"/>
                </a:solidFill>
                <a:effectLst/>
                <a:latin typeface="+mn-lt"/>
                <a:ea typeface="+mn-ea"/>
                <a:cs typeface="+mn-cs"/>
              </a:rPr>
              <a:t>Undersökningen gjordes via enkät och intervjuer med avfallsansvariga i Sveriges kommuner. Även de externa utförarna, entreprenörerna, har intervjuats för att få deras bild av utvecklingen och möjliga åtgärder. </a:t>
            </a:r>
          </a:p>
          <a:p>
            <a:r>
              <a:rPr lang="sv-SE" sz="1200" kern="1200" dirty="0">
                <a:solidFill>
                  <a:schemeClr val="tx1"/>
                </a:solidFill>
                <a:effectLst/>
                <a:latin typeface="+mn-lt"/>
                <a:ea typeface="+mn-ea"/>
                <a:cs typeface="+mn-cs"/>
              </a:rPr>
              <a:t> </a:t>
            </a:r>
          </a:p>
          <a:p>
            <a:r>
              <a:rPr lang="sv-SE" sz="1200" kern="1200" dirty="0">
                <a:solidFill>
                  <a:schemeClr val="tx1"/>
                </a:solidFill>
                <a:effectLst/>
                <a:latin typeface="+mn-lt"/>
                <a:ea typeface="+mn-ea"/>
                <a:cs typeface="+mn-cs"/>
              </a:rPr>
              <a:t>Resultatet ger också värdefullt underlag för vilken typ av vägledning och stöd, till exempel guider och utbildning, kommunerna behöver framöver. </a:t>
            </a:r>
          </a:p>
          <a:p>
            <a:endParaRPr lang="sv-SE" dirty="0"/>
          </a:p>
        </p:txBody>
      </p:sp>
      <p:sp>
        <p:nvSpPr>
          <p:cNvPr id="4" name="Platshållare för bildnummer 3"/>
          <p:cNvSpPr>
            <a:spLocks noGrp="1"/>
          </p:cNvSpPr>
          <p:nvPr>
            <p:ph type="sldNum" sz="quarter" idx="5"/>
          </p:nvPr>
        </p:nvSpPr>
        <p:spPr/>
        <p:txBody>
          <a:bodyPr/>
          <a:lstStyle/>
          <a:p>
            <a:fld id="{841C78AF-77EE-8146-868A-7BEA0BB9E5F5}" type="slidenum">
              <a:rPr lang="sv-SE" smtClean="0"/>
              <a:t>3</a:t>
            </a:fld>
            <a:endParaRPr lang="sv-SE"/>
          </a:p>
        </p:txBody>
      </p:sp>
    </p:spTree>
    <p:extLst>
      <p:ext uri="{BB962C8B-B14F-4D97-AF65-F5344CB8AC3E}">
        <p14:creationId xmlns:p14="http://schemas.microsoft.com/office/powerpoint/2010/main" val="30682456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Ingen kommun med insamling både i egen regi och upphandling överväger att helt övergå till upphandling, medan cirka 40 % av dem överväger att helt utföra insamlingen i egen regi.</a:t>
            </a:r>
            <a:r>
              <a:rPr lang="sv-SE" i="1" dirty="0"/>
              <a:t> </a:t>
            </a:r>
            <a:endParaRPr lang="sv-SE" dirty="0"/>
          </a:p>
          <a:p>
            <a:endParaRPr lang="sv-SE" dirty="0"/>
          </a:p>
        </p:txBody>
      </p:sp>
      <p:sp>
        <p:nvSpPr>
          <p:cNvPr id="4" name="Platshållare för bildnummer 3"/>
          <p:cNvSpPr>
            <a:spLocks noGrp="1"/>
          </p:cNvSpPr>
          <p:nvPr>
            <p:ph type="sldNum" sz="quarter" idx="5"/>
          </p:nvPr>
        </p:nvSpPr>
        <p:spPr/>
        <p:txBody>
          <a:bodyPr/>
          <a:lstStyle/>
          <a:p>
            <a:fld id="{841C78AF-77EE-8146-868A-7BEA0BB9E5F5}" type="slidenum">
              <a:rPr lang="sv-SE" smtClean="0"/>
              <a:t>4</a:t>
            </a:fld>
            <a:endParaRPr lang="sv-SE"/>
          </a:p>
        </p:txBody>
      </p:sp>
    </p:spTree>
    <p:extLst>
      <p:ext uri="{BB962C8B-B14F-4D97-AF65-F5344CB8AC3E}">
        <p14:creationId xmlns:p14="http://schemas.microsoft.com/office/powerpoint/2010/main" val="2707659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dirty="0">
                <a:solidFill>
                  <a:schemeClr val="tx1"/>
                </a:solidFill>
                <a:effectLst/>
                <a:latin typeface="+mn-lt"/>
                <a:ea typeface="+mn-ea"/>
                <a:cs typeface="+mn-cs"/>
              </a:rPr>
              <a:t>Enkätsvaren visar en tydlig trend mot att allt fler kommuner utför insamlingen av mat- och restavfall i egen regi och andelen med insamling i egen regi kommer troligen att öka även framgent.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dirty="0">
                <a:solidFill>
                  <a:schemeClr val="tx1"/>
                </a:solidFill>
                <a:effectLst/>
                <a:latin typeface="+mn-lt"/>
                <a:ea typeface="+mn-ea"/>
                <a:cs typeface="+mn-cs"/>
              </a:rPr>
              <a:t>Den övergripande faktorn för att allt fler kommuner idag utför insamling helt eller delvis i egen regi, verkar vara att det upplevs som mer utmanande att upphandla kvalité och flexibilitet i dagsläget, jämfört med tidigare. Det är tydligt att priserna pressas mer idag och att möjligheterna för entreprenörerna att vara flexibla därmed har minskat. Anbud från ”lågprisbolag” är en faktor som ett stort antal kommuner framhåller, där den kvalité och service som levereras inte är i nivå med vad kommunen anser sig ha efterfrågat i upphandlingen.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dirty="0">
                <a:solidFill>
                  <a:schemeClr val="tx1"/>
                </a:solidFill>
                <a:effectLst/>
                <a:latin typeface="+mn-lt"/>
                <a:ea typeface="+mn-ea"/>
                <a:cs typeface="+mn-cs"/>
              </a:rPr>
              <a:t>Den tydligaste faktorn för att kommuner väljer att utföra insamling med upphandlad entreprenör, verkar vara att det inte kräver lika mycket interna resurser och kompetens från kommunen som vid egen regi. Ytterligare en kritisk faktor verkar vara tradition, att avfallsinsamlingen länge har utförts genom upphandling av entreprenör. </a:t>
            </a:r>
          </a:p>
          <a:p>
            <a:endParaRPr lang="sv-SE" dirty="0"/>
          </a:p>
        </p:txBody>
      </p:sp>
      <p:sp>
        <p:nvSpPr>
          <p:cNvPr id="4" name="Platshållare för bildnummer 3"/>
          <p:cNvSpPr>
            <a:spLocks noGrp="1"/>
          </p:cNvSpPr>
          <p:nvPr>
            <p:ph type="sldNum" sz="quarter" idx="5"/>
          </p:nvPr>
        </p:nvSpPr>
        <p:spPr/>
        <p:txBody>
          <a:bodyPr/>
          <a:lstStyle/>
          <a:p>
            <a:fld id="{841C78AF-77EE-8146-868A-7BEA0BB9E5F5}" type="slidenum">
              <a:rPr lang="sv-SE" smtClean="0"/>
              <a:t>7</a:t>
            </a:fld>
            <a:endParaRPr lang="sv-SE"/>
          </a:p>
        </p:txBody>
      </p:sp>
    </p:spTree>
    <p:extLst>
      <p:ext uri="{BB962C8B-B14F-4D97-AF65-F5344CB8AC3E}">
        <p14:creationId xmlns:p14="http://schemas.microsoft.com/office/powerpoint/2010/main" val="5806603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örstasida">
    <p:bg>
      <p:bgPr>
        <a:solidFill>
          <a:schemeClr val="tx2"/>
        </a:solidFill>
        <a:effectLst/>
      </p:bgPr>
    </p:bg>
    <p:spTree>
      <p:nvGrpSpPr>
        <p:cNvPr id="1" name=""/>
        <p:cNvGrpSpPr/>
        <p:nvPr/>
      </p:nvGrpSpPr>
      <p:grpSpPr>
        <a:xfrm>
          <a:off x="0" y="0"/>
          <a:ext cx="0" cy="0"/>
          <a:chOff x="0" y="0"/>
          <a:chExt cx="0" cy="0"/>
        </a:xfrm>
      </p:grpSpPr>
      <p:pic>
        <p:nvPicPr>
          <p:cNvPr id="5" name="Picture 4" descr="log_vit_sta.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062296" y="3578111"/>
            <a:ext cx="4067408" cy="1840394"/>
          </a:xfrm>
          <a:prstGeom prst="rect">
            <a:avLst/>
          </a:prstGeom>
        </p:spPr>
      </p:pic>
      <p:sp>
        <p:nvSpPr>
          <p:cNvPr id="6" name="Underrubrik 2"/>
          <p:cNvSpPr>
            <a:spLocks noGrp="1"/>
          </p:cNvSpPr>
          <p:nvPr>
            <p:ph type="subTitle" idx="1" hasCustomPrompt="1"/>
          </p:nvPr>
        </p:nvSpPr>
        <p:spPr>
          <a:xfrm>
            <a:off x="1524000" y="2113755"/>
            <a:ext cx="9144000" cy="584371"/>
          </a:xfrm>
        </p:spPr>
        <p:txBody>
          <a:bodyPr>
            <a:normAutofit/>
          </a:bodyPr>
          <a:lstStyle>
            <a:lvl1pPr marL="0" indent="0" algn="ctr">
              <a:buNone/>
              <a:defRPr sz="20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Presentatör och datum</a:t>
            </a:r>
          </a:p>
        </p:txBody>
      </p:sp>
      <p:sp>
        <p:nvSpPr>
          <p:cNvPr id="9" name="Rubrik 6"/>
          <p:cNvSpPr>
            <a:spLocks noGrp="1"/>
          </p:cNvSpPr>
          <p:nvPr>
            <p:ph type="title" hasCustomPrompt="1"/>
          </p:nvPr>
        </p:nvSpPr>
        <p:spPr>
          <a:xfrm>
            <a:off x="838200" y="1275328"/>
            <a:ext cx="10515600" cy="684101"/>
          </a:xfrm>
        </p:spPr>
        <p:txBody>
          <a:bodyPr/>
          <a:lstStyle>
            <a:lvl1pPr algn="ctr">
              <a:defRPr>
                <a:solidFill>
                  <a:schemeClr val="bg1"/>
                </a:solidFill>
              </a:defRPr>
            </a:lvl1pPr>
          </a:lstStyle>
          <a:p>
            <a:r>
              <a:rPr lang="sv-SE" dirty="0"/>
              <a:t>PRESENTATIONS RUBRIK</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Grå grundsida">
    <p:bg>
      <p:bgPr>
        <a:solidFill>
          <a:srgbClr val="555653"/>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15" name="Platshållare för bild 14"/>
          <p:cNvSpPr>
            <a:spLocks noGrp="1"/>
          </p:cNvSpPr>
          <p:nvPr>
            <p:ph type="pic" sz="quarter" idx="12"/>
          </p:nvPr>
        </p:nvSpPr>
        <p:spPr>
          <a:xfrm>
            <a:off x="7941734" y="1397530"/>
            <a:ext cx="3734330" cy="4258203"/>
          </a:xfrm>
        </p:spPr>
        <p:txBody>
          <a:bodyPr/>
          <a:lstStyle>
            <a:lvl1pPr>
              <a:defRPr>
                <a:solidFill>
                  <a:schemeClr val="bg1"/>
                </a:solidFill>
              </a:defRPr>
            </a:lvl1pPr>
          </a:lstStyle>
          <a:p>
            <a:r>
              <a:rPr lang="sv-SE"/>
              <a:t>Dra bilden till platshållaren eller klicka på ikonen för att lägga till den</a:t>
            </a:r>
            <a:endParaRPr lang="sv-SE" dirty="0"/>
          </a:p>
        </p:txBody>
      </p:sp>
      <p:pic>
        <p:nvPicPr>
          <p:cNvPr id="6" name="Picture 7" descr="logvit.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lbild bak grundsida">
    <p:bg>
      <p:bgPr>
        <a:solidFill>
          <a:schemeClr val="bg1"/>
        </a:solidFill>
        <a:effectLst/>
      </p:bgPr>
    </p:bg>
    <p:spTree>
      <p:nvGrpSpPr>
        <p:cNvPr id="1" name=""/>
        <p:cNvGrpSpPr/>
        <p:nvPr/>
      </p:nvGrpSpPr>
      <p:grpSpPr>
        <a:xfrm>
          <a:off x="0" y="0"/>
          <a:ext cx="0" cy="0"/>
          <a:chOff x="0" y="0"/>
          <a:chExt cx="0" cy="0"/>
        </a:xfrm>
      </p:grpSpPr>
      <p:sp>
        <p:nvSpPr>
          <p:cNvPr id="4" name="Platshållare för bild 3"/>
          <p:cNvSpPr>
            <a:spLocks noGrp="1"/>
          </p:cNvSpPr>
          <p:nvPr>
            <p:ph type="pic" sz="quarter" idx="12"/>
          </p:nvPr>
        </p:nvSpPr>
        <p:spPr>
          <a:xfrm>
            <a:off x="0" y="0"/>
            <a:ext cx="12192000" cy="6858000"/>
          </a:xfrm>
        </p:spPr>
        <p:txBody>
          <a:bodyPr/>
          <a:lstStyle/>
          <a:p>
            <a:r>
              <a:rPr lang="sv-SE"/>
              <a:t>Dra bilden till platshållaren eller klicka på ikonen för att lägga till den</a:t>
            </a:r>
          </a:p>
        </p:txBody>
      </p:sp>
      <p:pic>
        <p:nvPicPr>
          <p:cNvPr id="6" name="Picture 7" descr="logvit.png"/>
          <p:cNvPicPr>
            <a:picLocks noChangeAspect="1"/>
          </p:cNvPicPr>
          <p:nvPr userDrawn="1"/>
        </p:nvPicPr>
        <p:blipFill>
          <a:blip r:embed="rId2" cstate="screen">
            <a:alphaModFix amt="99000"/>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
        <p:nvSpPr>
          <p:cNvPr id="2" name="Rubrik 1"/>
          <p:cNvSpPr>
            <a:spLocks noGrp="1"/>
          </p:cNvSpPr>
          <p:nvPr>
            <p:ph type="title" hasCustomPrompt="1"/>
          </p:nvPr>
        </p:nvSpPr>
        <p:spPr>
          <a:xfrm>
            <a:off x="507234" y="512763"/>
            <a:ext cx="11168829"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11160126"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istasida">
    <p:spTree>
      <p:nvGrpSpPr>
        <p:cNvPr id="1" name=""/>
        <p:cNvGrpSpPr/>
        <p:nvPr/>
      </p:nvGrpSpPr>
      <p:grpSpPr>
        <a:xfrm>
          <a:off x="0" y="0"/>
          <a:ext cx="0" cy="0"/>
          <a:chOff x="0" y="0"/>
          <a:chExt cx="0" cy="0"/>
        </a:xfrm>
      </p:grpSpPr>
      <p:sp>
        <p:nvSpPr>
          <p:cNvPr id="3" name="Underrubrik 2"/>
          <p:cNvSpPr>
            <a:spLocks noGrp="1"/>
          </p:cNvSpPr>
          <p:nvPr>
            <p:ph type="subTitle" idx="1" hasCustomPrompt="1"/>
          </p:nvPr>
        </p:nvSpPr>
        <p:spPr>
          <a:xfrm>
            <a:off x="1524000" y="4913963"/>
            <a:ext cx="9144000" cy="1527658"/>
          </a:xfrm>
        </p:spPr>
        <p:txBody>
          <a:bodyPr>
            <a:normAutofit/>
          </a:bodyPr>
          <a:lstStyle>
            <a:lvl1pPr marL="0" indent="0" algn="ctr">
              <a:buNone/>
              <a:defRPr sz="20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Förnamn Efternamn</a:t>
            </a:r>
            <a:br>
              <a:rPr lang="sv-SE" dirty="0"/>
            </a:br>
            <a:r>
              <a:rPr lang="sv-SE" dirty="0" err="1"/>
              <a:t>Mobilnr</a:t>
            </a:r>
            <a:r>
              <a:rPr lang="sv-SE" dirty="0"/>
              <a:t>, </a:t>
            </a:r>
            <a:r>
              <a:rPr lang="sv-SE" dirty="0" err="1"/>
              <a:t>Telefonnr</a:t>
            </a:r>
            <a:r>
              <a:rPr lang="sv-SE" dirty="0"/>
              <a:t>, e-postadress</a:t>
            </a:r>
            <a:br>
              <a:rPr lang="sv-SE" dirty="0"/>
            </a:br>
            <a:r>
              <a:rPr lang="sv-SE" dirty="0" err="1"/>
              <a:t>avfallsverige.se</a:t>
            </a:r>
            <a:endParaRPr lang="sv-SE" dirty="0"/>
          </a:p>
        </p:txBody>
      </p:sp>
      <p:pic>
        <p:nvPicPr>
          <p:cNvPr id="5" name="Picture 2" descr="log_green_sta.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553597" y="1444510"/>
            <a:ext cx="5084778" cy="2300175"/>
          </a:xfrm>
          <a:prstGeom prst="rect">
            <a:avLst/>
          </a:prstGeom>
        </p:spPr>
      </p:pic>
      <p:sp>
        <p:nvSpPr>
          <p:cNvPr id="6" name="textruta 5"/>
          <p:cNvSpPr txBox="1"/>
          <p:nvPr userDrawn="1"/>
        </p:nvSpPr>
        <p:spPr>
          <a:xfrm>
            <a:off x="5206524" y="4329592"/>
            <a:ext cx="1778924" cy="523220"/>
          </a:xfrm>
          <a:prstGeom prst="rect">
            <a:avLst/>
          </a:prstGeom>
          <a:noFill/>
        </p:spPr>
        <p:txBody>
          <a:bodyPr wrap="square" rtlCol="0">
            <a:spAutoFit/>
          </a:bodyPr>
          <a:lstStyle/>
          <a:p>
            <a:pPr algn="ctr"/>
            <a:r>
              <a:rPr lang="sv-SE" sz="2800" b="1" dirty="0">
                <a:solidFill>
                  <a:schemeClr val="bg2"/>
                </a:solidFill>
              </a:rPr>
              <a:t>TACK!</a:t>
            </a:r>
            <a:endParaRPr lang="sv-SE" sz="2400" b="1" dirty="0">
              <a:solidFill>
                <a:schemeClr val="bg2"/>
              </a:solidFill>
            </a:endParaRPr>
          </a:p>
        </p:txBody>
      </p:sp>
    </p:spTree>
    <p:extLst>
      <p:ext uri="{BB962C8B-B14F-4D97-AF65-F5344CB8AC3E}">
        <p14:creationId xmlns:p14="http://schemas.microsoft.com/office/powerpoint/2010/main" val="19820897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Sistasida">
    <p:spTree>
      <p:nvGrpSpPr>
        <p:cNvPr id="1" name=""/>
        <p:cNvGrpSpPr/>
        <p:nvPr/>
      </p:nvGrpSpPr>
      <p:grpSpPr>
        <a:xfrm>
          <a:off x="0" y="0"/>
          <a:ext cx="0" cy="0"/>
          <a:chOff x="0" y="0"/>
          <a:chExt cx="0" cy="0"/>
        </a:xfrm>
      </p:grpSpPr>
      <p:sp>
        <p:nvSpPr>
          <p:cNvPr id="3" name="Underrubrik 2"/>
          <p:cNvSpPr>
            <a:spLocks noGrp="1"/>
          </p:cNvSpPr>
          <p:nvPr>
            <p:ph type="subTitle" idx="1" hasCustomPrompt="1"/>
          </p:nvPr>
        </p:nvSpPr>
        <p:spPr>
          <a:xfrm>
            <a:off x="1524000" y="4913963"/>
            <a:ext cx="9144000" cy="1527658"/>
          </a:xfrm>
        </p:spPr>
        <p:txBody>
          <a:bodyPr>
            <a:normAutofit/>
          </a:bodyPr>
          <a:lstStyle>
            <a:lvl1pPr marL="0" indent="0" algn="ctr">
              <a:buNone/>
              <a:defRPr sz="20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Förnamn Efternamn</a:t>
            </a:r>
            <a:br>
              <a:rPr lang="sv-SE" dirty="0"/>
            </a:br>
            <a:r>
              <a:rPr lang="sv-SE" dirty="0" err="1"/>
              <a:t>Mobilnr</a:t>
            </a:r>
            <a:r>
              <a:rPr lang="sv-SE" dirty="0"/>
              <a:t>, </a:t>
            </a:r>
            <a:r>
              <a:rPr lang="sv-SE" dirty="0" err="1"/>
              <a:t>Telefonnr</a:t>
            </a:r>
            <a:r>
              <a:rPr lang="sv-SE" dirty="0"/>
              <a:t>, e-postadress</a:t>
            </a:r>
            <a:br>
              <a:rPr lang="sv-SE" dirty="0"/>
            </a:br>
            <a:r>
              <a:rPr lang="sv-SE" dirty="0" err="1"/>
              <a:t>avfallsverige.se</a:t>
            </a:r>
            <a:endParaRPr lang="sv-SE" dirty="0"/>
          </a:p>
        </p:txBody>
      </p:sp>
      <p:pic>
        <p:nvPicPr>
          <p:cNvPr id="5" name="Picture 2" descr="log_green_sta.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553597" y="1444510"/>
            <a:ext cx="5084778" cy="2300175"/>
          </a:xfrm>
          <a:prstGeom prst="rect">
            <a:avLst/>
          </a:prstGeom>
        </p:spPr>
      </p:pic>
      <p:sp>
        <p:nvSpPr>
          <p:cNvPr id="6" name="textruta 5"/>
          <p:cNvSpPr txBox="1"/>
          <p:nvPr userDrawn="1"/>
        </p:nvSpPr>
        <p:spPr>
          <a:xfrm>
            <a:off x="4645680" y="4329592"/>
            <a:ext cx="2900612" cy="523220"/>
          </a:xfrm>
          <a:prstGeom prst="rect">
            <a:avLst/>
          </a:prstGeom>
          <a:noFill/>
        </p:spPr>
        <p:txBody>
          <a:bodyPr wrap="square" rtlCol="0">
            <a:spAutoFit/>
          </a:bodyPr>
          <a:lstStyle/>
          <a:p>
            <a:pPr algn="ctr"/>
            <a:r>
              <a:rPr lang="sv-SE" sz="2800" b="1" dirty="0">
                <a:solidFill>
                  <a:schemeClr val="bg2"/>
                </a:solidFill>
              </a:rPr>
              <a:t>THANK YOU</a:t>
            </a:r>
            <a:endParaRPr lang="sv-SE" sz="2400" b="1" dirty="0">
              <a:solidFill>
                <a:schemeClr val="bg2"/>
              </a:solidFill>
            </a:endParaRPr>
          </a:p>
        </p:txBody>
      </p:sp>
    </p:spTree>
    <p:extLst>
      <p:ext uri="{BB962C8B-B14F-4D97-AF65-F5344CB8AC3E}">
        <p14:creationId xmlns:p14="http://schemas.microsoft.com/office/powerpoint/2010/main" val="1811005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lternativ Förstasida">
    <p:spTree>
      <p:nvGrpSpPr>
        <p:cNvPr id="1" name=""/>
        <p:cNvGrpSpPr/>
        <p:nvPr/>
      </p:nvGrpSpPr>
      <p:grpSpPr>
        <a:xfrm>
          <a:off x="0" y="0"/>
          <a:ext cx="0" cy="0"/>
          <a:chOff x="0" y="0"/>
          <a:chExt cx="0" cy="0"/>
        </a:xfrm>
      </p:grpSpPr>
      <p:sp>
        <p:nvSpPr>
          <p:cNvPr id="3" name="Underrubrik 2"/>
          <p:cNvSpPr>
            <a:spLocks noGrp="1"/>
          </p:cNvSpPr>
          <p:nvPr>
            <p:ph type="subTitle" idx="1" hasCustomPrompt="1"/>
          </p:nvPr>
        </p:nvSpPr>
        <p:spPr>
          <a:xfrm>
            <a:off x="1524000" y="2113755"/>
            <a:ext cx="9144000" cy="584371"/>
          </a:xfrm>
        </p:spPr>
        <p:txBody>
          <a:bodyPr>
            <a:normAutofit/>
          </a:bodyPr>
          <a:lstStyle>
            <a:lvl1pPr marL="0" indent="0" algn="ctr">
              <a:buNone/>
              <a:defRPr sz="20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Presentatör och datum</a:t>
            </a:r>
          </a:p>
        </p:txBody>
      </p:sp>
      <p:sp>
        <p:nvSpPr>
          <p:cNvPr id="7" name="Rubrik 6"/>
          <p:cNvSpPr>
            <a:spLocks noGrp="1"/>
          </p:cNvSpPr>
          <p:nvPr>
            <p:ph type="title" hasCustomPrompt="1"/>
          </p:nvPr>
        </p:nvSpPr>
        <p:spPr>
          <a:xfrm>
            <a:off x="838200" y="1275328"/>
            <a:ext cx="10515600" cy="684101"/>
          </a:xfrm>
        </p:spPr>
        <p:txBody>
          <a:bodyPr/>
          <a:lstStyle>
            <a:lvl1pPr algn="ctr">
              <a:defRPr>
                <a:solidFill>
                  <a:schemeClr val="bg2"/>
                </a:solidFill>
              </a:defRPr>
            </a:lvl1pPr>
          </a:lstStyle>
          <a:p>
            <a:r>
              <a:rPr lang="sv-SE" dirty="0"/>
              <a:t>PRESENTATIONS RUBRIK</a:t>
            </a:r>
          </a:p>
        </p:txBody>
      </p:sp>
      <p:pic>
        <p:nvPicPr>
          <p:cNvPr id="8" name="Picture 2" descr="log_green_sta.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065225" y="3578111"/>
            <a:ext cx="4068384" cy="1840394"/>
          </a:xfrm>
          <a:prstGeom prst="rect">
            <a:avLst/>
          </a:prstGeom>
        </p:spPr>
      </p:pic>
    </p:spTree>
    <p:extLst>
      <p:ext uri="{BB962C8B-B14F-4D97-AF65-F5344CB8AC3E}">
        <p14:creationId xmlns:p14="http://schemas.microsoft.com/office/powerpoint/2010/main" val="1736238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it grundsida">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tx2"/>
                </a:solidFill>
              </a:defRPr>
            </a:lvl1pPr>
          </a:lstStyle>
          <a:p>
            <a:r>
              <a:rPr lang="sv-SE" dirty="0"/>
              <a:t>Rubrik</a:t>
            </a:r>
          </a:p>
        </p:txBody>
      </p:sp>
      <p:pic>
        <p:nvPicPr>
          <p:cNvPr id="5" name="Picture 4" descr="log_green_ligg.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158"/>
          </a:xfrm>
          <a:prstGeom prst="rect">
            <a:avLst/>
          </a:prstGeom>
        </p:spPr>
      </p:pic>
      <p:sp>
        <p:nvSpPr>
          <p:cNvPr id="13" name="Platshållare för text 12"/>
          <p:cNvSpPr>
            <a:spLocks noGrp="1"/>
          </p:cNvSpPr>
          <p:nvPr>
            <p:ph type="body" sz="quarter" idx="11"/>
          </p:nvPr>
        </p:nvSpPr>
        <p:spPr>
          <a:xfrm>
            <a:off x="515937" y="1397530"/>
            <a:ext cx="7008123" cy="4258203"/>
          </a:xfrm>
        </p:spPr>
        <p:txBody>
          <a:bodyPr>
            <a:normAutofit/>
          </a:bodyPr>
          <a:lstStyle>
            <a:lvl1pPr>
              <a:defRPr sz="2000">
                <a:solidFill>
                  <a:schemeClr val="tx2"/>
                </a:solidFill>
              </a:defRPr>
            </a:lvl1pPr>
            <a:lvl2pPr>
              <a:defRPr sz="2000">
                <a:solidFill>
                  <a:schemeClr val="tx2"/>
                </a:solidFill>
              </a:defRPr>
            </a:lvl2pPr>
            <a:lvl3pPr>
              <a:defRPr sz="2000">
                <a:solidFill>
                  <a:schemeClr val="tx2"/>
                </a:solidFill>
              </a:defRPr>
            </a:lvl3pPr>
            <a:lvl4pPr>
              <a:defRPr sz="2000">
                <a:solidFill>
                  <a:schemeClr val="tx2"/>
                </a:solidFill>
              </a:defRPr>
            </a:lvl4pPr>
            <a:lvl5pPr>
              <a:defRPr sz="2000">
                <a:solidFill>
                  <a:schemeClr val="tx2"/>
                </a:solidFill>
              </a:defRPr>
            </a:lvl5pPr>
          </a:lstStyle>
          <a:p>
            <a:pPr lvl="0"/>
            <a:r>
              <a:rPr lang="sv-SE"/>
              <a:t>Klicka här för att ändra format på bakgrundstexten</a:t>
            </a:r>
          </a:p>
        </p:txBody>
      </p:sp>
      <p:sp>
        <p:nvSpPr>
          <p:cNvPr id="15" name="Platshållare för bild 14"/>
          <p:cNvSpPr>
            <a:spLocks noGrp="1"/>
          </p:cNvSpPr>
          <p:nvPr>
            <p:ph type="pic" sz="quarter" idx="12"/>
          </p:nvPr>
        </p:nvSpPr>
        <p:spPr>
          <a:xfrm>
            <a:off x="7941734" y="1397530"/>
            <a:ext cx="3734330" cy="4258203"/>
          </a:xfrm>
        </p:spPr>
        <p:txBody>
          <a:bodyPr>
            <a:normAutofit/>
          </a:bodyPr>
          <a:lstStyle>
            <a:lvl1pPr>
              <a:defRPr sz="2000"/>
            </a:lvl1pPr>
          </a:lstStyle>
          <a:p>
            <a:r>
              <a:rPr lang="sv-SE"/>
              <a:t>Dra bilden till platshållaren eller klicka på ikonen för att lägga till den</a:t>
            </a:r>
            <a:endParaRPr lang="sv-SE" dirty="0"/>
          </a:p>
        </p:txBody>
      </p:sp>
    </p:spTree>
    <p:extLst>
      <p:ext uri="{BB962C8B-B14F-4D97-AF65-F5344CB8AC3E}">
        <p14:creationId xmlns:p14="http://schemas.microsoft.com/office/powerpoint/2010/main" val="669415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rön grundsida">
    <p:bg>
      <p:bgPr>
        <a:solidFill>
          <a:schemeClr val="tx2"/>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15" name="Platshållare för bild 14"/>
          <p:cNvSpPr>
            <a:spLocks noGrp="1"/>
          </p:cNvSpPr>
          <p:nvPr>
            <p:ph type="pic" sz="quarter" idx="12"/>
          </p:nvPr>
        </p:nvSpPr>
        <p:spPr>
          <a:xfrm>
            <a:off x="7941734" y="1397530"/>
            <a:ext cx="3734330" cy="4258203"/>
          </a:xfrm>
        </p:spPr>
        <p:txBody>
          <a:bodyPr/>
          <a:lstStyle>
            <a:lvl1pPr>
              <a:defRPr>
                <a:solidFill>
                  <a:schemeClr val="bg1"/>
                </a:solidFill>
              </a:defRPr>
            </a:lvl1pPr>
          </a:lstStyle>
          <a:p>
            <a:r>
              <a:rPr lang="sv-SE"/>
              <a:t>Dra bilden till platshållaren eller klicka på ikonen för att lägga till den</a:t>
            </a:r>
            <a:endParaRPr lang="sv-SE" dirty="0"/>
          </a:p>
        </p:txBody>
      </p:sp>
      <p:pic>
        <p:nvPicPr>
          <p:cNvPr id="6" name="Picture 7" descr="logvit.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å grundsida">
    <p:bg>
      <p:bgPr>
        <a:solidFill>
          <a:schemeClr val="accent1"/>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15" name="Platshållare för bild 14"/>
          <p:cNvSpPr>
            <a:spLocks noGrp="1"/>
          </p:cNvSpPr>
          <p:nvPr>
            <p:ph type="pic" sz="quarter" idx="12"/>
          </p:nvPr>
        </p:nvSpPr>
        <p:spPr>
          <a:xfrm>
            <a:off x="7941734" y="1397530"/>
            <a:ext cx="3734330" cy="4258203"/>
          </a:xfrm>
        </p:spPr>
        <p:txBody>
          <a:bodyPr/>
          <a:lstStyle>
            <a:lvl1pPr>
              <a:defRPr>
                <a:solidFill>
                  <a:schemeClr val="bg1"/>
                </a:solidFill>
              </a:defRPr>
            </a:lvl1pPr>
          </a:lstStyle>
          <a:p>
            <a:r>
              <a:rPr lang="sv-SE"/>
              <a:t>Dra bilden till platshållaren eller klicka på ikonen för att lägga till den</a:t>
            </a:r>
            <a:endParaRPr lang="sv-SE" dirty="0"/>
          </a:p>
        </p:txBody>
      </p:sp>
      <p:pic>
        <p:nvPicPr>
          <p:cNvPr id="6" name="Picture 7" descr="logvit.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öd grundsida">
    <p:bg>
      <p:bgPr>
        <a:solidFill>
          <a:schemeClr val="accent6"/>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15" name="Platshållare för bild 14"/>
          <p:cNvSpPr>
            <a:spLocks noGrp="1"/>
          </p:cNvSpPr>
          <p:nvPr>
            <p:ph type="pic" sz="quarter" idx="12"/>
          </p:nvPr>
        </p:nvSpPr>
        <p:spPr>
          <a:xfrm>
            <a:off x="7941734" y="1397530"/>
            <a:ext cx="3734330" cy="4258203"/>
          </a:xfrm>
        </p:spPr>
        <p:txBody>
          <a:bodyPr/>
          <a:lstStyle>
            <a:lvl1pPr>
              <a:defRPr>
                <a:solidFill>
                  <a:schemeClr val="bg1"/>
                </a:solidFill>
              </a:defRPr>
            </a:lvl1pPr>
          </a:lstStyle>
          <a:p>
            <a:r>
              <a:rPr lang="sv-SE"/>
              <a:t>Dra bilden till platshållaren eller klicka på ikonen för att lägga till den</a:t>
            </a:r>
            <a:endParaRPr lang="sv-SE" dirty="0"/>
          </a:p>
        </p:txBody>
      </p:sp>
      <p:pic>
        <p:nvPicPr>
          <p:cNvPr id="6" name="Picture 7" descr="logvit.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jusblå grundsida">
    <p:bg>
      <p:bgPr>
        <a:solidFill>
          <a:schemeClr val="accent2"/>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15" name="Platshållare för bild 14"/>
          <p:cNvSpPr>
            <a:spLocks noGrp="1"/>
          </p:cNvSpPr>
          <p:nvPr>
            <p:ph type="pic" sz="quarter" idx="12"/>
          </p:nvPr>
        </p:nvSpPr>
        <p:spPr>
          <a:xfrm>
            <a:off x="7941734" y="1397530"/>
            <a:ext cx="3734330" cy="4258203"/>
          </a:xfrm>
        </p:spPr>
        <p:txBody>
          <a:bodyPr/>
          <a:lstStyle>
            <a:lvl1pPr>
              <a:defRPr>
                <a:solidFill>
                  <a:schemeClr val="bg1"/>
                </a:solidFill>
              </a:defRPr>
            </a:lvl1pPr>
          </a:lstStyle>
          <a:p>
            <a:r>
              <a:rPr lang="sv-SE"/>
              <a:t>Dra bilden till platshållaren eller klicka på ikonen för att lägga till den</a:t>
            </a:r>
            <a:endParaRPr lang="sv-SE" dirty="0"/>
          </a:p>
        </p:txBody>
      </p:sp>
      <p:pic>
        <p:nvPicPr>
          <p:cNvPr id="6" name="Picture 7" descr="logvit.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inröd grundsida">
    <p:bg>
      <p:bgPr>
        <a:solidFill>
          <a:schemeClr val="accent3"/>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15" name="Platshållare för bild 14"/>
          <p:cNvSpPr>
            <a:spLocks noGrp="1"/>
          </p:cNvSpPr>
          <p:nvPr>
            <p:ph type="pic" sz="quarter" idx="12"/>
          </p:nvPr>
        </p:nvSpPr>
        <p:spPr>
          <a:xfrm>
            <a:off x="7941734" y="1397530"/>
            <a:ext cx="3734330" cy="4258203"/>
          </a:xfrm>
        </p:spPr>
        <p:txBody>
          <a:bodyPr/>
          <a:lstStyle>
            <a:lvl1pPr>
              <a:defRPr>
                <a:solidFill>
                  <a:schemeClr val="bg1"/>
                </a:solidFill>
              </a:defRPr>
            </a:lvl1pPr>
          </a:lstStyle>
          <a:p>
            <a:r>
              <a:rPr lang="sv-SE"/>
              <a:t>Dra bilden till platshållaren eller klicka på ikonen för att lägga till den</a:t>
            </a:r>
            <a:endParaRPr lang="sv-SE" dirty="0"/>
          </a:p>
        </p:txBody>
      </p:sp>
      <p:pic>
        <p:nvPicPr>
          <p:cNvPr id="6" name="Picture 7" descr="logvit.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jusgrön grundsida">
    <p:bg>
      <p:bgPr>
        <a:solidFill>
          <a:schemeClr val="accent5"/>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15" name="Platshållare för bild 14"/>
          <p:cNvSpPr>
            <a:spLocks noGrp="1"/>
          </p:cNvSpPr>
          <p:nvPr>
            <p:ph type="pic" sz="quarter" idx="12"/>
          </p:nvPr>
        </p:nvSpPr>
        <p:spPr>
          <a:xfrm>
            <a:off x="7941734" y="1397530"/>
            <a:ext cx="3734330" cy="4258203"/>
          </a:xfrm>
        </p:spPr>
        <p:txBody>
          <a:bodyPr/>
          <a:lstStyle>
            <a:lvl1pPr>
              <a:defRPr>
                <a:solidFill>
                  <a:schemeClr val="bg1"/>
                </a:solidFill>
              </a:defRPr>
            </a:lvl1pPr>
          </a:lstStyle>
          <a:p>
            <a:r>
              <a:rPr lang="sv-SE"/>
              <a:t>Dra bilden till platshållaren eller klicka på ikonen för att lägga till den</a:t>
            </a:r>
            <a:endParaRPr lang="sv-SE" dirty="0"/>
          </a:p>
        </p:txBody>
      </p:sp>
      <p:pic>
        <p:nvPicPr>
          <p:cNvPr id="6" name="Picture 7" descr="logvit.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515938" y="500062"/>
            <a:ext cx="10515600" cy="715421"/>
          </a:xfrm>
          <a:prstGeom prst="rect">
            <a:avLst/>
          </a:prstGeom>
        </p:spPr>
        <p:txBody>
          <a:bodyPr vert="horz" lIns="91440" tIns="45720" rIns="91440" bIns="45720" rtlCol="0" anchor="ctr">
            <a:normAutofit/>
          </a:bodyPr>
          <a:lstStyle/>
          <a:p>
            <a:r>
              <a:rPr lang="sv-SE" dirty="0"/>
              <a:t>Klicka här för att ändra formatet för bakgrundsrubriken</a:t>
            </a:r>
          </a:p>
        </p:txBody>
      </p:sp>
      <p:sp>
        <p:nvSpPr>
          <p:cNvPr id="3" name="Platshållare för text 2"/>
          <p:cNvSpPr>
            <a:spLocks noGrp="1"/>
          </p:cNvSpPr>
          <p:nvPr>
            <p:ph type="body" idx="1"/>
          </p:nvPr>
        </p:nvSpPr>
        <p:spPr>
          <a:xfrm>
            <a:off x="515938" y="1580298"/>
            <a:ext cx="10515600" cy="4351338"/>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442709561"/>
      </p:ext>
    </p:extLst>
  </p:cSld>
  <p:clrMap bg1="lt1" tx1="dk1" bg2="lt2" tx2="dk2" accent1="accent1" accent2="accent2" accent3="accent3" accent4="accent4" accent5="accent5" accent6="accent6" hlink="hlink" folHlink="folHlink"/>
  <p:sldLayoutIdLst>
    <p:sldLayoutId id="2147483650" r:id="rId1"/>
    <p:sldLayoutId id="2147483649" r:id="rId2"/>
    <p:sldLayoutId id="2147483651" r:id="rId3"/>
    <p:sldLayoutId id="2147483652" r:id="rId4"/>
    <p:sldLayoutId id="2147483653" r:id="rId5"/>
    <p:sldLayoutId id="2147483654" r:id="rId6"/>
    <p:sldLayoutId id="2147483655" r:id="rId7"/>
    <p:sldLayoutId id="2147483657" r:id="rId8"/>
    <p:sldLayoutId id="2147483658" r:id="rId9"/>
    <p:sldLayoutId id="2147483662" r:id="rId10"/>
    <p:sldLayoutId id="2147483659" r:id="rId11"/>
    <p:sldLayoutId id="2147483660" r:id="rId12"/>
    <p:sldLayoutId id="2147483663" r:id="rId13"/>
  </p:sldLayoutIdLst>
  <p:txStyles>
    <p:titleStyle>
      <a:lvl1pPr algn="l" defTabSz="914400" rtl="0" eaLnBrk="1" latinLnBrk="0" hangingPunct="1">
        <a:lnSpc>
          <a:spcPct val="90000"/>
        </a:lnSpc>
        <a:spcBef>
          <a:spcPct val="0"/>
        </a:spcBef>
        <a:buNone/>
        <a:defRPr sz="2800" b="1"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a:buNone/>
        <a:defRPr sz="20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a:buNone/>
        <a:defRPr sz="2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a:buNone/>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23" userDrawn="1">
          <p15:clr>
            <a:srgbClr val="F26B43"/>
          </p15:clr>
        </p15:guide>
        <p15:guide id="2" pos="325" userDrawn="1">
          <p15:clr>
            <a:srgbClr val="F26B43"/>
          </p15:clr>
        </p15:guide>
        <p15:guide id="3" pos="7355" userDrawn="1">
          <p15:clr>
            <a:srgbClr val="F26B43"/>
          </p15:clr>
        </p15:guide>
        <p15:guide id="4" orient="horz" pos="356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8.png"/><Relationship Id="rId5" Type="http://schemas.openxmlformats.org/officeDocument/2006/relationships/image" Target="../media/image9.png"/><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hyperlink" Target="http://www.avfallsverige.se/" TargetMode="External"/><Relationship Id="rId3" Type="http://schemas.openxmlformats.org/officeDocument/2006/relationships/hyperlink" Target="mailto:jenny.westin@avfallsverige.s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derrubrik 1"/>
          <p:cNvSpPr>
            <a:spLocks noGrp="1"/>
          </p:cNvSpPr>
          <p:nvPr>
            <p:ph type="subTitle" idx="1"/>
          </p:nvPr>
        </p:nvSpPr>
        <p:spPr>
          <a:xfrm>
            <a:off x="1524000" y="2113755"/>
            <a:ext cx="9144000" cy="395269"/>
          </a:xfrm>
        </p:spPr>
        <p:txBody>
          <a:bodyPr/>
          <a:lstStyle/>
          <a:p>
            <a:r>
              <a:rPr lang="sv-SE" dirty="0"/>
              <a:t>Rapport 2019:24</a:t>
            </a:r>
          </a:p>
        </p:txBody>
      </p:sp>
      <p:sp>
        <p:nvSpPr>
          <p:cNvPr id="3" name="Rubrik 2"/>
          <p:cNvSpPr>
            <a:spLocks noGrp="1"/>
          </p:cNvSpPr>
          <p:nvPr>
            <p:ph type="title"/>
          </p:nvPr>
        </p:nvSpPr>
        <p:spPr/>
        <p:txBody>
          <a:bodyPr/>
          <a:lstStyle/>
          <a:p>
            <a:r>
              <a:rPr lang="sv-SE" dirty="0"/>
              <a:t>Avfallsinsamling – upphandling eller egen regi?</a:t>
            </a:r>
          </a:p>
        </p:txBody>
      </p:sp>
      <p:sp>
        <p:nvSpPr>
          <p:cNvPr id="4" name="Underrubrik 1">
            <a:extLst>
              <a:ext uri="{FF2B5EF4-FFF2-40B4-BE49-F238E27FC236}">
                <a16:creationId xmlns:a16="http://schemas.microsoft.com/office/drawing/2014/main" xmlns="" id="{51CDAAEA-E451-6E4A-8182-3FAB62012F74}"/>
              </a:ext>
            </a:extLst>
          </p:cNvPr>
          <p:cNvSpPr txBox="1">
            <a:spLocks/>
          </p:cNvSpPr>
          <p:nvPr/>
        </p:nvSpPr>
        <p:spPr>
          <a:xfrm>
            <a:off x="1501697" y="2605507"/>
            <a:ext cx="9144000" cy="39526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r>
              <a:rPr lang="sv-SE" dirty="0"/>
              <a:t>Oktober 2019</a:t>
            </a:r>
          </a:p>
        </p:txBody>
      </p:sp>
    </p:spTree>
    <p:extLst>
      <p:ext uri="{BB962C8B-B14F-4D97-AF65-F5344CB8AC3E}">
        <p14:creationId xmlns:p14="http://schemas.microsoft.com/office/powerpoint/2010/main" val="9259007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latshållare för bild 2" descr="En bild som visar enhet&#10;&#10;Automatiskt genererad beskrivning">
            <a:extLst>
              <a:ext uri="{FF2B5EF4-FFF2-40B4-BE49-F238E27FC236}">
                <a16:creationId xmlns:a16="http://schemas.microsoft.com/office/drawing/2014/main" xmlns="" id="{17C5EB00-EA36-3747-8C41-F70C669BA6D2}"/>
              </a:ext>
            </a:extLst>
          </p:cNvPr>
          <p:cNvPicPr>
            <a:picLocks noGrp="1" noChangeAspect="1"/>
          </p:cNvPicPr>
          <p:nvPr>
            <p:ph type="pic" sz="quarter" idx="12"/>
          </p:nvPr>
        </p:nvPicPr>
        <p:blipFill rotWithShape="1">
          <a:blip r:embed="rId3"/>
          <a:srcRect t="-437" b="214"/>
          <a:stretch/>
        </p:blipFill>
        <p:spPr>
          <a:xfrm>
            <a:off x="8077658" y="1150173"/>
            <a:ext cx="2944041" cy="4188941"/>
          </a:xfrm>
        </p:spPr>
      </p:pic>
      <p:sp>
        <p:nvSpPr>
          <p:cNvPr id="11" name="Platshållare för text 10">
            <a:extLst>
              <a:ext uri="{FF2B5EF4-FFF2-40B4-BE49-F238E27FC236}">
                <a16:creationId xmlns:a16="http://schemas.microsoft.com/office/drawing/2014/main" xmlns="" id="{E5B19FCA-C79B-424E-AE84-04A7C935B287}"/>
              </a:ext>
            </a:extLst>
          </p:cNvPr>
          <p:cNvSpPr txBox="1">
            <a:spLocks noGrp="1"/>
          </p:cNvSpPr>
          <p:nvPr>
            <p:ph type="body" sz="quarter" idx="11"/>
          </p:nvPr>
        </p:nvSpPr>
        <p:spPr>
          <a:xfrm>
            <a:off x="610281" y="1150173"/>
            <a:ext cx="7008123" cy="3611245"/>
          </a:xfrm>
          <a:prstGeom prst="rect">
            <a:avLst/>
          </a:prstGeom>
          <a:noFill/>
        </p:spPr>
        <p:txBody>
          <a:bodyPr wrap="square" rtlCol="0">
            <a:spAutoFit/>
          </a:bodyPr>
          <a:lstStyle/>
          <a:p>
            <a:r>
              <a:rPr lang="sv-SE" sz="2000" dirty="0"/>
              <a:t>Genomförare:</a:t>
            </a:r>
          </a:p>
          <a:p>
            <a:r>
              <a:rPr lang="sv-SE" sz="2000" dirty="0">
                <a:solidFill>
                  <a:schemeClr val="tx1"/>
                </a:solidFill>
              </a:rPr>
              <a:t>Frida Peterson, David </a:t>
            </a:r>
            <a:r>
              <a:rPr lang="sv-SE" sz="2000" dirty="0" err="1">
                <a:solidFill>
                  <a:schemeClr val="tx1"/>
                </a:solidFill>
              </a:rPr>
              <a:t>Althoff</a:t>
            </a:r>
            <a:r>
              <a:rPr lang="sv-SE" dirty="0">
                <a:solidFill>
                  <a:schemeClr val="tx1"/>
                </a:solidFill>
              </a:rPr>
              <a:t> Palm och </a:t>
            </a:r>
            <a:br>
              <a:rPr lang="sv-SE" dirty="0">
                <a:solidFill>
                  <a:schemeClr val="tx1"/>
                </a:solidFill>
              </a:rPr>
            </a:br>
            <a:r>
              <a:rPr lang="sv-SE" dirty="0">
                <a:solidFill>
                  <a:schemeClr val="tx1"/>
                </a:solidFill>
              </a:rPr>
              <a:t>Madeleine Schöld, alla vid </a:t>
            </a:r>
            <a:r>
              <a:rPr lang="sv-SE" dirty="0" err="1">
                <a:solidFill>
                  <a:schemeClr val="tx1"/>
                </a:solidFill>
              </a:rPr>
              <a:t>Ramboll</a:t>
            </a:r>
            <a:r>
              <a:rPr lang="sv-SE" dirty="0">
                <a:solidFill>
                  <a:schemeClr val="tx1"/>
                </a:solidFill>
              </a:rPr>
              <a:t> Sverige AB</a:t>
            </a:r>
            <a:endParaRPr lang="sv-SE" sz="2000" dirty="0">
              <a:solidFill>
                <a:schemeClr val="tx1"/>
              </a:solidFill>
            </a:endParaRPr>
          </a:p>
          <a:p>
            <a:endParaRPr lang="sv-SE" sz="2000" dirty="0"/>
          </a:p>
          <a:p>
            <a:r>
              <a:rPr lang="sv-SE" sz="2000" dirty="0"/>
              <a:t>Projektledare:</a:t>
            </a:r>
          </a:p>
          <a:p>
            <a:r>
              <a:rPr lang="sv-SE" sz="2000" dirty="0">
                <a:solidFill>
                  <a:schemeClr val="tx1"/>
                </a:solidFill>
              </a:rPr>
              <a:t>Jenny Westin, Avfall Sverige</a:t>
            </a:r>
          </a:p>
          <a:p>
            <a:endParaRPr lang="sv-SE" sz="2000" dirty="0"/>
          </a:p>
          <a:p>
            <a:r>
              <a:rPr lang="sv-SE" sz="2000" dirty="0"/>
              <a:t>Finansiär:</a:t>
            </a:r>
          </a:p>
          <a:p>
            <a:r>
              <a:rPr lang="sv-SE" sz="2000" dirty="0">
                <a:solidFill>
                  <a:schemeClr val="tx1"/>
                </a:solidFill>
              </a:rPr>
              <a:t>Avfall Sveriges Utvecklingssatsning</a:t>
            </a:r>
          </a:p>
        </p:txBody>
      </p:sp>
    </p:spTree>
    <p:extLst>
      <p:ext uri="{BB962C8B-B14F-4D97-AF65-F5344CB8AC3E}">
        <p14:creationId xmlns:p14="http://schemas.microsoft.com/office/powerpoint/2010/main" val="20706758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766BDF98-E1AE-BD40-A7A8-34F968D016D0}"/>
              </a:ext>
            </a:extLst>
          </p:cNvPr>
          <p:cNvSpPr>
            <a:spLocks noGrp="1"/>
          </p:cNvSpPr>
          <p:nvPr>
            <p:ph type="title"/>
          </p:nvPr>
        </p:nvSpPr>
        <p:spPr/>
        <p:txBody>
          <a:bodyPr/>
          <a:lstStyle/>
          <a:p>
            <a:r>
              <a:rPr lang="sv-SE" dirty="0"/>
              <a:t>Bakgrund och syfte</a:t>
            </a:r>
          </a:p>
        </p:txBody>
      </p:sp>
      <p:sp>
        <p:nvSpPr>
          <p:cNvPr id="3" name="Platshållare för text 2">
            <a:extLst>
              <a:ext uri="{FF2B5EF4-FFF2-40B4-BE49-F238E27FC236}">
                <a16:creationId xmlns:a16="http://schemas.microsoft.com/office/drawing/2014/main" xmlns="" id="{5A6304C6-AD8C-DA49-A719-7CC886847963}"/>
              </a:ext>
            </a:extLst>
          </p:cNvPr>
          <p:cNvSpPr>
            <a:spLocks noGrp="1"/>
          </p:cNvSpPr>
          <p:nvPr>
            <p:ph type="body" sz="quarter" idx="11"/>
          </p:nvPr>
        </p:nvSpPr>
        <p:spPr>
          <a:xfrm>
            <a:off x="515937" y="1397530"/>
            <a:ext cx="6181425" cy="4258203"/>
          </a:xfrm>
        </p:spPr>
        <p:txBody>
          <a:bodyPr>
            <a:normAutofit/>
          </a:bodyPr>
          <a:lstStyle/>
          <a:p>
            <a:pPr marL="342900" indent="-342900">
              <a:lnSpc>
                <a:spcPct val="120000"/>
              </a:lnSpc>
              <a:buFont typeface="Wingdings" pitchFamily="2" charset="2"/>
              <a:buChar char="§"/>
            </a:pPr>
            <a:r>
              <a:rPr lang="sv-SE" dirty="0"/>
              <a:t>Undersöka varför fler kommuner återgår till att utföra avfallsinsamling i egen regi - identifiera drivkrafter och motiv </a:t>
            </a:r>
          </a:p>
          <a:p>
            <a:pPr marL="342900" indent="-342900">
              <a:lnSpc>
                <a:spcPct val="120000"/>
              </a:lnSpc>
              <a:buFont typeface="Wingdings" pitchFamily="2" charset="2"/>
              <a:buChar char="§"/>
            </a:pPr>
            <a:r>
              <a:rPr lang="sv-SE" dirty="0"/>
              <a:t>Kartlägga möjligheter och utmaningar med egen regi respektive upphandling av entreprenör</a:t>
            </a:r>
          </a:p>
          <a:p>
            <a:pPr marL="342900" indent="-342900">
              <a:lnSpc>
                <a:spcPct val="120000"/>
              </a:lnSpc>
              <a:buFont typeface="Wingdings" pitchFamily="2" charset="2"/>
              <a:buChar char="§"/>
            </a:pPr>
            <a:r>
              <a:rPr lang="sv-SE" dirty="0"/>
              <a:t>Identifiera behov av vägledning och utbildning</a:t>
            </a:r>
            <a:br>
              <a:rPr lang="sv-SE" dirty="0"/>
            </a:br>
            <a:endParaRPr lang="sv-SE" dirty="0"/>
          </a:p>
          <a:p>
            <a:pPr marL="342900" indent="-342900">
              <a:lnSpc>
                <a:spcPct val="120000"/>
              </a:lnSpc>
              <a:buFont typeface="Wingdings" pitchFamily="2" charset="2"/>
              <a:buChar char="§"/>
            </a:pPr>
            <a:r>
              <a:rPr lang="sv-SE" dirty="0"/>
              <a:t>Undersökningen har gjorts via digital enkät och semistrukturerade intervjuer med avfallsansvariga på kommuner och entreprenörer</a:t>
            </a:r>
          </a:p>
        </p:txBody>
      </p:sp>
      <p:pic>
        <p:nvPicPr>
          <p:cNvPr id="6" name="Platshållare för bild 5" descr="En bild som visar skärmbild&#10;&#10;Automatiskt genererad beskrivning">
            <a:extLst>
              <a:ext uri="{FF2B5EF4-FFF2-40B4-BE49-F238E27FC236}">
                <a16:creationId xmlns:a16="http://schemas.microsoft.com/office/drawing/2014/main" xmlns="" id="{3B2D0A6B-D711-624F-ADCB-1BE3E3CCE652}"/>
              </a:ext>
            </a:extLst>
          </p:cNvPr>
          <p:cNvPicPr>
            <a:picLocks noGrp="1" noChangeAspect="1"/>
          </p:cNvPicPr>
          <p:nvPr>
            <p:ph type="pic" sz="quarter" idx="12"/>
          </p:nvPr>
        </p:nvPicPr>
        <p:blipFill rotWithShape="1">
          <a:blip r:embed="rId3"/>
          <a:srcRect l="242" r="-117"/>
          <a:stretch/>
        </p:blipFill>
        <p:spPr>
          <a:xfrm>
            <a:off x="7203989" y="2435498"/>
            <a:ext cx="4678370" cy="2420707"/>
          </a:xfrm>
        </p:spPr>
      </p:pic>
      <p:sp>
        <p:nvSpPr>
          <p:cNvPr id="7" name="textruta 6">
            <a:extLst>
              <a:ext uri="{FF2B5EF4-FFF2-40B4-BE49-F238E27FC236}">
                <a16:creationId xmlns:a16="http://schemas.microsoft.com/office/drawing/2014/main" xmlns="" id="{A278610C-0319-0240-91AD-9A7EED748B24}"/>
              </a:ext>
            </a:extLst>
          </p:cNvPr>
          <p:cNvSpPr txBox="1"/>
          <p:nvPr/>
        </p:nvSpPr>
        <p:spPr>
          <a:xfrm>
            <a:off x="7524061" y="1594021"/>
            <a:ext cx="4077729" cy="646331"/>
          </a:xfrm>
          <a:prstGeom prst="rect">
            <a:avLst/>
          </a:prstGeom>
          <a:noFill/>
        </p:spPr>
        <p:txBody>
          <a:bodyPr wrap="square" rtlCol="0">
            <a:spAutoFit/>
          </a:bodyPr>
          <a:lstStyle/>
          <a:p>
            <a:r>
              <a:rPr lang="sv-SE" dirty="0">
                <a:solidFill>
                  <a:schemeClr val="tx2"/>
                </a:solidFill>
              </a:rPr>
              <a:t>Andel kommuner med avfalls-insamling i egen regi senaste 20 åren</a:t>
            </a:r>
          </a:p>
        </p:txBody>
      </p:sp>
    </p:spTree>
    <p:extLst>
      <p:ext uri="{BB962C8B-B14F-4D97-AF65-F5344CB8AC3E}">
        <p14:creationId xmlns:p14="http://schemas.microsoft.com/office/powerpoint/2010/main" val="10707801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AB06418E-9900-E646-9474-81CD92A328B1}"/>
              </a:ext>
            </a:extLst>
          </p:cNvPr>
          <p:cNvSpPr>
            <a:spLocks noGrp="1"/>
          </p:cNvSpPr>
          <p:nvPr>
            <p:ph type="title"/>
          </p:nvPr>
        </p:nvSpPr>
        <p:spPr/>
        <p:txBody>
          <a:bodyPr/>
          <a:lstStyle/>
          <a:p>
            <a:r>
              <a:rPr lang="sv-SE" dirty="0">
                <a:solidFill>
                  <a:schemeClr val="accent1"/>
                </a:solidFill>
              </a:rPr>
              <a:t>Resultat - enkät</a:t>
            </a:r>
          </a:p>
        </p:txBody>
      </p:sp>
      <p:sp>
        <p:nvSpPr>
          <p:cNvPr id="3" name="Platshållare för text 2">
            <a:extLst>
              <a:ext uri="{FF2B5EF4-FFF2-40B4-BE49-F238E27FC236}">
                <a16:creationId xmlns:a16="http://schemas.microsoft.com/office/drawing/2014/main" xmlns="" id="{687D9A21-1E20-9246-B39A-E6E61DCD37E4}"/>
              </a:ext>
            </a:extLst>
          </p:cNvPr>
          <p:cNvSpPr>
            <a:spLocks noGrp="1"/>
          </p:cNvSpPr>
          <p:nvPr>
            <p:ph type="body" sz="quarter" idx="11"/>
          </p:nvPr>
        </p:nvSpPr>
        <p:spPr>
          <a:xfrm>
            <a:off x="515937" y="1397531"/>
            <a:ext cx="4686258" cy="1506308"/>
          </a:xfrm>
        </p:spPr>
        <p:txBody>
          <a:bodyPr>
            <a:normAutofit lnSpcReduction="10000"/>
          </a:bodyPr>
          <a:lstStyle/>
          <a:p>
            <a:pPr marL="342900" indent="-342900">
              <a:buFont typeface="Arial" panose="020B0604020202020204" pitchFamily="34" charset="0"/>
              <a:buChar char="•"/>
            </a:pPr>
            <a:endParaRPr lang="sv-SE" dirty="0"/>
          </a:p>
          <a:p>
            <a:r>
              <a:rPr lang="sv-SE" dirty="0">
                <a:solidFill>
                  <a:schemeClr val="accent1"/>
                </a:solidFill>
              </a:rPr>
              <a:t>Var femte kommun som idag upphandlar entreprenör överväger att övergå till egen regi:</a:t>
            </a:r>
            <a:r>
              <a:rPr lang="sv-SE" dirty="0"/>
              <a:t/>
            </a:r>
            <a:br>
              <a:rPr lang="sv-SE" dirty="0"/>
            </a:br>
            <a:endParaRPr lang="sv-SE" dirty="0"/>
          </a:p>
        </p:txBody>
      </p:sp>
      <p:sp>
        <p:nvSpPr>
          <p:cNvPr id="15" name="Platshållare för text 2">
            <a:extLst>
              <a:ext uri="{FF2B5EF4-FFF2-40B4-BE49-F238E27FC236}">
                <a16:creationId xmlns:a16="http://schemas.microsoft.com/office/drawing/2014/main" xmlns="" id="{02955E9A-ECBD-584E-83E1-4B1E6131675E}"/>
              </a:ext>
            </a:extLst>
          </p:cNvPr>
          <p:cNvSpPr txBox="1">
            <a:spLocks/>
          </p:cNvSpPr>
          <p:nvPr/>
        </p:nvSpPr>
        <p:spPr>
          <a:xfrm>
            <a:off x="6466312" y="1727085"/>
            <a:ext cx="4686258" cy="1147963"/>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a:buNone/>
              <a:defRPr sz="2000" kern="1200">
                <a:solidFill>
                  <a:schemeClr val="tx2"/>
                </a:solidFill>
                <a:latin typeface="+mn-lt"/>
                <a:ea typeface="+mn-ea"/>
                <a:cs typeface="+mn-cs"/>
              </a:defRPr>
            </a:lvl1pPr>
            <a:lvl2pPr marL="457200" indent="0" algn="l" defTabSz="914400" rtl="0" eaLnBrk="1" latinLnBrk="0" hangingPunct="1">
              <a:lnSpc>
                <a:spcPct val="90000"/>
              </a:lnSpc>
              <a:spcBef>
                <a:spcPts val="500"/>
              </a:spcBef>
              <a:buFont typeface="Arial"/>
              <a:buNone/>
              <a:defRPr sz="2000" kern="1200">
                <a:solidFill>
                  <a:schemeClr val="tx2"/>
                </a:solidFill>
                <a:latin typeface="+mn-lt"/>
                <a:ea typeface="+mn-ea"/>
                <a:cs typeface="+mn-cs"/>
              </a:defRPr>
            </a:lvl2pPr>
            <a:lvl3pPr marL="914400" indent="0" algn="l" defTabSz="914400" rtl="0" eaLnBrk="1" latinLnBrk="0" hangingPunct="1">
              <a:lnSpc>
                <a:spcPct val="90000"/>
              </a:lnSpc>
              <a:spcBef>
                <a:spcPts val="500"/>
              </a:spcBef>
              <a:buFont typeface="Arial"/>
              <a:buNone/>
              <a:defRPr sz="2000" kern="1200">
                <a:solidFill>
                  <a:schemeClr val="tx2"/>
                </a:solidFill>
                <a:latin typeface="+mn-lt"/>
                <a:ea typeface="+mn-ea"/>
                <a:cs typeface="+mn-cs"/>
              </a:defRPr>
            </a:lvl3pPr>
            <a:lvl4pPr marL="1371600" indent="0" algn="l" defTabSz="914400" rtl="0" eaLnBrk="1" latinLnBrk="0" hangingPunct="1">
              <a:lnSpc>
                <a:spcPct val="90000"/>
              </a:lnSpc>
              <a:spcBef>
                <a:spcPts val="500"/>
              </a:spcBef>
              <a:buFont typeface="Arial"/>
              <a:buNone/>
              <a:defRPr sz="2000" kern="1200">
                <a:solidFill>
                  <a:schemeClr val="tx2"/>
                </a:solidFill>
                <a:latin typeface="+mn-lt"/>
                <a:ea typeface="+mn-ea"/>
                <a:cs typeface="+mn-cs"/>
              </a:defRPr>
            </a:lvl4pPr>
            <a:lvl5pPr marL="1828800" indent="0" algn="l" defTabSz="914400" rtl="0" eaLnBrk="1" latinLnBrk="0" hangingPunct="1">
              <a:lnSpc>
                <a:spcPct val="90000"/>
              </a:lnSpc>
              <a:spcBef>
                <a:spcPts val="500"/>
              </a:spcBef>
              <a:buFont typeface="Arial"/>
              <a:buNone/>
              <a:defRPr sz="20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sv-SE" dirty="0">
                <a:solidFill>
                  <a:schemeClr val="accent1"/>
                </a:solidFill>
              </a:rPr>
              <a:t>Knappt var tionde kommun med egen regi idag överväger att istället upphandla entreprenör:</a:t>
            </a:r>
          </a:p>
          <a:p>
            <a:endParaRPr lang="sv-SE" dirty="0"/>
          </a:p>
        </p:txBody>
      </p:sp>
      <p:sp>
        <p:nvSpPr>
          <p:cNvPr id="20" name="textruta 19">
            <a:extLst>
              <a:ext uri="{FF2B5EF4-FFF2-40B4-BE49-F238E27FC236}">
                <a16:creationId xmlns:a16="http://schemas.microsoft.com/office/drawing/2014/main" xmlns="" id="{CD776EC4-C603-C54D-9C2B-AA8E307FAF65}"/>
              </a:ext>
            </a:extLst>
          </p:cNvPr>
          <p:cNvSpPr txBox="1"/>
          <p:nvPr/>
        </p:nvSpPr>
        <p:spPr>
          <a:xfrm>
            <a:off x="1064053" y="5229636"/>
            <a:ext cx="2778898" cy="461665"/>
          </a:xfrm>
          <a:prstGeom prst="rect">
            <a:avLst/>
          </a:prstGeom>
          <a:noFill/>
        </p:spPr>
        <p:txBody>
          <a:bodyPr wrap="square" rtlCol="0">
            <a:spAutoFit/>
          </a:bodyPr>
          <a:lstStyle/>
          <a:p>
            <a:r>
              <a:rPr lang="sv-SE" sz="1200" dirty="0"/>
              <a:t>Andel kommuner som överväger att istället utföra insamlingen i egen regi</a:t>
            </a:r>
          </a:p>
        </p:txBody>
      </p:sp>
      <p:sp>
        <p:nvSpPr>
          <p:cNvPr id="21" name="textruta 20">
            <a:extLst>
              <a:ext uri="{FF2B5EF4-FFF2-40B4-BE49-F238E27FC236}">
                <a16:creationId xmlns:a16="http://schemas.microsoft.com/office/drawing/2014/main" xmlns="" id="{4951316A-5B2C-3548-86CC-FD05EA9D557C}"/>
              </a:ext>
            </a:extLst>
          </p:cNvPr>
          <p:cNvSpPr txBox="1"/>
          <p:nvPr/>
        </p:nvSpPr>
        <p:spPr>
          <a:xfrm>
            <a:off x="7101253" y="5195294"/>
            <a:ext cx="3416376" cy="461665"/>
          </a:xfrm>
          <a:prstGeom prst="rect">
            <a:avLst/>
          </a:prstGeom>
          <a:noFill/>
        </p:spPr>
        <p:txBody>
          <a:bodyPr wrap="square" rtlCol="0">
            <a:spAutoFit/>
          </a:bodyPr>
          <a:lstStyle/>
          <a:p>
            <a:r>
              <a:rPr lang="sv-SE" sz="1200" dirty="0"/>
              <a:t>Andel kommuner som överväger att istället upphandla entreprenör för insamlingen </a:t>
            </a:r>
          </a:p>
        </p:txBody>
      </p:sp>
      <p:pic>
        <p:nvPicPr>
          <p:cNvPr id="23" name="Bildobjekt 22" descr="En bild som visar klocka&#10;&#10;Automatiskt genererad beskrivning">
            <a:extLst>
              <a:ext uri="{FF2B5EF4-FFF2-40B4-BE49-F238E27FC236}">
                <a16:creationId xmlns:a16="http://schemas.microsoft.com/office/drawing/2014/main" xmlns="" id="{C5ACBB7C-C517-9F45-8B97-A9C8AE5893F3}"/>
              </a:ext>
            </a:extLst>
          </p:cNvPr>
          <p:cNvPicPr>
            <a:picLocks noChangeAspect="1"/>
          </p:cNvPicPr>
          <p:nvPr/>
        </p:nvPicPr>
        <p:blipFill>
          <a:blip r:embed="rId3"/>
          <a:stretch>
            <a:fillRect/>
          </a:stretch>
        </p:blipFill>
        <p:spPr>
          <a:xfrm>
            <a:off x="7234112" y="2672039"/>
            <a:ext cx="2436855" cy="2208610"/>
          </a:xfrm>
          <a:prstGeom prst="rect">
            <a:avLst/>
          </a:prstGeom>
        </p:spPr>
      </p:pic>
      <p:pic>
        <p:nvPicPr>
          <p:cNvPr id="27" name="Bildobjekt 26" descr="En bild som visar klocka, enhet&#10;&#10;Automatiskt genererad beskrivning">
            <a:extLst>
              <a:ext uri="{FF2B5EF4-FFF2-40B4-BE49-F238E27FC236}">
                <a16:creationId xmlns:a16="http://schemas.microsoft.com/office/drawing/2014/main" xmlns="" id="{E1B31A26-0C77-CC41-9C8D-0D8732F53B16}"/>
              </a:ext>
            </a:extLst>
          </p:cNvPr>
          <p:cNvPicPr>
            <a:picLocks noChangeAspect="1"/>
          </p:cNvPicPr>
          <p:nvPr/>
        </p:nvPicPr>
        <p:blipFill>
          <a:blip r:embed="rId4"/>
          <a:stretch>
            <a:fillRect/>
          </a:stretch>
        </p:blipFill>
        <p:spPr>
          <a:xfrm>
            <a:off x="960564" y="2701306"/>
            <a:ext cx="2778898" cy="2218754"/>
          </a:xfrm>
          <a:prstGeom prst="rect">
            <a:avLst/>
          </a:prstGeom>
        </p:spPr>
      </p:pic>
      <p:pic>
        <p:nvPicPr>
          <p:cNvPr id="29" name="Bildobjekt 28">
            <a:extLst>
              <a:ext uri="{FF2B5EF4-FFF2-40B4-BE49-F238E27FC236}">
                <a16:creationId xmlns:a16="http://schemas.microsoft.com/office/drawing/2014/main" xmlns="" id="{21E8E9A1-3F44-E34D-92F3-72CC861A5B43}"/>
              </a:ext>
            </a:extLst>
          </p:cNvPr>
          <p:cNvPicPr>
            <a:picLocks noChangeAspect="1"/>
          </p:cNvPicPr>
          <p:nvPr/>
        </p:nvPicPr>
        <p:blipFill>
          <a:blip r:embed="rId5"/>
          <a:stretch>
            <a:fillRect/>
          </a:stretch>
        </p:blipFill>
        <p:spPr>
          <a:xfrm>
            <a:off x="4386888" y="3151197"/>
            <a:ext cx="2278360" cy="1478510"/>
          </a:xfrm>
          <a:prstGeom prst="rect">
            <a:avLst/>
          </a:prstGeom>
        </p:spPr>
      </p:pic>
    </p:spTree>
    <p:extLst>
      <p:ext uri="{BB962C8B-B14F-4D97-AF65-F5344CB8AC3E}">
        <p14:creationId xmlns:p14="http://schemas.microsoft.com/office/powerpoint/2010/main" val="39295896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AB06418E-9900-E646-9474-81CD92A328B1}"/>
              </a:ext>
            </a:extLst>
          </p:cNvPr>
          <p:cNvSpPr>
            <a:spLocks noGrp="1"/>
          </p:cNvSpPr>
          <p:nvPr>
            <p:ph type="title"/>
          </p:nvPr>
        </p:nvSpPr>
        <p:spPr/>
        <p:txBody>
          <a:bodyPr/>
          <a:lstStyle/>
          <a:p>
            <a:r>
              <a:rPr lang="sv-SE" dirty="0"/>
              <a:t>Insamling i egen regi</a:t>
            </a:r>
          </a:p>
        </p:txBody>
      </p:sp>
      <p:sp>
        <p:nvSpPr>
          <p:cNvPr id="3" name="Platshållare för text 2">
            <a:extLst>
              <a:ext uri="{FF2B5EF4-FFF2-40B4-BE49-F238E27FC236}">
                <a16:creationId xmlns:a16="http://schemas.microsoft.com/office/drawing/2014/main" xmlns="" id="{687D9A21-1E20-9246-B39A-E6E61DCD37E4}"/>
              </a:ext>
            </a:extLst>
          </p:cNvPr>
          <p:cNvSpPr>
            <a:spLocks noGrp="1"/>
          </p:cNvSpPr>
          <p:nvPr>
            <p:ph type="body" sz="quarter" idx="11"/>
          </p:nvPr>
        </p:nvSpPr>
        <p:spPr>
          <a:xfrm>
            <a:off x="515938" y="1397530"/>
            <a:ext cx="5023471" cy="4258203"/>
          </a:xfrm>
        </p:spPr>
        <p:txBody>
          <a:bodyPr/>
          <a:lstStyle/>
          <a:p>
            <a:r>
              <a:rPr lang="sv-SE" sz="2400" dirty="0"/>
              <a:t>De vanligaste orsakerna till att utföra avfallsinsamling i egen regi:</a:t>
            </a:r>
          </a:p>
          <a:p>
            <a:pPr marL="457200" indent="-457200">
              <a:buFont typeface="+mj-lt"/>
              <a:buAutoNum type="arabicPeriod"/>
            </a:pPr>
            <a:r>
              <a:rPr lang="sv-SE" dirty="0"/>
              <a:t>Kontinuitet och långsiktighet </a:t>
            </a:r>
          </a:p>
          <a:p>
            <a:pPr marL="457200" indent="-457200">
              <a:buFont typeface="+mj-lt"/>
              <a:buAutoNum type="arabicPeriod"/>
            </a:pPr>
            <a:r>
              <a:rPr lang="sv-SE" dirty="0"/>
              <a:t>Politiskt beslut </a:t>
            </a:r>
          </a:p>
          <a:p>
            <a:pPr marL="457200" indent="-457200">
              <a:buFont typeface="+mj-lt"/>
              <a:buAutoNum type="arabicPeriod"/>
            </a:pPr>
            <a:r>
              <a:rPr lang="sv-SE" dirty="0"/>
              <a:t>Ökad flexibilitet och möjlighet till innovativa lösningar</a:t>
            </a:r>
          </a:p>
          <a:p>
            <a:pPr marL="457200" indent="-457200">
              <a:buFont typeface="+mj-lt"/>
              <a:buAutoNum type="arabicPeriod"/>
            </a:pPr>
            <a:r>
              <a:rPr lang="sv-SE" dirty="0"/>
              <a:t>Bättre kommunikation med kund </a:t>
            </a:r>
          </a:p>
          <a:p>
            <a:pPr marL="457200" indent="-457200">
              <a:buFont typeface="+mj-lt"/>
              <a:buAutoNum type="arabicPeriod"/>
            </a:pPr>
            <a:r>
              <a:rPr lang="sv-SE" dirty="0"/>
              <a:t>Lägre kostnader</a:t>
            </a:r>
          </a:p>
          <a:p>
            <a:endParaRPr lang="sv-SE" dirty="0"/>
          </a:p>
        </p:txBody>
      </p:sp>
      <p:sp>
        <p:nvSpPr>
          <p:cNvPr id="14" name="textruta 13">
            <a:extLst>
              <a:ext uri="{FF2B5EF4-FFF2-40B4-BE49-F238E27FC236}">
                <a16:creationId xmlns:a16="http://schemas.microsoft.com/office/drawing/2014/main" xmlns="" id="{AF1189BA-B7B2-7E4B-9325-8E471EF88D1A}"/>
              </a:ext>
            </a:extLst>
          </p:cNvPr>
          <p:cNvSpPr txBox="1"/>
          <p:nvPr/>
        </p:nvSpPr>
        <p:spPr>
          <a:xfrm>
            <a:off x="7289593" y="1792770"/>
            <a:ext cx="4704522" cy="584775"/>
          </a:xfrm>
          <a:prstGeom prst="rect">
            <a:avLst/>
          </a:prstGeom>
          <a:noFill/>
        </p:spPr>
        <p:txBody>
          <a:bodyPr wrap="square" rtlCol="0">
            <a:spAutoFit/>
          </a:bodyPr>
          <a:lstStyle/>
          <a:p>
            <a:r>
              <a:rPr lang="sv-SE" sz="1600" b="1" dirty="0">
                <a:solidFill>
                  <a:schemeClr val="accent1"/>
                </a:solidFill>
              </a:rPr>
              <a:t>Hur lång tid som insamling har utförts i </a:t>
            </a:r>
          </a:p>
          <a:p>
            <a:r>
              <a:rPr lang="sv-SE" sz="1600" b="1" dirty="0">
                <a:solidFill>
                  <a:schemeClr val="accent1"/>
                </a:solidFill>
              </a:rPr>
              <a:t>egen regi</a:t>
            </a:r>
          </a:p>
        </p:txBody>
      </p:sp>
      <p:pic>
        <p:nvPicPr>
          <p:cNvPr id="17" name="Bildobjekt 16" descr="En bild som visar skärmbild&#10;&#10;Automatiskt genererad beskrivning">
            <a:extLst>
              <a:ext uri="{FF2B5EF4-FFF2-40B4-BE49-F238E27FC236}">
                <a16:creationId xmlns:a16="http://schemas.microsoft.com/office/drawing/2014/main" xmlns="" id="{6858F9BD-B889-3B40-8874-454A46EBFBBA}"/>
              </a:ext>
            </a:extLst>
          </p:cNvPr>
          <p:cNvPicPr>
            <a:picLocks noChangeAspect="1"/>
          </p:cNvPicPr>
          <p:nvPr/>
        </p:nvPicPr>
        <p:blipFill>
          <a:blip r:embed="rId2"/>
          <a:stretch>
            <a:fillRect/>
          </a:stretch>
        </p:blipFill>
        <p:spPr>
          <a:xfrm>
            <a:off x="6771861" y="2503309"/>
            <a:ext cx="5023472" cy="2714175"/>
          </a:xfrm>
          <a:prstGeom prst="rect">
            <a:avLst/>
          </a:prstGeom>
        </p:spPr>
      </p:pic>
    </p:spTree>
    <p:extLst>
      <p:ext uri="{BB962C8B-B14F-4D97-AF65-F5344CB8AC3E}">
        <p14:creationId xmlns:p14="http://schemas.microsoft.com/office/powerpoint/2010/main" val="11839123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AB06418E-9900-E646-9474-81CD92A328B1}"/>
              </a:ext>
            </a:extLst>
          </p:cNvPr>
          <p:cNvSpPr>
            <a:spLocks noGrp="1"/>
          </p:cNvSpPr>
          <p:nvPr>
            <p:ph type="title"/>
          </p:nvPr>
        </p:nvSpPr>
        <p:spPr>
          <a:xfrm>
            <a:off x="507234" y="512763"/>
            <a:ext cx="8875305" cy="637410"/>
          </a:xfrm>
        </p:spPr>
        <p:txBody>
          <a:bodyPr>
            <a:normAutofit/>
          </a:bodyPr>
          <a:lstStyle/>
          <a:p>
            <a:r>
              <a:rPr lang="sv-SE" dirty="0"/>
              <a:t>Insamling genom upphandlad entreprenör</a:t>
            </a:r>
          </a:p>
        </p:txBody>
      </p:sp>
      <p:sp>
        <p:nvSpPr>
          <p:cNvPr id="3" name="Platshållare för text 2">
            <a:extLst>
              <a:ext uri="{FF2B5EF4-FFF2-40B4-BE49-F238E27FC236}">
                <a16:creationId xmlns:a16="http://schemas.microsoft.com/office/drawing/2014/main" xmlns="" id="{687D9A21-1E20-9246-B39A-E6E61DCD37E4}"/>
              </a:ext>
            </a:extLst>
          </p:cNvPr>
          <p:cNvSpPr>
            <a:spLocks noGrp="1"/>
          </p:cNvSpPr>
          <p:nvPr>
            <p:ph type="body" sz="quarter" idx="11"/>
          </p:nvPr>
        </p:nvSpPr>
        <p:spPr>
          <a:xfrm>
            <a:off x="515937" y="1397530"/>
            <a:ext cx="5672828" cy="4258203"/>
          </a:xfrm>
        </p:spPr>
        <p:txBody>
          <a:bodyPr/>
          <a:lstStyle/>
          <a:p>
            <a:r>
              <a:rPr lang="sv-SE" sz="2400" dirty="0"/>
              <a:t>De tre vanligaste orsakerna till att utföra avfallsinsamling med upphandlad entreprenör</a:t>
            </a:r>
          </a:p>
          <a:p>
            <a:pPr marL="457200" lvl="0" indent="-457200">
              <a:buFont typeface="+mj-lt"/>
              <a:buAutoNum type="arabicPeriod"/>
            </a:pPr>
            <a:r>
              <a:rPr lang="sv-SE" dirty="0"/>
              <a:t>Egen regi kräver mycket interna resurser och kompetens, upphandling av en entreprenör är effektivare</a:t>
            </a:r>
          </a:p>
          <a:p>
            <a:pPr marL="457200" lvl="0" indent="-457200">
              <a:buFont typeface="+mj-lt"/>
              <a:buAutoNum type="arabicPeriod"/>
            </a:pPr>
            <a:r>
              <a:rPr lang="sv-SE" dirty="0"/>
              <a:t>Tradition, det har varit så länge </a:t>
            </a:r>
          </a:p>
          <a:p>
            <a:pPr marL="457200" lvl="0" indent="-457200">
              <a:buFont typeface="+mj-lt"/>
              <a:buAutoNum type="arabicPeriod"/>
            </a:pPr>
            <a:r>
              <a:rPr lang="sv-SE" dirty="0"/>
              <a:t>Politiska beslut</a:t>
            </a:r>
          </a:p>
          <a:p>
            <a:endParaRPr lang="sv-SE" dirty="0"/>
          </a:p>
        </p:txBody>
      </p:sp>
      <p:pic>
        <p:nvPicPr>
          <p:cNvPr id="6" name="Platshållare för bild 12" descr="En bild som visar skärmbild&#10;&#10;Automatiskt genererad beskrivning">
            <a:extLst>
              <a:ext uri="{FF2B5EF4-FFF2-40B4-BE49-F238E27FC236}">
                <a16:creationId xmlns:a16="http://schemas.microsoft.com/office/drawing/2014/main" xmlns="" id="{0158F5A2-3732-6B47-B387-9CFD6A6741C4}"/>
              </a:ext>
            </a:extLst>
          </p:cNvPr>
          <p:cNvPicPr>
            <a:picLocks noChangeAspect="1"/>
          </p:cNvPicPr>
          <p:nvPr/>
        </p:nvPicPr>
        <p:blipFill rotWithShape="1">
          <a:blip r:embed="rId2"/>
          <a:srcRect l="1957" r="2757"/>
          <a:stretch/>
        </p:blipFill>
        <p:spPr>
          <a:xfrm>
            <a:off x="6188765" y="2544130"/>
            <a:ext cx="5399962" cy="2723896"/>
          </a:xfrm>
          <a:prstGeom prst="rect">
            <a:avLst/>
          </a:prstGeom>
        </p:spPr>
      </p:pic>
      <p:sp>
        <p:nvSpPr>
          <p:cNvPr id="7" name="textruta 6">
            <a:extLst>
              <a:ext uri="{FF2B5EF4-FFF2-40B4-BE49-F238E27FC236}">
                <a16:creationId xmlns:a16="http://schemas.microsoft.com/office/drawing/2014/main" xmlns="" id="{11BE7791-4B55-264F-83D9-D3B3D38DDA3F}"/>
              </a:ext>
            </a:extLst>
          </p:cNvPr>
          <p:cNvSpPr txBox="1"/>
          <p:nvPr/>
        </p:nvSpPr>
        <p:spPr>
          <a:xfrm>
            <a:off x="6884205" y="1864035"/>
            <a:ext cx="4704522" cy="584775"/>
          </a:xfrm>
          <a:prstGeom prst="rect">
            <a:avLst/>
          </a:prstGeom>
          <a:noFill/>
        </p:spPr>
        <p:txBody>
          <a:bodyPr wrap="square" rtlCol="0">
            <a:spAutoFit/>
          </a:bodyPr>
          <a:lstStyle/>
          <a:p>
            <a:r>
              <a:rPr lang="sv-SE" sz="1600" b="1" dirty="0">
                <a:solidFill>
                  <a:schemeClr val="accent1"/>
                </a:solidFill>
              </a:rPr>
              <a:t>Hur lång tid som insamlingen har utförts genom upphandling av entreprenör</a:t>
            </a:r>
          </a:p>
        </p:txBody>
      </p:sp>
    </p:spTree>
    <p:extLst>
      <p:ext uri="{BB962C8B-B14F-4D97-AF65-F5344CB8AC3E}">
        <p14:creationId xmlns:p14="http://schemas.microsoft.com/office/powerpoint/2010/main" val="677869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7473639A-B709-AB4A-B384-F69AACAF85CC}"/>
              </a:ext>
            </a:extLst>
          </p:cNvPr>
          <p:cNvSpPr>
            <a:spLocks noGrp="1"/>
          </p:cNvSpPr>
          <p:nvPr>
            <p:ph type="title"/>
          </p:nvPr>
        </p:nvSpPr>
        <p:spPr/>
        <p:txBody>
          <a:bodyPr/>
          <a:lstStyle/>
          <a:p>
            <a:r>
              <a:rPr lang="sv-SE" dirty="0"/>
              <a:t>Slutsatser </a:t>
            </a:r>
          </a:p>
        </p:txBody>
      </p:sp>
      <p:sp>
        <p:nvSpPr>
          <p:cNvPr id="3" name="Platshållare för text 2">
            <a:extLst>
              <a:ext uri="{FF2B5EF4-FFF2-40B4-BE49-F238E27FC236}">
                <a16:creationId xmlns:a16="http://schemas.microsoft.com/office/drawing/2014/main" xmlns="" id="{1F5EF221-8C43-1E4F-8D84-27D8FEA14357}"/>
              </a:ext>
            </a:extLst>
          </p:cNvPr>
          <p:cNvSpPr>
            <a:spLocks noGrp="1"/>
          </p:cNvSpPr>
          <p:nvPr>
            <p:ph type="body" sz="quarter" idx="11"/>
          </p:nvPr>
        </p:nvSpPr>
        <p:spPr>
          <a:xfrm>
            <a:off x="515937" y="1397530"/>
            <a:ext cx="7515955" cy="4533713"/>
          </a:xfrm>
        </p:spPr>
        <p:txBody>
          <a:bodyPr>
            <a:normAutofit/>
          </a:bodyPr>
          <a:lstStyle/>
          <a:p>
            <a:pPr marL="342900" indent="-342900">
              <a:buFont typeface="Wingdings" pitchFamily="2" charset="2"/>
              <a:buChar char="§"/>
            </a:pPr>
            <a:r>
              <a:rPr lang="sv-SE" dirty="0"/>
              <a:t>Tydlig trend mot egen regi, kommer troligen fortsätta öka.</a:t>
            </a:r>
          </a:p>
          <a:p>
            <a:pPr marL="342900" indent="-342900">
              <a:buFont typeface="Wingdings" pitchFamily="2" charset="2"/>
              <a:buChar char="§"/>
            </a:pPr>
            <a:r>
              <a:rPr lang="sv-SE" dirty="0"/>
              <a:t>Det är en utmaning att upphandla kvalitet och flexibilitet med prispressade entreprenörer</a:t>
            </a:r>
          </a:p>
          <a:p>
            <a:pPr marL="342900" indent="-342900">
              <a:buFont typeface="Wingdings" pitchFamily="2" charset="2"/>
              <a:buChar char="§"/>
            </a:pPr>
            <a:r>
              <a:rPr lang="sv-SE" dirty="0"/>
              <a:t>Många kommuner får in färre anbud (med höga priser) eller inga anbud alls</a:t>
            </a:r>
          </a:p>
          <a:p>
            <a:pPr marL="342900" indent="-342900">
              <a:buFont typeface="Wingdings" pitchFamily="2" charset="2"/>
              <a:buChar char="§"/>
            </a:pPr>
            <a:r>
              <a:rPr lang="sv-SE" dirty="0"/>
              <a:t>Kommuner har tradition att upphandla insamlingen -  utmaning med den kompetens och resurser som krävs för egen regi</a:t>
            </a:r>
          </a:p>
          <a:p>
            <a:pPr marL="342900" indent="-342900">
              <a:buFont typeface="Wingdings" pitchFamily="2" charset="2"/>
              <a:buChar char="§"/>
            </a:pPr>
            <a:r>
              <a:rPr lang="sv-SE" dirty="0"/>
              <a:t>Faktorer av mindre betydelse: </a:t>
            </a:r>
          </a:p>
          <a:p>
            <a:pPr marL="800100" lvl="1" indent="-342900">
              <a:buFontTx/>
              <a:buChar char="-"/>
            </a:pPr>
            <a:r>
              <a:rPr lang="sv-SE" sz="1800" dirty="0"/>
              <a:t>Trygghet för anställda vid egen regi</a:t>
            </a:r>
          </a:p>
          <a:p>
            <a:pPr marL="800100" lvl="1" indent="-342900">
              <a:buFontTx/>
              <a:buChar char="-"/>
            </a:pPr>
            <a:r>
              <a:rPr lang="sv-SE" sz="1800" dirty="0"/>
              <a:t>Lägre kostnader</a:t>
            </a:r>
          </a:p>
          <a:p>
            <a:pPr marL="800100" lvl="1" indent="-342900">
              <a:buFontTx/>
              <a:buChar char="-"/>
            </a:pPr>
            <a:r>
              <a:rPr lang="sv-SE" sz="1800" dirty="0"/>
              <a:t>Politiskt beslut, kan dock vara en extremt kritisk faktor om beslut drivs av ideologi</a:t>
            </a:r>
          </a:p>
        </p:txBody>
      </p:sp>
      <p:sp>
        <p:nvSpPr>
          <p:cNvPr id="4" name="Platshållare för bild 3">
            <a:extLst>
              <a:ext uri="{FF2B5EF4-FFF2-40B4-BE49-F238E27FC236}">
                <a16:creationId xmlns:a16="http://schemas.microsoft.com/office/drawing/2014/main" xmlns="" id="{B9FD2E4E-5D9B-E142-BF31-A5E7F3F88FA7}"/>
              </a:ext>
            </a:extLst>
          </p:cNvPr>
          <p:cNvSpPr>
            <a:spLocks noGrp="1"/>
          </p:cNvSpPr>
          <p:nvPr>
            <p:ph type="pic" sz="quarter" idx="12"/>
          </p:nvPr>
        </p:nvSpPr>
        <p:spPr/>
      </p:sp>
    </p:spTree>
    <p:extLst>
      <p:ext uri="{BB962C8B-B14F-4D97-AF65-F5344CB8AC3E}">
        <p14:creationId xmlns:p14="http://schemas.microsoft.com/office/powerpoint/2010/main" val="8717415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7473639A-B709-AB4A-B384-F69AACAF85CC}"/>
              </a:ext>
            </a:extLst>
          </p:cNvPr>
          <p:cNvSpPr>
            <a:spLocks noGrp="1"/>
          </p:cNvSpPr>
          <p:nvPr>
            <p:ph type="title"/>
          </p:nvPr>
        </p:nvSpPr>
        <p:spPr>
          <a:xfrm>
            <a:off x="507234" y="512763"/>
            <a:ext cx="11168830" cy="637410"/>
          </a:xfrm>
        </p:spPr>
        <p:txBody>
          <a:bodyPr>
            <a:normAutofit/>
          </a:bodyPr>
          <a:lstStyle/>
          <a:p>
            <a:r>
              <a:rPr lang="sv-SE" dirty="0"/>
              <a:t>Förslag till stöd för kommuner</a:t>
            </a:r>
          </a:p>
        </p:txBody>
      </p:sp>
      <p:sp>
        <p:nvSpPr>
          <p:cNvPr id="3" name="Platshållare för text 2">
            <a:extLst>
              <a:ext uri="{FF2B5EF4-FFF2-40B4-BE49-F238E27FC236}">
                <a16:creationId xmlns:a16="http://schemas.microsoft.com/office/drawing/2014/main" xmlns="" id="{1F5EF221-8C43-1E4F-8D84-27D8FEA14357}"/>
              </a:ext>
            </a:extLst>
          </p:cNvPr>
          <p:cNvSpPr>
            <a:spLocks noGrp="1"/>
          </p:cNvSpPr>
          <p:nvPr>
            <p:ph type="body" sz="quarter" idx="11"/>
          </p:nvPr>
        </p:nvSpPr>
        <p:spPr>
          <a:xfrm>
            <a:off x="515938" y="1307590"/>
            <a:ext cx="9493036" cy="4493604"/>
          </a:xfrm>
        </p:spPr>
        <p:txBody>
          <a:bodyPr>
            <a:normAutofit/>
          </a:bodyPr>
          <a:lstStyle/>
          <a:p>
            <a:pPr marL="342900" lvl="0" indent="-342900">
              <a:lnSpc>
                <a:spcPct val="150000"/>
              </a:lnSpc>
              <a:spcBef>
                <a:spcPts val="120"/>
              </a:spcBef>
              <a:buFont typeface="Wingdings" pitchFamily="2" charset="2"/>
              <a:buChar char="§"/>
            </a:pPr>
            <a:r>
              <a:rPr lang="sv-SE" sz="2400" dirty="0"/>
              <a:t>Erbjud utbildning i att ta fram förfrågningsunderlag för upphandling</a:t>
            </a:r>
          </a:p>
          <a:p>
            <a:pPr marL="342900" indent="-342900">
              <a:lnSpc>
                <a:spcPct val="150000"/>
              </a:lnSpc>
              <a:spcBef>
                <a:spcPts val="120"/>
              </a:spcBef>
              <a:buFont typeface="Wingdings" pitchFamily="2" charset="2"/>
              <a:buChar char="§"/>
            </a:pPr>
            <a:r>
              <a:rPr lang="sv-SE" sz="2400" dirty="0"/>
              <a:t>Gör fallstudie av lyckade och misslyckade upphandlingar</a:t>
            </a:r>
          </a:p>
          <a:p>
            <a:pPr marL="342900" lvl="0" indent="-342900">
              <a:lnSpc>
                <a:spcPct val="150000"/>
              </a:lnSpc>
              <a:spcBef>
                <a:spcPts val="120"/>
              </a:spcBef>
              <a:buFont typeface="Wingdings" pitchFamily="2" charset="2"/>
              <a:buChar char="§"/>
            </a:pPr>
            <a:r>
              <a:rPr lang="sv-SE" sz="2400" dirty="0"/>
              <a:t>Erbjud stöd i att utföra avfallsinsamling i egen regi</a:t>
            </a:r>
          </a:p>
          <a:p>
            <a:pPr marL="800100" lvl="1" indent="-342900">
              <a:lnSpc>
                <a:spcPct val="150000"/>
              </a:lnSpc>
              <a:spcBef>
                <a:spcPts val="120"/>
              </a:spcBef>
              <a:buFont typeface="Systemtypsnitt"/>
              <a:buChar char="-"/>
            </a:pPr>
            <a:r>
              <a:rPr lang="sv-SE" dirty="0"/>
              <a:t>vägledningar och mallar</a:t>
            </a:r>
          </a:p>
          <a:p>
            <a:pPr marL="800100" lvl="1" indent="-342900">
              <a:lnSpc>
                <a:spcPct val="150000"/>
              </a:lnSpc>
              <a:spcBef>
                <a:spcPts val="120"/>
              </a:spcBef>
              <a:buFont typeface="Systemtypsnitt"/>
              <a:buChar char="-"/>
            </a:pPr>
            <a:r>
              <a:rPr lang="sv-SE" dirty="0"/>
              <a:t>utbildning</a:t>
            </a:r>
          </a:p>
          <a:p>
            <a:pPr marL="342900" lvl="0" indent="-342900">
              <a:lnSpc>
                <a:spcPct val="150000"/>
              </a:lnSpc>
              <a:spcBef>
                <a:spcPts val="120"/>
              </a:spcBef>
              <a:buFont typeface="Wingdings" pitchFamily="2" charset="2"/>
              <a:buChar char="§"/>
            </a:pPr>
            <a:r>
              <a:rPr lang="sv-SE" sz="2400" dirty="0"/>
              <a:t>Möjliggör erfarenhetsutbyte genom såväl fysiska träffar som dokumentation</a:t>
            </a:r>
          </a:p>
        </p:txBody>
      </p:sp>
    </p:spTree>
    <p:extLst>
      <p:ext uri="{BB962C8B-B14F-4D97-AF65-F5344CB8AC3E}">
        <p14:creationId xmlns:p14="http://schemas.microsoft.com/office/powerpoint/2010/main" val="14429963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D0C75405-E0AD-3E4D-A5AF-2AE73C42BD30}"/>
              </a:ext>
            </a:extLst>
          </p:cNvPr>
          <p:cNvSpPr>
            <a:spLocks noGrp="1"/>
          </p:cNvSpPr>
          <p:nvPr>
            <p:ph type="title"/>
          </p:nvPr>
        </p:nvSpPr>
        <p:spPr/>
        <p:txBody>
          <a:bodyPr>
            <a:normAutofit fontScale="90000"/>
          </a:bodyPr>
          <a:lstStyle/>
          <a:p>
            <a:r>
              <a:rPr lang="sv-SE" dirty="0"/>
              <a:t>Rapportinformation (fylls i av Avfall Sverige</a:t>
            </a:r>
          </a:p>
        </p:txBody>
      </p:sp>
      <p:sp>
        <p:nvSpPr>
          <p:cNvPr id="3" name="Platshållare för text 2">
            <a:extLst>
              <a:ext uri="{FF2B5EF4-FFF2-40B4-BE49-F238E27FC236}">
                <a16:creationId xmlns:a16="http://schemas.microsoft.com/office/drawing/2014/main" xmlns="" id="{D0ADCDA3-280B-4B40-998E-17282984CED1}"/>
              </a:ext>
            </a:extLst>
          </p:cNvPr>
          <p:cNvSpPr>
            <a:spLocks noGrp="1"/>
          </p:cNvSpPr>
          <p:nvPr>
            <p:ph type="body" sz="quarter" idx="11"/>
          </p:nvPr>
        </p:nvSpPr>
        <p:spPr/>
        <p:txBody>
          <a:bodyPr/>
          <a:lstStyle/>
          <a:p>
            <a:r>
              <a:rPr lang="sv-SE" kern="0" dirty="0"/>
              <a:t>Rapporten finns för nedladdning (kostnadsfritt för Avfall Sveriges medlemmar) från </a:t>
            </a:r>
            <a:r>
              <a:rPr lang="sv-SE" kern="0" dirty="0">
                <a:hlinkClick r:id="rId2"/>
              </a:rPr>
              <a:t>www.avfallsverige.se</a:t>
            </a:r>
            <a:endParaRPr lang="sv-SE" kern="0" dirty="0"/>
          </a:p>
          <a:p>
            <a:endParaRPr lang="sv-SE" kern="0" dirty="0"/>
          </a:p>
          <a:p>
            <a:r>
              <a:rPr lang="sv-SE" kern="0" dirty="0"/>
              <a:t>Mer information om detta projekt kan du få från</a:t>
            </a:r>
            <a:r>
              <a:rPr lang="sv-SE" kern="0" dirty="0" smtClean="0"/>
              <a:t>:</a:t>
            </a:r>
          </a:p>
          <a:p>
            <a:r>
              <a:rPr lang="sv-SE" kern="0" dirty="0" smtClean="0"/>
              <a:t>Jenny Westin, rådgivare för statistik och avfallstaxor</a:t>
            </a:r>
          </a:p>
          <a:p>
            <a:r>
              <a:rPr lang="sv-SE" dirty="0"/>
              <a:t>Tel. 040-35 66 15, e-post: </a:t>
            </a:r>
            <a:r>
              <a:rPr lang="sv-SE" dirty="0">
                <a:hlinkClick r:id="rId3"/>
              </a:rPr>
              <a:t>jenny.westin@avfallsverige.se</a:t>
            </a:r>
            <a:endParaRPr lang="sv-SE" dirty="0"/>
          </a:p>
          <a:p>
            <a:endParaRPr lang="sv-SE" dirty="0"/>
          </a:p>
          <a:p>
            <a:endParaRPr lang="sv-SE" dirty="0"/>
          </a:p>
        </p:txBody>
      </p:sp>
      <p:sp>
        <p:nvSpPr>
          <p:cNvPr id="4" name="Platshållare för bild 3">
            <a:extLst>
              <a:ext uri="{FF2B5EF4-FFF2-40B4-BE49-F238E27FC236}">
                <a16:creationId xmlns:a16="http://schemas.microsoft.com/office/drawing/2014/main" xmlns="" id="{47A8CD13-ABA9-554D-AD69-465ACB141EA8}"/>
              </a:ext>
            </a:extLst>
          </p:cNvPr>
          <p:cNvSpPr>
            <a:spLocks noGrp="1"/>
          </p:cNvSpPr>
          <p:nvPr>
            <p:ph type="pic" sz="quarter" idx="12"/>
          </p:nvPr>
        </p:nvSpPr>
        <p:spPr/>
      </p:sp>
    </p:spTree>
    <p:extLst>
      <p:ext uri="{BB962C8B-B14F-4D97-AF65-F5344CB8AC3E}">
        <p14:creationId xmlns:p14="http://schemas.microsoft.com/office/powerpoint/2010/main" val="1580263107"/>
      </p:ext>
    </p:extLst>
  </p:cSld>
  <p:clrMapOvr>
    <a:masterClrMapping/>
  </p:clrMapOvr>
  <p:timing>
    <p:tnLst>
      <p:par>
        <p:cTn id="1" dur="indefinite" restart="never" nodeType="tmRoot"/>
      </p:par>
    </p:tnLst>
  </p:timing>
</p:sld>
</file>

<file path=ppt/theme/theme1.xml><?xml version="1.0" encoding="utf-8"?>
<a:theme xmlns:a="http://schemas.openxmlformats.org/drawingml/2006/main" name="AvfallSverige-mall">
  <a:themeElements>
    <a:clrScheme name="Avfall Sverige">
      <a:dk1>
        <a:sysClr val="windowText" lastClr="000000"/>
      </a:dk1>
      <a:lt1>
        <a:sysClr val="window" lastClr="FFFFFF"/>
      </a:lt1>
      <a:dk2>
        <a:srgbClr val="007079"/>
      </a:dk2>
      <a:lt2>
        <a:srgbClr val="669C9F"/>
      </a:lt2>
      <a:accent1>
        <a:srgbClr val="004C73"/>
      </a:accent1>
      <a:accent2>
        <a:srgbClr val="51B8CF"/>
      </a:accent2>
      <a:accent3>
        <a:srgbClr val="9B064A"/>
      </a:accent3>
      <a:accent4>
        <a:srgbClr val="EC9C00"/>
      </a:accent4>
      <a:accent5>
        <a:srgbClr val="44A12B"/>
      </a:accent5>
      <a:accent6>
        <a:srgbClr val="CC003A"/>
      </a:accent6>
      <a:hlink>
        <a:srgbClr val="0000FF"/>
      </a:hlink>
      <a:folHlink>
        <a:srgbClr val="800080"/>
      </a:folHlink>
    </a:clrScheme>
    <a:fontScheme name="Georgia">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C513FAB4-9B75-FF4C-BECC-F3E08DB8C382}" vid="{73BE8458-447E-214D-B0E1-7921F600595C}"/>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rapportpresentation_mall</Template>
  <TotalTime>2866</TotalTime>
  <Words>824</Words>
  <Application>Microsoft Macintosh PowerPoint</Application>
  <PresentationFormat>Bredbild</PresentationFormat>
  <Paragraphs>75</Paragraphs>
  <Slides>9</Slides>
  <Notes>4</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9</vt:i4>
      </vt:variant>
    </vt:vector>
  </HeadingPairs>
  <TitlesOfParts>
    <vt:vector size="15" baseType="lpstr">
      <vt:lpstr>Calibri</vt:lpstr>
      <vt:lpstr>Georgia</vt:lpstr>
      <vt:lpstr>Systemtypsnitt</vt:lpstr>
      <vt:lpstr>Wingdings</vt:lpstr>
      <vt:lpstr>Arial</vt:lpstr>
      <vt:lpstr>AvfallSverige-mall</vt:lpstr>
      <vt:lpstr>Avfallsinsamling – upphandling eller egen regi?</vt:lpstr>
      <vt:lpstr>PowerPoint-presentation</vt:lpstr>
      <vt:lpstr>Bakgrund och syfte</vt:lpstr>
      <vt:lpstr>Resultat - enkät</vt:lpstr>
      <vt:lpstr>Insamling i egen regi</vt:lpstr>
      <vt:lpstr>Insamling genom upphandlad entreprenör</vt:lpstr>
      <vt:lpstr>Slutsatser </vt:lpstr>
      <vt:lpstr>Förslag till stöd för kommuner</vt:lpstr>
      <vt:lpstr>Rapportinformation (fylls i av Avfall Sverige</vt:lpstr>
    </vt:vector>
  </TitlesOfParts>
  <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Rapporttitel</dc:title>
  <dc:creator>Jessica Christiansen</dc:creator>
  <cp:lastModifiedBy>Jessica Christiansen</cp:lastModifiedBy>
  <cp:revision>20</cp:revision>
  <dcterms:created xsi:type="dcterms:W3CDTF">2019-04-29T12:26:43Z</dcterms:created>
  <dcterms:modified xsi:type="dcterms:W3CDTF">2019-10-31T07:37:10Z</dcterms:modified>
</cp:coreProperties>
</file>